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9621-6263-4656-AC51-0364F876779D}" type="datetimeFigureOut">
              <a:rPr lang="ru-RU" smtClean="0"/>
              <a:pPr/>
              <a:t>23.09.2012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779787-02D6-417C-8DC8-B2D778D4F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9621-6263-4656-AC51-0364F876779D}" type="datetimeFigureOut">
              <a:rPr lang="ru-RU" smtClean="0"/>
              <a:pPr/>
              <a:t>23.09.2012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79787-02D6-417C-8DC8-B2D778D4F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9621-6263-4656-AC51-0364F876779D}" type="datetimeFigureOut">
              <a:rPr lang="ru-RU" smtClean="0"/>
              <a:pPr/>
              <a:t>23.09.2012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79787-02D6-417C-8DC8-B2D778D4F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9621-6263-4656-AC51-0364F876779D}" type="datetimeFigureOut">
              <a:rPr lang="ru-RU" smtClean="0"/>
              <a:pPr/>
              <a:t>23.09.2012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779787-02D6-417C-8DC8-B2D778D4F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9621-6263-4656-AC51-0364F876779D}" type="datetimeFigureOut">
              <a:rPr lang="ru-RU" smtClean="0"/>
              <a:pPr/>
              <a:t>23.09.2012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79787-02D6-417C-8DC8-B2D778D4F5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9621-6263-4656-AC51-0364F876779D}" type="datetimeFigureOut">
              <a:rPr lang="ru-RU" smtClean="0"/>
              <a:pPr/>
              <a:t>23.09.2012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79787-02D6-417C-8DC8-B2D778D4F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9621-6263-4656-AC51-0364F876779D}" type="datetimeFigureOut">
              <a:rPr lang="ru-RU" smtClean="0"/>
              <a:pPr/>
              <a:t>23.09.2012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779787-02D6-417C-8DC8-B2D778D4F5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9621-6263-4656-AC51-0364F876779D}" type="datetimeFigureOut">
              <a:rPr lang="ru-RU" smtClean="0"/>
              <a:pPr/>
              <a:t>23.09.2012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79787-02D6-417C-8DC8-B2D778D4F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9621-6263-4656-AC51-0364F876779D}" type="datetimeFigureOut">
              <a:rPr lang="ru-RU" smtClean="0"/>
              <a:pPr/>
              <a:t>23.09.2012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79787-02D6-417C-8DC8-B2D778D4F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9621-6263-4656-AC51-0364F876779D}" type="datetimeFigureOut">
              <a:rPr lang="ru-RU" smtClean="0"/>
              <a:pPr/>
              <a:t>23.09.2012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79787-02D6-417C-8DC8-B2D778D4F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9621-6263-4656-AC51-0364F876779D}" type="datetimeFigureOut">
              <a:rPr lang="ru-RU" smtClean="0"/>
              <a:pPr/>
              <a:t>23.09.2012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79787-02D6-417C-8DC8-B2D778D4F5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2459621-6263-4656-AC51-0364F876779D}" type="datetimeFigureOut">
              <a:rPr lang="ru-RU" smtClean="0"/>
              <a:pPr/>
              <a:t>23.09.2012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779787-02D6-417C-8DC8-B2D778D4F5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newsfla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571744"/>
            <a:ext cx="8458200" cy="1222375"/>
          </a:xfrm>
        </p:spPr>
        <p:txBody>
          <a:bodyPr/>
          <a:lstStyle/>
          <a:p>
            <a:r>
              <a:rPr lang="uk-UA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Мікроелементи</a:t>
            </a:r>
            <a:endParaRPr lang="ru-RU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4071942"/>
            <a:ext cx="8458200" cy="914400"/>
          </a:xfrm>
        </p:spPr>
        <p:txBody>
          <a:bodyPr/>
          <a:lstStyle/>
          <a:p>
            <a:r>
              <a:rPr lang="uk-UA" sz="2310" dirty="0" smtClean="0"/>
              <a:t>та їх значення </a:t>
            </a:r>
            <a:endParaRPr lang="ru-RU" sz="2310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3008313" cy="1071546"/>
          </a:xfrm>
        </p:spPr>
        <p:txBody>
          <a:bodyPr/>
          <a:lstStyle/>
          <a:p>
            <a:r>
              <a:rPr lang="uk-UA" dirty="0" smtClean="0"/>
              <a:t>Історія </a:t>
            </a:r>
            <a:r>
              <a:rPr lang="uk-UA" dirty="0" err="1" smtClean="0"/>
              <a:t>досідження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357158" y="857232"/>
            <a:ext cx="4000528" cy="4929222"/>
          </a:xfrm>
        </p:spPr>
        <p:txBody>
          <a:bodyPr>
            <a:noAutofit/>
          </a:bodyPr>
          <a:lstStyle/>
          <a:p>
            <a:r>
              <a:rPr lang="ru-RU" sz="1800" dirty="0" smtClean="0"/>
              <a:t>В </a:t>
            </a:r>
            <a:r>
              <a:rPr lang="ru-RU" sz="1800" dirty="0" err="1" smtClean="0"/>
              <a:t>живих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організмах</a:t>
            </a:r>
            <a:r>
              <a:rPr lang="ru-RU" sz="1800" dirty="0" smtClean="0"/>
              <a:t> </a:t>
            </a:r>
            <a:r>
              <a:rPr lang="ru-RU" sz="1800" dirty="0" err="1" smtClean="0"/>
              <a:t>мікроелементи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були</a:t>
            </a:r>
            <a:r>
              <a:rPr lang="ru-RU" sz="1800" dirty="0" smtClean="0"/>
              <a:t> </a:t>
            </a:r>
            <a:r>
              <a:rPr lang="ru-RU" sz="1800" dirty="0" err="1" smtClean="0"/>
              <a:t>знайдені</a:t>
            </a:r>
            <a:r>
              <a:rPr lang="ru-RU" sz="1800" dirty="0" smtClean="0"/>
              <a:t> </a:t>
            </a:r>
            <a:r>
              <a:rPr lang="ru-RU" sz="1800" dirty="0" err="1" smtClean="0"/>
              <a:t>ще</a:t>
            </a:r>
            <a:r>
              <a:rPr lang="ru-RU" sz="1800" dirty="0" smtClean="0"/>
              <a:t> </a:t>
            </a:r>
            <a:r>
              <a:rPr lang="ru-RU" sz="1800" dirty="0" err="1" smtClean="0"/>
              <a:t>в</a:t>
            </a:r>
            <a:r>
              <a:rPr lang="ru-RU" sz="1800" dirty="0" smtClean="0"/>
              <a:t> ХІХ </a:t>
            </a:r>
            <a:r>
              <a:rPr lang="ru-RU" sz="1800" dirty="0" err="1" smtClean="0"/>
              <a:t>сторіччі</a:t>
            </a:r>
            <a:r>
              <a:rPr lang="ru-RU" sz="1800" dirty="0" smtClean="0"/>
              <a:t>, </a:t>
            </a:r>
            <a:r>
              <a:rPr lang="ru-RU" sz="1800" dirty="0" err="1" smtClean="0"/>
              <a:t>але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роль в </a:t>
            </a:r>
            <a:r>
              <a:rPr lang="ru-RU" sz="1800" dirty="0" err="1" smtClean="0"/>
              <a:t>організмі</a:t>
            </a:r>
            <a:r>
              <a:rPr lang="ru-RU" sz="1800" dirty="0" smtClean="0"/>
              <a:t> </a:t>
            </a:r>
            <a:r>
              <a:rPr lang="ru-RU" sz="1800" dirty="0" err="1" smtClean="0"/>
              <a:t>залишалась</a:t>
            </a:r>
            <a:r>
              <a:rPr lang="ru-RU" sz="1800" dirty="0" smtClean="0"/>
              <a:t> </a:t>
            </a:r>
            <a:r>
              <a:rPr lang="ru-RU" sz="1800" dirty="0" err="1" smtClean="0"/>
              <a:t>невідомою</a:t>
            </a:r>
            <a:r>
              <a:rPr lang="ru-RU" sz="1800" dirty="0" smtClean="0"/>
              <a:t>. </a:t>
            </a:r>
            <a:r>
              <a:rPr lang="ru-RU" sz="1800" dirty="0" err="1" smtClean="0"/>
              <a:t>Велику</a:t>
            </a:r>
            <a:r>
              <a:rPr lang="ru-RU" sz="1800" dirty="0" smtClean="0"/>
              <a:t> роль у </a:t>
            </a:r>
            <a:r>
              <a:rPr lang="ru-RU" sz="1800" dirty="0" err="1" smtClean="0"/>
              <a:t>вивченні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впливу</a:t>
            </a:r>
            <a:r>
              <a:rPr lang="ru-RU" sz="1800" dirty="0" smtClean="0"/>
              <a:t> </a:t>
            </a:r>
            <a:r>
              <a:rPr lang="ru-RU" sz="1800" dirty="0" err="1" smtClean="0"/>
              <a:t>мікроелементів</a:t>
            </a:r>
            <a:r>
              <a:rPr lang="ru-RU" sz="1800" dirty="0" smtClean="0"/>
              <a:t> на </a:t>
            </a:r>
            <a:r>
              <a:rPr lang="ru-RU" sz="1800" dirty="0" err="1" smtClean="0"/>
              <a:t>життєдіяльність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зробив</a:t>
            </a:r>
            <a:r>
              <a:rPr lang="ru-RU" sz="1800" dirty="0" smtClean="0"/>
              <a:t> В. І. </a:t>
            </a:r>
            <a:r>
              <a:rPr lang="ru-RU" sz="1800" dirty="0" err="1" smtClean="0"/>
              <a:t>Вернадський</a:t>
            </a:r>
            <a:r>
              <a:rPr lang="ru-RU" sz="1800" dirty="0" smtClean="0"/>
              <a:t>. </a:t>
            </a:r>
            <a:r>
              <a:rPr lang="ru-RU" sz="1800" dirty="0" err="1" smtClean="0"/>
              <a:t>Згідно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сучасними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дослідженнями</a:t>
            </a:r>
            <a:r>
              <a:rPr lang="ru-RU" sz="1800" dirty="0" smtClean="0"/>
              <a:t> </a:t>
            </a:r>
            <a:r>
              <a:rPr lang="ru-RU" sz="1800" dirty="0" err="1" smtClean="0"/>
              <a:t>близько</a:t>
            </a:r>
            <a:r>
              <a:rPr lang="ru-RU" sz="1800" dirty="0" smtClean="0"/>
              <a:t> 30 </a:t>
            </a:r>
            <a:r>
              <a:rPr lang="ru-RU" sz="1800" dirty="0" err="1" smtClean="0"/>
              <a:t>мікроелементів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життєво-необхідними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рослин</a:t>
            </a:r>
            <a:r>
              <a:rPr lang="ru-RU" sz="1800" dirty="0" smtClean="0"/>
              <a:t> та </a:t>
            </a:r>
            <a:r>
              <a:rPr lang="ru-RU" sz="1800" dirty="0" err="1" smtClean="0"/>
              <a:t>тварин</a:t>
            </a:r>
            <a:r>
              <a:rPr lang="ru-RU" sz="1800" dirty="0" smtClean="0"/>
              <a:t>. </a:t>
            </a:r>
            <a:r>
              <a:rPr lang="ru-RU" sz="1800" dirty="0" err="1" smtClean="0"/>
              <a:t>Більшість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них — метали (</a:t>
            </a:r>
            <a:r>
              <a:rPr lang="en-US" sz="1800" dirty="0" smtClean="0"/>
              <a:t>Fe, </a:t>
            </a:r>
            <a:r>
              <a:rPr lang="uk-UA" sz="1800" dirty="0" smtClean="0"/>
              <a:t>С</a:t>
            </a:r>
            <a:r>
              <a:rPr lang="en-US" sz="1800" dirty="0" smtClean="0"/>
              <a:t>u, </a:t>
            </a:r>
            <a:r>
              <a:rPr lang="en-US" sz="1800" dirty="0" err="1" smtClean="0"/>
              <a:t>Mn</a:t>
            </a:r>
            <a:r>
              <a:rPr lang="en-US" sz="1800" dirty="0" smtClean="0"/>
              <a:t>, Zn, Mo, </a:t>
            </a:r>
            <a:r>
              <a:rPr lang="ru-RU" sz="1800" dirty="0" smtClean="0"/>
              <a:t>Со </a:t>
            </a:r>
            <a:r>
              <a:rPr lang="ru-RU" sz="1800" dirty="0" err="1" smtClean="0"/>
              <a:t>тощо</a:t>
            </a:r>
            <a:r>
              <a:rPr lang="ru-RU" sz="1800" dirty="0" smtClean="0"/>
              <a:t>), а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неметали</a:t>
            </a:r>
            <a:r>
              <a:rPr lang="ru-RU" sz="1800" dirty="0" smtClean="0"/>
              <a:t> (</a:t>
            </a:r>
            <a:r>
              <a:rPr lang="en-US" sz="1800" dirty="0" smtClean="0"/>
              <a:t>I, Se, Br, F, As). </a:t>
            </a:r>
            <a:r>
              <a:rPr lang="ru-RU" sz="1800" dirty="0" err="1" smtClean="0"/>
              <a:t>Позначенню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організму</a:t>
            </a:r>
            <a:r>
              <a:rPr lang="ru-RU" sz="1800" dirty="0" smtClean="0"/>
              <a:t> </a:t>
            </a:r>
            <a:r>
              <a:rPr lang="ru-RU" sz="1800" dirty="0" err="1" smtClean="0"/>
              <a:t>мікроелементи</a:t>
            </a:r>
            <a:r>
              <a:rPr lang="ru-RU" sz="1800" dirty="0" smtClean="0"/>
              <a:t> </a:t>
            </a:r>
            <a:r>
              <a:rPr lang="ru-RU" sz="1800" dirty="0" err="1" smtClean="0"/>
              <a:t>поділяють</a:t>
            </a:r>
            <a:r>
              <a:rPr lang="ru-RU" sz="1800" dirty="0" smtClean="0"/>
              <a:t> на </a:t>
            </a:r>
            <a:r>
              <a:rPr lang="ru-RU" sz="1800" dirty="0" err="1" smtClean="0"/>
              <a:t>безумовно</a:t>
            </a:r>
            <a:r>
              <a:rPr lang="ru-RU" sz="1800" dirty="0" smtClean="0"/>
              <a:t> </a:t>
            </a:r>
            <a:r>
              <a:rPr lang="ru-RU" sz="1800" dirty="0" err="1" smtClean="0"/>
              <a:t>необхідні</a:t>
            </a:r>
            <a:r>
              <a:rPr lang="ru-RU" sz="1800" dirty="0" smtClean="0"/>
              <a:t> (Со, </a:t>
            </a:r>
            <a:r>
              <a:rPr lang="en-US" sz="1800" dirty="0" smtClean="0"/>
              <a:t>Fe, Cu, Zn, </a:t>
            </a:r>
            <a:r>
              <a:rPr lang="en-US" sz="1800" dirty="0" err="1" smtClean="0"/>
              <a:t>Mn</a:t>
            </a:r>
            <a:r>
              <a:rPr lang="en-US" sz="1800" dirty="0" smtClean="0"/>
              <a:t>, I, F, Br), </a:t>
            </a:r>
            <a:r>
              <a:rPr lang="ru-RU" sz="1800" dirty="0" err="1" smtClean="0"/>
              <a:t>умовно</a:t>
            </a:r>
            <a:r>
              <a:rPr lang="ru-RU" sz="1800" dirty="0" smtClean="0"/>
              <a:t> </a:t>
            </a:r>
            <a:r>
              <a:rPr lang="ru-RU" sz="1800" dirty="0" err="1" smtClean="0"/>
              <a:t>необхідні</a:t>
            </a:r>
            <a:r>
              <a:rPr lang="ru-RU" sz="1800" dirty="0" smtClean="0"/>
              <a:t> (</a:t>
            </a:r>
            <a:r>
              <a:rPr lang="en-US" sz="1800" dirty="0" smtClean="0"/>
              <a:t>Al, </a:t>
            </a:r>
            <a:r>
              <a:rPr lang="en-US" sz="1800" dirty="0" err="1" smtClean="0"/>
              <a:t>Sr</a:t>
            </a:r>
            <a:r>
              <a:rPr lang="en-US" sz="1800" dirty="0" smtClean="0"/>
              <a:t>, Mo, Se, Ni). </a:t>
            </a:r>
            <a:r>
              <a:rPr lang="ru-RU" sz="1800" dirty="0" err="1" smtClean="0"/>
              <a:t>Значення</a:t>
            </a:r>
            <a:r>
              <a:rPr lang="ru-RU" sz="1800" dirty="0" smtClean="0"/>
              <a:t> та </a:t>
            </a:r>
            <a:r>
              <a:rPr lang="ru-RU" sz="1800" dirty="0" err="1" smtClean="0"/>
              <a:t>локалізація</a:t>
            </a:r>
            <a:r>
              <a:rPr lang="ru-RU" sz="1800" dirty="0" smtClean="0"/>
              <a:t> у органах </a:t>
            </a:r>
            <a:r>
              <a:rPr lang="ru-RU" sz="1800" dirty="0" err="1" smtClean="0"/>
              <a:t>деяких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елементів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невідомі</a:t>
            </a:r>
            <a:r>
              <a:rPr lang="ru-RU" sz="1800" dirty="0" smtClean="0"/>
              <a:t> (</a:t>
            </a:r>
            <a:r>
              <a:rPr lang="en-US" sz="1800" dirty="0" smtClean="0"/>
              <a:t>Sc, </a:t>
            </a:r>
            <a:r>
              <a:rPr lang="en-US" sz="1800" dirty="0" err="1" smtClean="0"/>
              <a:t>Zr</a:t>
            </a:r>
            <a:r>
              <a:rPr lang="en-US" sz="1800" dirty="0" smtClean="0"/>
              <a:t> </a:t>
            </a:r>
            <a:r>
              <a:rPr lang="en-US" sz="1800" dirty="0" err="1" smtClean="0"/>
              <a:t>Nb</a:t>
            </a:r>
            <a:r>
              <a:rPr lang="en-US" sz="1800" dirty="0" smtClean="0"/>
              <a:t> Au, La </a:t>
            </a:r>
            <a:r>
              <a:rPr lang="ru-RU" sz="1800" dirty="0" err="1" smtClean="0"/>
              <a:t>тощо</a:t>
            </a:r>
            <a:r>
              <a:rPr lang="ru-RU" sz="1800" dirty="0" smtClean="0"/>
              <a:t>).</a:t>
            </a:r>
            <a:endParaRPr lang="ru-RU" sz="1800" dirty="0"/>
          </a:p>
        </p:txBody>
      </p:sp>
      <p:pic>
        <p:nvPicPr>
          <p:cNvPr id="5" name="Содержимое 4" descr="Vernadsky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05425" y="1739900"/>
            <a:ext cx="1879600" cy="2540000"/>
          </a:xfrm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0"/>
            <a:ext cx="2214578" cy="1066800"/>
          </a:xfrm>
        </p:spPr>
        <p:txBody>
          <a:bodyPr/>
          <a:lstStyle/>
          <a:p>
            <a:r>
              <a:rPr lang="uk-UA" dirty="0" smtClean="0"/>
              <a:t>      Значення мікроелементів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5929322" y="357166"/>
            <a:ext cx="3000396" cy="6000792"/>
          </a:xfrm>
        </p:spPr>
        <p:txBody>
          <a:bodyPr>
            <a:noAutofit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організмі</a:t>
            </a:r>
            <a:r>
              <a:rPr lang="ru-RU" dirty="0" smtClean="0"/>
              <a:t> </a:t>
            </a:r>
            <a:r>
              <a:rPr lang="ru-RU" dirty="0" err="1" smtClean="0"/>
              <a:t>мікроелементи</a:t>
            </a:r>
            <a:r>
              <a:rPr lang="ru-RU" dirty="0" smtClean="0"/>
              <a:t> </a:t>
            </a:r>
            <a:r>
              <a:rPr lang="ru-RU" dirty="0" err="1" smtClean="0"/>
              <a:t>входять</a:t>
            </a:r>
            <a:r>
              <a:rPr lang="ru-RU" dirty="0" smtClean="0"/>
              <a:t> до складу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біологічно-активних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: </a:t>
            </a:r>
            <a:r>
              <a:rPr lang="ru-RU" dirty="0" err="1" smtClean="0"/>
              <a:t>ферментів</a:t>
            </a:r>
            <a:r>
              <a:rPr lang="ru-RU" dirty="0" smtClean="0"/>
              <a:t>(</a:t>
            </a:r>
            <a:r>
              <a:rPr lang="en-US" dirty="0" smtClean="0"/>
              <a:t>Zn — </a:t>
            </a:r>
            <a:r>
              <a:rPr lang="ru-RU" dirty="0" smtClean="0"/>
              <a:t>до </a:t>
            </a:r>
            <a:r>
              <a:rPr lang="ru-RU" dirty="0" err="1" smtClean="0"/>
              <a:t>карбоангідрази</a:t>
            </a:r>
            <a:r>
              <a:rPr lang="ru-RU" dirty="0" smtClean="0"/>
              <a:t>, </a:t>
            </a:r>
            <a:r>
              <a:rPr lang="en-US" dirty="0" smtClean="0"/>
              <a:t>Cu — </a:t>
            </a:r>
            <a:r>
              <a:rPr lang="ru-RU" dirty="0" smtClean="0"/>
              <a:t>в </a:t>
            </a:r>
            <a:r>
              <a:rPr lang="ru-RU" dirty="0" err="1" smtClean="0"/>
              <a:t>поліфенілоксидазу</a:t>
            </a:r>
            <a:r>
              <a:rPr lang="ru-RU" dirty="0" smtClean="0"/>
              <a:t>, </a:t>
            </a:r>
            <a:r>
              <a:rPr lang="en-US" dirty="0" err="1" smtClean="0"/>
              <a:t>Mn</a:t>
            </a:r>
            <a:r>
              <a:rPr lang="en-US" dirty="0" smtClean="0"/>
              <a:t> — </a:t>
            </a:r>
            <a:r>
              <a:rPr lang="ru-RU" dirty="0" smtClean="0"/>
              <a:t>в </a:t>
            </a:r>
            <a:r>
              <a:rPr lang="ru-RU" dirty="0" err="1" smtClean="0"/>
              <a:t>аргіназу</a:t>
            </a:r>
            <a:r>
              <a:rPr lang="ru-RU" dirty="0" smtClean="0"/>
              <a:t>, </a:t>
            </a:r>
            <a:r>
              <a:rPr lang="en-US" dirty="0" smtClean="0"/>
              <a:t>Mo — </a:t>
            </a:r>
            <a:r>
              <a:rPr lang="ru-RU" dirty="0" smtClean="0"/>
              <a:t>в </a:t>
            </a:r>
            <a:r>
              <a:rPr lang="ru-RU" dirty="0" err="1" smtClean="0"/>
              <a:t>ксантиноксидазу</a:t>
            </a:r>
            <a:r>
              <a:rPr lang="ru-RU" dirty="0" smtClean="0"/>
              <a:t>;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відомо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 200 </a:t>
            </a:r>
            <a:r>
              <a:rPr lang="ru-RU" dirty="0" err="1" smtClean="0"/>
              <a:t>металоферментів</a:t>
            </a:r>
            <a:r>
              <a:rPr lang="ru-RU" dirty="0" smtClean="0"/>
              <a:t>), </a:t>
            </a:r>
            <a:r>
              <a:rPr lang="ru-RU" dirty="0" err="1" smtClean="0"/>
              <a:t>вітамінів</a:t>
            </a:r>
            <a:r>
              <a:rPr lang="ru-RU" dirty="0" smtClean="0"/>
              <a:t> (Со — до складу </a:t>
            </a:r>
            <a:r>
              <a:rPr lang="ru-RU" dirty="0" err="1" smtClean="0"/>
              <a:t>вітаміну</a:t>
            </a:r>
            <a:r>
              <a:rPr lang="ru-RU" dirty="0" smtClean="0"/>
              <a:t> </a:t>
            </a:r>
            <a:r>
              <a:rPr lang="en-US" dirty="0" smtClean="0"/>
              <a:t>B12), </a:t>
            </a:r>
            <a:r>
              <a:rPr lang="ru-RU" dirty="0" err="1" smtClean="0"/>
              <a:t>гормонів</a:t>
            </a:r>
            <a:r>
              <a:rPr lang="ru-RU" dirty="0" smtClean="0"/>
              <a:t> (</a:t>
            </a:r>
            <a:r>
              <a:rPr lang="en-US" dirty="0" smtClean="0"/>
              <a:t>I — </a:t>
            </a:r>
            <a:r>
              <a:rPr lang="ru-RU" dirty="0" smtClean="0"/>
              <a:t>до тироксину, </a:t>
            </a:r>
            <a:r>
              <a:rPr lang="en-US" dirty="0" smtClean="0"/>
              <a:t>Zn </a:t>
            </a:r>
            <a:r>
              <a:rPr lang="ru-RU" dirty="0" smtClean="0"/>
              <a:t>и Со — до </a:t>
            </a:r>
            <a:r>
              <a:rPr lang="ru-RU" dirty="0" err="1" smtClean="0"/>
              <a:t>інсуліну</a:t>
            </a:r>
            <a:r>
              <a:rPr lang="ru-RU" dirty="0" smtClean="0"/>
              <a:t>, </a:t>
            </a:r>
            <a:r>
              <a:rPr lang="ru-RU" dirty="0" err="1" smtClean="0"/>
              <a:t>дихальних</a:t>
            </a:r>
            <a:r>
              <a:rPr lang="ru-RU" dirty="0" smtClean="0"/>
              <a:t> </a:t>
            </a:r>
            <a:r>
              <a:rPr lang="ru-RU" dirty="0" err="1" smtClean="0"/>
              <a:t>пігментів</a:t>
            </a:r>
            <a:r>
              <a:rPr lang="ru-RU" dirty="0" smtClean="0"/>
              <a:t> (</a:t>
            </a:r>
            <a:r>
              <a:rPr lang="en-US" dirty="0" smtClean="0"/>
              <a:t>Fe — </a:t>
            </a:r>
            <a:r>
              <a:rPr lang="ru-RU" dirty="0" smtClean="0"/>
              <a:t>до </a:t>
            </a:r>
            <a:r>
              <a:rPr lang="ru-RU" dirty="0" err="1" smtClean="0"/>
              <a:t>гемоглобіну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залізовмісні</a:t>
            </a:r>
            <a:r>
              <a:rPr lang="ru-RU" dirty="0" smtClean="0"/>
              <a:t>, </a:t>
            </a:r>
            <a:r>
              <a:rPr lang="en-US" dirty="0" smtClean="0"/>
              <a:t>Cu — </a:t>
            </a:r>
            <a:r>
              <a:rPr lang="ru-RU" dirty="0" smtClean="0"/>
              <a:t>до </a:t>
            </a:r>
            <a:r>
              <a:rPr lang="ru-RU" dirty="0" err="1" smtClean="0"/>
              <a:t>гемоціаніну</a:t>
            </a:r>
            <a:r>
              <a:rPr lang="ru-RU" dirty="0" smtClean="0"/>
              <a:t>). </a:t>
            </a:r>
            <a:r>
              <a:rPr lang="ru-RU" dirty="0" err="1" smtClean="0"/>
              <a:t>Дія</a:t>
            </a:r>
            <a:r>
              <a:rPr lang="ru-RU" dirty="0" smtClean="0"/>
              <a:t> </a:t>
            </a:r>
            <a:r>
              <a:rPr lang="ru-RU" dirty="0" err="1" smtClean="0"/>
              <a:t>мікроелементів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входять</a:t>
            </a:r>
            <a:r>
              <a:rPr lang="ru-RU" dirty="0" smtClean="0"/>
              <a:t> до складу </a:t>
            </a:r>
            <a:r>
              <a:rPr lang="ru-RU" dirty="0" err="1" smtClean="0"/>
              <a:t>перерахованих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полягає</a:t>
            </a:r>
            <a:r>
              <a:rPr lang="ru-RU" dirty="0" smtClean="0"/>
              <a:t> в </a:t>
            </a:r>
            <a:r>
              <a:rPr lang="ru-RU" dirty="0" err="1" smtClean="0"/>
              <a:t>зміні</a:t>
            </a:r>
            <a:r>
              <a:rPr lang="ru-RU" dirty="0" smtClean="0"/>
              <a:t> </a:t>
            </a:r>
            <a:r>
              <a:rPr lang="ru-RU" dirty="0" err="1" smtClean="0"/>
              <a:t>інтенсивності</a:t>
            </a:r>
            <a:r>
              <a:rPr lang="ru-RU" dirty="0" smtClean="0"/>
              <a:t> тих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.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ріст</a:t>
            </a:r>
            <a:r>
              <a:rPr lang="ru-RU" dirty="0" smtClean="0"/>
              <a:t> (</a:t>
            </a:r>
            <a:r>
              <a:rPr lang="en-US" dirty="0" err="1" smtClean="0"/>
              <a:t>Mn</a:t>
            </a:r>
            <a:r>
              <a:rPr lang="en-US" dirty="0" smtClean="0"/>
              <a:t>, Zn, I — </a:t>
            </a:r>
            <a:r>
              <a:rPr lang="ru-RU" dirty="0" smtClean="0"/>
              <a:t>у </a:t>
            </a:r>
            <a:r>
              <a:rPr lang="ru-RU" dirty="0" err="1" smtClean="0"/>
              <a:t>тварин</a:t>
            </a:r>
            <a:r>
              <a:rPr lang="ru-RU" dirty="0" smtClean="0"/>
              <a:t>; В, </a:t>
            </a:r>
            <a:r>
              <a:rPr lang="en-US" dirty="0" err="1" smtClean="0"/>
              <a:t>Mn</a:t>
            </a:r>
            <a:r>
              <a:rPr lang="en-US" dirty="0" smtClean="0"/>
              <a:t>, Zn, Cu — </a:t>
            </a:r>
            <a:r>
              <a:rPr lang="ru-RU" dirty="0" smtClean="0"/>
              <a:t>у </a:t>
            </a:r>
            <a:r>
              <a:rPr lang="ru-RU" dirty="0" err="1" smtClean="0"/>
              <a:t>рослин</a:t>
            </a:r>
            <a:r>
              <a:rPr lang="ru-RU" dirty="0" smtClean="0"/>
              <a:t>), </a:t>
            </a:r>
            <a:r>
              <a:rPr lang="ru-RU" dirty="0" err="1" smtClean="0"/>
              <a:t>розмноження</a:t>
            </a:r>
            <a:r>
              <a:rPr lang="ru-RU" dirty="0" smtClean="0"/>
              <a:t>(</a:t>
            </a:r>
            <a:r>
              <a:rPr lang="en-US" dirty="0" err="1" smtClean="0"/>
              <a:t>Mn</a:t>
            </a:r>
            <a:r>
              <a:rPr lang="en-US" dirty="0" smtClean="0"/>
              <a:t>, Zn — </a:t>
            </a:r>
            <a:r>
              <a:rPr lang="ru-RU" dirty="0" smtClean="0"/>
              <a:t>у </a:t>
            </a:r>
            <a:r>
              <a:rPr lang="ru-RU" dirty="0" err="1" smtClean="0"/>
              <a:t>тварин</a:t>
            </a:r>
            <a:r>
              <a:rPr lang="ru-RU" dirty="0" smtClean="0"/>
              <a:t>; </a:t>
            </a:r>
            <a:r>
              <a:rPr lang="en-US" dirty="0" err="1" smtClean="0"/>
              <a:t>Mn</a:t>
            </a:r>
            <a:r>
              <a:rPr lang="en-US" dirty="0" smtClean="0"/>
              <a:t>, Cu, Mo — </a:t>
            </a:r>
            <a:r>
              <a:rPr lang="ru-RU" dirty="0" smtClean="0"/>
              <a:t>у </a:t>
            </a:r>
            <a:r>
              <a:rPr lang="ru-RU" dirty="0" err="1" smtClean="0"/>
              <a:t>рослин</a:t>
            </a:r>
            <a:r>
              <a:rPr lang="ru-RU" dirty="0" smtClean="0"/>
              <a:t>), </a:t>
            </a:r>
            <a:r>
              <a:rPr lang="ru-RU" dirty="0" err="1" smtClean="0"/>
              <a:t>кровотворення</a:t>
            </a:r>
            <a:r>
              <a:rPr lang="ru-RU" dirty="0" smtClean="0"/>
              <a:t> (</a:t>
            </a:r>
            <a:r>
              <a:rPr lang="en-US" dirty="0" smtClean="0"/>
              <a:t>Fe, Cu, </a:t>
            </a:r>
            <a:r>
              <a:rPr lang="ru-RU" dirty="0" smtClean="0"/>
              <a:t>Со)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06.jpg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357158" y="1071546"/>
            <a:ext cx="5372121" cy="4429156"/>
          </a:xfrm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458200" cy="520700"/>
          </a:xfrm>
        </p:spPr>
        <p:txBody>
          <a:bodyPr/>
          <a:lstStyle/>
          <a:p>
            <a:r>
              <a:rPr lang="uk-UA" dirty="0" smtClean="0"/>
              <a:t>Джерела надходження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500034" y="857232"/>
            <a:ext cx="3214710" cy="5786454"/>
          </a:xfrm>
        </p:spPr>
        <p:txBody>
          <a:bodyPr>
            <a:normAutofit fontScale="85000" lnSpcReduction="20000"/>
          </a:bodyPr>
          <a:lstStyle/>
          <a:p>
            <a:r>
              <a:rPr lang="ru-RU" sz="2500" dirty="0" smtClean="0"/>
              <a:t>Головне </a:t>
            </a:r>
            <a:r>
              <a:rPr lang="ru-RU" sz="2500" dirty="0" err="1" smtClean="0"/>
              <a:t>джерело</a:t>
            </a:r>
            <a:r>
              <a:rPr lang="ru-RU" sz="2500" dirty="0" smtClean="0"/>
              <a:t> </a:t>
            </a:r>
            <a:r>
              <a:rPr lang="ru-RU" sz="2500" dirty="0" err="1" smtClean="0"/>
              <a:t>мікроелементів</a:t>
            </a:r>
            <a:r>
              <a:rPr lang="ru-RU" sz="2500" dirty="0" smtClean="0"/>
              <a:t> для </a:t>
            </a:r>
            <a:r>
              <a:rPr lang="ru-RU" sz="2500" dirty="0" err="1" smtClean="0"/>
              <a:t>людини</a:t>
            </a:r>
            <a:r>
              <a:rPr lang="ru-RU" sz="2500" dirty="0" smtClean="0"/>
              <a:t> — </a:t>
            </a:r>
            <a:r>
              <a:rPr lang="ru-RU" sz="2500" dirty="0" err="1" smtClean="0"/>
              <a:t>їжа</a:t>
            </a:r>
            <a:r>
              <a:rPr lang="ru-RU" sz="2500" dirty="0" smtClean="0"/>
              <a:t> </a:t>
            </a:r>
            <a:r>
              <a:rPr lang="ru-RU" sz="2500" dirty="0" err="1" smtClean="0"/>
              <a:t>рослинного</a:t>
            </a:r>
            <a:r>
              <a:rPr lang="ru-RU" sz="2500" dirty="0" smtClean="0"/>
              <a:t> та </a:t>
            </a:r>
            <a:r>
              <a:rPr lang="ru-RU" sz="2500" dirty="0" err="1" smtClean="0"/>
              <a:t>тваринного</a:t>
            </a:r>
            <a:r>
              <a:rPr lang="ru-RU" sz="2500" dirty="0" smtClean="0"/>
              <a:t> </a:t>
            </a:r>
            <a:r>
              <a:rPr lang="ru-RU" sz="2500" dirty="0" err="1" smtClean="0"/>
              <a:t>походження</a:t>
            </a:r>
            <a:r>
              <a:rPr lang="ru-RU" sz="2500" dirty="0" smtClean="0"/>
              <a:t>. </a:t>
            </a:r>
            <a:r>
              <a:rPr lang="ru-RU" sz="2500" dirty="0" err="1" smtClean="0"/>
              <a:t>Питна</a:t>
            </a:r>
            <a:r>
              <a:rPr lang="ru-RU" sz="2500" dirty="0" smtClean="0"/>
              <a:t> вода </a:t>
            </a:r>
            <a:r>
              <a:rPr lang="ru-RU" sz="2500" dirty="0" err="1" smtClean="0"/>
              <a:t>забезпечує</a:t>
            </a:r>
            <a:r>
              <a:rPr lang="ru-RU" sz="2500" dirty="0" smtClean="0"/>
              <a:t> </a:t>
            </a:r>
            <a:r>
              <a:rPr lang="ru-RU" sz="2500" dirty="0" err="1" smtClean="0"/>
              <a:t>тільки</a:t>
            </a:r>
            <a:r>
              <a:rPr lang="ru-RU" sz="2500" dirty="0" smtClean="0"/>
              <a:t> 1 — 10 % </a:t>
            </a:r>
            <a:r>
              <a:rPr lang="ru-RU" sz="2500" dirty="0" err="1" smtClean="0"/>
              <a:t>добової</a:t>
            </a:r>
            <a:r>
              <a:rPr lang="ru-RU" sz="2500" dirty="0" smtClean="0"/>
              <a:t> потреби в таких </a:t>
            </a:r>
            <a:r>
              <a:rPr lang="ru-RU" sz="2500" dirty="0" err="1" smtClean="0"/>
              <a:t>елементах</a:t>
            </a:r>
            <a:r>
              <a:rPr lang="ru-RU" sz="2500" dirty="0" smtClean="0"/>
              <a:t> як </a:t>
            </a:r>
            <a:r>
              <a:rPr lang="en-US" sz="2500" dirty="0" smtClean="0"/>
              <a:t>I, Cu, Zn, </a:t>
            </a:r>
            <a:r>
              <a:rPr lang="en-US" sz="2500" dirty="0" err="1" smtClean="0"/>
              <a:t>Mn</a:t>
            </a:r>
            <a:r>
              <a:rPr lang="en-US" sz="2500" dirty="0" smtClean="0"/>
              <a:t>, </a:t>
            </a:r>
            <a:r>
              <a:rPr lang="ru-RU" sz="2500" dirty="0" smtClean="0"/>
              <a:t>Со, </a:t>
            </a:r>
            <a:r>
              <a:rPr lang="en-US" sz="2500" dirty="0" smtClean="0"/>
              <a:t>Mo </a:t>
            </a:r>
            <a:r>
              <a:rPr lang="ru-RU" sz="2500" dirty="0" smtClean="0"/>
              <a:t>та </a:t>
            </a:r>
            <a:r>
              <a:rPr lang="ru-RU" sz="2500" dirty="0" err="1" smtClean="0"/>
              <a:t>тільки</a:t>
            </a:r>
            <a:r>
              <a:rPr lang="ru-RU" sz="2500" dirty="0" smtClean="0"/>
              <a:t> для таких як </a:t>
            </a:r>
            <a:r>
              <a:rPr lang="en-US" sz="2500" dirty="0" smtClean="0"/>
              <a:t>F, </a:t>
            </a:r>
            <a:r>
              <a:rPr lang="en-US" sz="2500" dirty="0" err="1" smtClean="0"/>
              <a:t>Sr</a:t>
            </a:r>
            <a:r>
              <a:rPr lang="en-US" sz="2500" dirty="0" smtClean="0"/>
              <a:t> </a:t>
            </a:r>
            <a:r>
              <a:rPr lang="ru-RU" sz="2500" dirty="0" err="1" smtClean="0"/>
              <a:t>є</a:t>
            </a:r>
            <a:r>
              <a:rPr lang="ru-RU" sz="2500" dirty="0" smtClean="0"/>
              <a:t> </a:t>
            </a:r>
            <a:r>
              <a:rPr lang="ru-RU" sz="2500" dirty="0" err="1" smtClean="0"/>
              <a:t>головним</a:t>
            </a:r>
            <a:r>
              <a:rPr lang="ru-RU" sz="2500" dirty="0" smtClean="0"/>
              <a:t> </a:t>
            </a:r>
            <a:r>
              <a:rPr lang="ru-RU" sz="2500" dirty="0" err="1" smtClean="0"/>
              <a:t>джерелом</a:t>
            </a:r>
            <a:r>
              <a:rPr lang="ru-RU" sz="2500" dirty="0" smtClean="0"/>
              <a:t>. </a:t>
            </a:r>
            <a:r>
              <a:rPr lang="ru-RU" sz="2500" dirty="0" err="1" smtClean="0"/>
              <a:t>Вміст</a:t>
            </a:r>
            <a:r>
              <a:rPr lang="ru-RU" sz="2500" dirty="0" smtClean="0"/>
              <a:t> </a:t>
            </a:r>
            <a:r>
              <a:rPr lang="ru-RU" sz="2500" dirty="0" err="1" smtClean="0"/>
              <a:t>різних</a:t>
            </a:r>
            <a:r>
              <a:rPr lang="ru-RU" sz="2500" dirty="0" smtClean="0"/>
              <a:t> </a:t>
            </a:r>
            <a:r>
              <a:rPr lang="ru-RU" sz="2500" dirty="0" err="1" smtClean="0"/>
              <a:t>мікроелементів</a:t>
            </a:r>
            <a:r>
              <a:rPr lang="ru-RU" sz="2500" dirty="0" smtClean="0"/>
              <a:t> у </a:t>
            </a:r>
            <a:r>
              <a:rPr lang="ru-RU" sz="2500" dirty="0" err="1" smtClean="0"/>
              <a:t>харчовому</a:t>
            </a:r>
            <a:r>
              <a:rPr lang="ru-RU" sz="2500" dirty="0" smtClean="0"/>
              <a:t> </a:t>
            </a:r>
            <a:r>
              <a:rPr lang="ru-RU" sz="2500" dirty="0" err="1" smtClean="0"/>
              <a:t>раціоні</a:t>
            </a:r>
            <a:r>
              <a:rPr lang="ru-RU" sz="2500" dirty="0" smtClean="0"/>
              <a:t> </a:t>
            </a:r>
            <a:r>
              <a:rPr lang="ru-RU" sz="2500" dirty="0" err="1" smtClean="0"/>
              <a:t>залежить</a:t>
            </a:r>
            <a:r>
              <a:rPr lang="ru-RU" sz="2500" dirty="0" smtClean="0"/>
              <a:t> </a:t>
            </a:r>
            <a:r>
              <a:rPr lang="ru-RU" sz="2500" dirty="0" err="1" smtClean="0"/>
              <a:t>від</a:t>
            </a:r>
            <a:r>
              <a:rPr lang="ru-RU" sz="2500" dirty="0" smtClean="0"/>
              <a:t> </a:t>
            </a:r>
            <a:r>
              <a:rPr lang="ru-RU" sz="2500" dirty="0" err="1" smtClean="0"/>
              <a:t>геохімічних</a:t>
            </a:r>
            <a:r>
              <a:rPr lang="ru-RU" sz="2500" dirty="0" smtClean="0"/>
              <a:t> умов </a:t>
            </a:r>
            <a:r>
              <a:rPr lang="ru-RU" sz="2500" dirty="0" err="1" smtClean="0"/>
              <a:t>місцевості</a:t>
            </a:r>
            <a:r>
              <a:rPr lang="ru-RU" sz="2500" dirty="0" smtClean="0"/>
              <a:t>, в </a:t>
            </a:r>
            <a:r>
              <a:rPr lang="ru-RU" sz="2500" dirty="0" err="1" smtClean="0"/>
              <a:t>якій</a:t>
            </a:r>
            <a:r>
              <a:rPr lang="ru-RU" sz="2500" dirty="0" smtClean="0"/>
              <a:t> </a:t>
            </a:r>
            <a:r>
              <a:rPr lang="ru-RU" sz="2500" dirty="0" err="1" smtClean="0"/>
              <a:t>були</a:t>
            </a:r>
            <a:r>
              <a:rPr lang="ru-RU" sz="2500" dirty="0" smtClean="0"/>
              <a:t> </a:t>
            </a:r>
            <a:r>
              <a:rPr lang="ru-RU" sz="2500" dirty="0" err="1" smtClean="0"/>
              <a:t>отримані</a:t>
            </a:r>
            <a:r>
              <a:rPr lang="ru-RU" sz="2500" dirty="0" smtClean="0"/>
              <a:t> </a:t>
            </a:r>
            <a:r>
              <a:rPr lang="ru-RU" sz="2500" dirty="0" err="1" smtClean="0"/>
              <a:t>продукти</a:t>
            </a:r>
            <a:r>
              <a:rPr lang="ru-RU" sz="2500" dirty="0" smtClean="0"/>
              <a:t>, а </a:t>
            </a:r>
            <a:r>
              <a:rPr lang="ru-RU" sz="2500" dirty="0" err="1" smtClean="0"/>
              <a:t>також</a:t>
            </a:r>
            <a:r>
              <a:rPr lang="ru-RU" sz="2500" dirty="0" smtClean="0"/>
              <a:t> </a:t>
            </a:r>
            <a:r>
              <a:rPr lang="ru-RU" sz="2500" dirty="0" err="1" smtClean="0"/>
              <a:t>від</a:t>
            </a:r>
            <a:r>
              <a:rPr lang="ru-RU" sz="2500" dirty="0" smtClean="0"/>
              <a:t> набору </a:t>
            </a:r>
            <a:r>
              <a:rPr lang="ru-RU" sz="2500" dirty="0" err="1" smtClean="0"/>
              <a:t>продуктів</a:t>
            </a:r>
            <a:r>
              <a:rPr lang="ru-RU" sz="2500" dirty="0" smtClean="0"/>
              <a:t>, </a:t>
            </a:r>
            <a:r>
              <a:rPr lang="ru-RU" sz="2500" dirty="0" err="1" smtClean="0"/>
              <a:t>що</a:t>
            </a:r>
            <a:r>
              <a:rPr lang="ru-RU" sz="2500" dirty="0" smtClean="0"/>
              <a:t> </a:t>
            </a:r>
            <a:r>
              <a:rPr lang="ru-RU" sz="2500" dirty="0" err="1" smtClean="0"/>
              <a:t>входять</a:t>
            </a:r>
            <a:r>
              <a:rPr lang="ru-RU" sz="2500" dirty="0" smtClean="0"/>
              <a:t> до </a:t>
            </a:r>
            <a:r>
              <a:rPr lang="ru-RU" sz="2500" dirty="0" err="1" smtClean="0"/>
              <a:t>раціону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823586901b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340225" y="1104900"/>
            <a:ext cx="3810000" cy="3810000"/>
          </a:xfrm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576282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Людина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214313" y="928688"/>
            <a:ext cx="8929687" cy="5715000"/>
          </a:xfrm>
        </p:spPr>
        <p:txBody>
          <a:bodyPr>
            <a:normAutofit fontScale="55000" lnSpcReduction="20000"/>
          </a:bodyPr>
          <a:lstStyle/>
          <a:p>
            <a:r>
              <a:rPr lang="ru-RU" sz="3800" dirty="0" err="1" smtClean="0"/>
              <a:t>Мікроелементи</a:t>
            </a:r>
            <a:r>
              <a:rPr lang="ru-RU" sz="3800" dirty="0" smtClean="0"/>
              <a:t> </a:t>
            </a:r>
            <a:r>
              <a:rPr lang="ru-RU" sz="3800" dirty="0" err="1" smtClean="0"/>
              <a:t>розподіляються</a:t>
            </a:r>
            <a:r>
              <a:rPr lang="ru-RU" sz="3800" dirty="0" smtClean="0"/>
              <a:t> в </a:t>
            </a:r>
            <a:r>
              <a:rPr lang="ru-RU" sz="3800" dirty="0" err="1" smtClean="0"/>
              <a:t>організмі</a:t>
            </a:r>
            <a:r>
              <a:rPr lang="ru-RU" sz="3800" dirty="0" smtClean="0"/>
              <a:t> </a:t>
            </a:r>
            <a:r>
              <a:rPr lang="ru-RU" sz="3800" dirty="0" err="1" smtClean="0"/>
              <a:t>нерівномірно</a:t>
            </a:r>
            <a:r>
              <a:rPr lang="ru-RU" sz="3800" dirty="0" smtClean="0"/>
              <a:t>. </a:t>
            </a:r>
            <a:r>
              <a:rPr lang="ru-RU" sz="3800" dirty="0" err="1" smtClean="0"/>
              <a:t>Підвищене</a:t>
            </a:r>
            <a:r>
              <a:rPr lang="ru-RU" sz="3800" dirty="0" smtClean="0"/>
              <a:t> </a:t>
            </a:r>
            <a:r>
              <a:rPr lang="ru-RU" sz="3800" dirty="0" err="1" smtClean="0"/>
              <a:t>їх</a:t>
            </a:r>
            <a:r>
              <a:rPr lang="ru-RU" sz="3800" dirty="0" smtClean="0"/>
              <a:t> </a:t>
            </a:r>
            <a:r>
              <a:rPr lang="ru-RU" sz="3800" dirty="0" err="1" smtClean="0"/>
              <a:t>накопичення</a:t>
            </a:r>
            <a:r>
              <a:rPr lang="ru-RU" sz="3800" dirty="0" smtClean="0"/>
              <a:t> в тому </a:t>
            </a:r>
            <a:r>
              <a:rPr lang="ru-RU" sz="3800" dirty="0" err="1" smtClean="0"/>
              <a:t>чи</a:t>
            </a:r>
            <a:r>
              <a:rPr lang="ru-RU" sz="3800" dirty="0" smtClean="0"/>
              <a:t> </a:t>
            </a:r>
            <a:r>
              <a:rPr lang="ru-RU" sz="3800" dirty="0" err="1" smtClean="0"/>
              <a:t>іншому</a:t>
            </a:r>
            <a:r>
              <a:rPr lang="ru-RU" sz="3800" dirty="0" smtClean="0"/>
              <a:t> </a:t>
            </a:r>
            <a:r>
              <a:rPr lang="ru-RU" sz="3800" dirty="0" err="1" smtClean="0"/>
              <a:t>органі</a:t>
            </a:r>
            <a:r>
              <a:rPr lang="ru-RU" sz="3800" dirty="0" smtClean="0"/>
              <a:t> </a:t>
            </a:r>
            <a:r>
              <a:rPr lang="ru-RU" sz="3800" dirty="0" err="1" smtClean="0"/>
              <a:t>пов'язано</a:t>
            </a:r>
            <a:r>
              <a:rPr lang="ru-RU" sz="3800" dirty="0" smtClean="0"/>
              <a:t> </a:t>
            </a:r>
            <a:r>
              <a:rPr lang="ru-RU" sz="3800" dirty="0" err="1" smtClean="0"/>
              <a:t>з</a:t>
            </a:r>
            <a:r>
              <a:rPr lang="ru-RU" sz="3800" dirty="0" smtClean="0"/>
              <a:t> </a:t>
            </a:r>
            <a:r>
              <a:rPr lang="ru-RU" sz="3800" dirty="0" err="1" smtClean="0"/>
              <a:t>фізіологічним</a:t>
            </a:r>
            <a:r>
              <a:rPr lang="ru-RU" sz="3800" dirty="0" smtClean="0"/>
              <a:t> </a:t>
            </a:r>
            <a:r>
              <a:rPr lang="ru-RU" sz="3800" dirty="0" err="1" smtClean="0"/>
              <a:t>впливом</a:t>
            </a:r>
            <a:r>
              <a:rPr lang="ru-RU" sz="3800" dirty="0" smtClean="0"/>
              <a:t> того </a:t>
            </a:r>
            <a:r>
              <a:rPr lang="ru-RU" sz="3800" dirty="0" err="1" smtClean="0"/>
              <a:t>чи</a:t>
            </a:r>
            <a:r>
              <a:rPr lang="ru-RU" sz="3800" dirty="0" smtClean="0"/>
              <a:t> </a:t>
            </a:r>
            <a:r>
              <a:rPr lang="ru-RU" sz="3800" dirty="0" err="1" smtClean="0"/>
              <a:t>іншого</a:t>
            </a:r>
            <a:r>
              <a:rPr lang="ru-RU" sz="3800" dirty="0" smtClean="0"/>
              <a:t> </a:t>
            </a:r>
            <a:r>
              <a:rPr lang="ru-RU" sz="3800" dirty="0" err="1" smtClean="0"/>
              <a:t>елементу</a:t>
            </a:r>
            <a:r>
              <a:rPr lang="ru-RU" sz="3800" dirty="0" smtClean="0"/>
              <a:t> на </a:t>
            </a:r>
            <a:r>
              <a:rPr lang="ru-RU" sz="3800" dirty="0" err="1" smtClean="0"/>
              <a:t>життєдіяльність</a:t>
            </a:r>
            <a:r>
              <a:rPr lang="ru-RU" sz="3800" dirty="0" smtClean="0"/>
              <a:t> </a:t>
            </a:r>
            <a:r>
              <a:rPr lang="ru-RU" sz="3800" dirty="0" err="1" smtClean="0"/>
              <a:t>цього</a:t>
            </a:r>
            <a:r>
              <a:rPr lang="ru-RU" sz="3800" dirty="0" smtClean="0"/>
              <a:t> органу. Так </a:t>
            </a:r>
            <a:r>
              <a:rPr lang="ru-RU" sz="3800" dirty="0" err="1" smtClean="0"/>
              <a:t>накопичення</a:t>
            </a:r>
            <a:r>
              <a:rPr lang="ru-RU" sz="3800" dirty="0" smtClean="0"/>
              <a:t> </a:t>
            </a:r>
            <a:r>
              <a:rPr lang="en-US" sz="3800" dirty="0" smtClean="0"/>
              <a:t>Zn </a:t>
            </a:r>
            <a:r>
              <a:rPr lang="ru-RU" sz="3800" dirty="0" smtClean="0"/>
              <a:t>у </a:t>
            </a:r>
            <a:r>
              <a:rPr lang="ru-RU" sz="3800" dirty="0" err="1" smtClean="0"/>
              <a:t>статевих</a:t>
            </a:r>
            <a:r>
              <a:rPr lang="ru-RU" sz="3800" dirty="0" smtClean="0"/>
              <a:t> </a:t>
            </a:r>
            <a:r>
              <a:rPr lang="ru-RU" sz="3800" dirty="0" err="1" smtClean="0"/>
              <a:t>залозах</a:t>
            </a:r>
            <a:r>
              <a:rPr lang="ru-RU" sz="3800" dirty="0" smtClean="0"/>
              <a:t> </a:t>
            </a:r>
            <a:r>
              <a:rPr lang="ru-RU" sz="3800" dirty="0" err="1" smtClean="0"/>
              <a:t>пов'язано</a:t>
            </a:r>
            <a:r>
              <a:rPr lang="ru-RU" sz="3800" dirty="0" smtClean="0"/>
              <a:t> </a:t>
            </a:r>
            <a:r>
              <a:rPr lang="ru-RU" sz="3800" dirty="0" err="1" smtClean="0"/>
              <a:t>з</a:t>
            </a:r>
            <a:r>
              <a:rPr lang="ru-RU" sz="3800" dirty="0" smtClean="0"/>
              <a:t> </a:t>
            </a:r>
            <a:r>
              <a:rPr lang="ru-RU" sz="3800" dirty="0" err="1" smtClean="0"/>
              <a:t>впливом</a:t>
            </a:r>
            <a:r>
              <a:rPr lang="ru-RU" sz="3800" dirty="0" smtClean="0"/>
              <a:t> </a:t>
            </a:r>
            <a:r>
              <a:rPr lang="ru-RU" sz="3800" dirty="0" err="1" smtClean="0"/>
              <a:t>цього</a:t>
            </a:r>
            <a:r>
              <a:rPr lang="ru-RU" sz="3800" dirty="0" smtClean="0"/>
              <a:t> </a:t>
            </a:r>
            <a:r>
              <a:rPr lang="ru-RU" sz="3800" dirty="0" err="1" smtClean="0"/>
              <a:t>елементу</a:t>
            </a:r>
            <a:r>
              <a:rPr lang="ru-RU" sz="3800" dirty="0" smtClean="0"/>
              <a:t> на </a:t>
            </a:r>
            <a:r>
              <a:rPr lang="ru-RU" sz="3800" dirty="0" err="1" smtClean="0"/>
              <a:t>процес</a:t>
            </a:r>
            <a:r>
              <a:rPr lang="ru-RU" sz="3800" dirty="0" smtClean="0"/>
              <a:t> </a:t>
            </a:r>
            <a:r>
              <a:rPr lang="ru-RU" sz="3800" dirty="0" err="1" smtClean="0"/>
              <a:t>утворення</a:t>
            </a:r>
            <a:r>
              <a:rPr lang="ru-RU" sz="3800" dirty="0" smtClean="0"/>
              <a:t> </a:t>
            </a:r>
            <a:r>
              <a:rPr lang="ru-RU" sz="3800" dirty="0" err="1" smtClean="0"/>
              <a:t>статевих</a:t>
            </a:r>
            <a:r>
              <a:rPr lang="ru-RU" sz="3800" dirty="0" smtClean="0"/>
              <a:t> </a:t>
            </a:r>
            <a:r>
              <a:rPr lang="ru-RU" sz="3800" dirty="0" err="1" smtClean="0"/>
              <a:t>клітин</a:t>
            </a:r>
            <a:r>
              <a:rPr lang="ru-RU" sz="3800" dirty="0" smtClean="0"/>
              <a:t>. </a:t>
            </a:r>
            <a:r>
              <a:rPr lang="ru-RU" sz="3800" dirty="0" err="1" smtClean="0"/>
              <a:t>Рівень</a:t>
            </a:r>
            <a:r>
              <a:rPr lang="ru-RU" sz="3800" dirty="0" smtClean="0"/>
              <a:t> </a:t>
            </a:r>
            <a:r>
              <a:rPr lang="ru-RU" sz="3800" dirty="0" err="1" smtClean="0"/>
              <a:t>вмісту</a:t>
            </a:r>
            <a:r>
              <a:rPr lang="ru-RU" sz="3800" dirty="0" smtClean="0"/>
              <a:t> </a:t>
            </a:r>
            <a:r>
              <a:rPr lang="ru-RU" sz="3800" dirty="0" err="1" smtClean="0"/>
              <a:t>мікроелементів</a:t>
            </a:r>
            <a:r>
              <a:rPr lang="ru-RU" sz="3800" dirty="0" smtClean="0"/>
              <a:t> в органах та тканинах </a:t>
            </a:r>
            <a:r>
              <a:rPr lang="ru-RU" sz="3800" dirty="0" err="1" smtClean="0"/>
              <a:t>може</a:t>
            </a:r>
            <a:r>
              <a:rPr lang="ru-RU" sz="3800" dirty="0" smtClean="0"/>
              <a:t> </a:t>
            </a:r>
            <a:r>
              <a:rPr lang="ru-RU" sz="3800" dirty="0" err="1" smtClean="0"/>
              <a:t>суттєво</a:t>
            </a:r>
            <a:r>
              <a:rPr lang="ru-RU" sz="3800" dirty="0" smtClean="0"/>
              <a:t> </a:t>
            </a:r>
            <a:r>
              <a:rPr lang="ru-RU" sz="3800" dirty="0" err="1" smtClean="0"/>
              <a:t>коливатись</a:t>
            </a:r>
            <a:r>
              <a:rPr lang="ru-RU" sz="3800" dirty="0" smtClean="0"/>
              <a:t> в </a:t>
            </a:r>
            <a:r>
              <a:rPr lang="ru-RU" sz="3800" dirty="0" err="1" smtClean="0"/>
              <a:t>залежності</a:t>
            </a:r>
            <a:r>
              <a:rPr lang="ru-RU" sz="3800" dirty="0" smtClean="0"/>
              <a:t> </a:t>
            </a:r>
            <a:r>
              <a:rPr lang="ru-RU" sz="3800" dirty="0" err="1" smtClean="0"/>
              <a:t>від</a:t>
            </a:r>
            <a:r>
              <a:rPr lang="ru-RU" sz="3800" dirty="0" smtClean="0"/>
              <a:t> </a:t>
            </a:r>
            <a:r>
              <a:rPr lang="ru-RU" sz="3800" dirty="0" err="1" smtClean="0"/>
              <a:t>місця</a:t>
            </a:r>
            <a:r>
              <a:rPr lang="ru-RU" sz="3800" dirty="0" smtClean="0"/>
              <a:t> </a:t>
            </a:r>
            <a:r>
              <a:rPr lang="ru-RU" sz="3800" dirty="0" err="1" smtClean="0"/>
              <a:t>проживання</a:t>
            </a:r>
            <a:r>
              <a:rPr lang="ru-RU" sz="3800" dirty="0" smtClean="0"/>
              <a:t>, </a:t>
            </a:r>
            <a:r>
              <a:rPr lang="ru-RU" sz="3800" dirty="0" err="1" smtClean="0"/>
              <a:t>раціону</a:t>
            </a:r>
            <a:r>
              <a:rPr lang="ru-RU" sz="3800" dirty="0" smtClean="0"/>
              <a:t> та </a:t>
            </a:r>
            <a:r>
              <a:rPr lang="ru-RU" sz="3800" dirty="0" err="1" smtClean="0"/>
              <a:t>від</a:t>
            </a:r>
            <a:r>
              <a:rPr lang="ru-RU" sz="3800" dirty="0" smtClean="0"/>
              <a:t> </a:t>
            </a:r>
            <a:r>
              <a:rPr lang="ru-RU" sz="3800" dirty="0" err="1" smtClean="0"/>
              <a:t>індивідуальних</a:t>
            </a:r>
            <a:r>
              <a:rPr lang="ru-RU" sz="3800" dirty="0" smtClean="0"/>
              <a:t> </a:t>
            </a:r>
            <a:r>
              <a:rPr lang="ru-RU" sz="3800" dirty="0" err="1" smtClean="0"/>
              <a:t>особливостей</a:t>
            </a:r>
            <a:r>
              <a:rPr lang="ru-RU" sz="3800" dirty="0" smtClean="0"/>
              <a:t> </a:t>
            </a:r>
            <a:r>
              <a:rPr lang="ru-RU" sz="3800" dirty="0" err="1" smtClean="0"/>
              <a:t>організму</a:t>
            </a:r>
            <a:r>
              <a:rPr lang="ru-RU" sz="3800" dirty="0" smtClean="0"/>
              <a:t>. </a:t>
            </a:r>
            <a:r>
              <a:rPr lang="ru-RU" sz="3800" dirty="0" err="1" smtClean="0"/>
              <a:t>Також</a:t>
            </a:r>
            <a:r>
              <a:rPr lang="ru-RU" sz="3800" dirty="0" smtClean="0"/>
              <a:t> </a:t>
            </a:r>
            <a:r>
              <a:rPr lang="ru-RU" sz="3800" dirty="0" err="1" smtClean="0"/>
              <a:t>встановлено</a:t>
            </a:r>
            <a:r>
              <a:rPr lang="ru-RU" sz="3800" dirty="0" smtClean="0"/>
              <a:t>, </a:t>
            </a:r>
            <a:r>
              <a:rPr lang="ru-RU" sz="3800" dirty="0" err="1" smtClean="0"/>
              <a:t>що</a:t>
            </a:r>
            <a:r>
              <a:rPr lang="ru-RU" sz="3800" dirty="0" smtClean="0"/>
              <a:t> </a:t>
            </a:r>
            <a:r>
              <a:rPr lang="ru-RU" sz="3800" dirty="0" err="1" smtClean="0"/>
              <a:t>концентрація</a:t>
            </a:r>
            <a:r>
              <a:rPr lang="ru-RU" sz="3800" dirty="0" smtClean="0"/>
              <a:t> </a:t>
            </a:r>
            <a:r>
              <a:rPr lang="ru-RU" sz="3800" dirty="0" err="1" smtClean="0"/>
              <a:t>деяких</a:t>
            </a:r>
            <a:r>
              <a:rPr lang="ru-RU" sz="3800" dirty="0" smtClean="0"/>
              <a:t> </a:t>
            </a:r>
            <a:r>
              <a:rPr lang="ru-RU" sz="3800" dirty="0" err="1" smtClean="0"/>
              <a:t>мікроелементів</a:t>
            </a:r>
            <a:r>
              <a:rPr lang="ru-RU" sz="3800" dirty="0" smtClean="0"/>
              <a:t> у </a:t>
            </a:r>
            <a:r>
              <a:rPr lang="ru-RU" sz="3800" dirty="0" err="1" smtClean="0"/>
              <a:t>крові</a:t>
            </a:r>
            <a:r>
              <a:rPr lang="ru-RU" sz="3800" dirty="0" smtClean="0"/>
              <a:t> </a:t>
            </a:r>
            <a:r>
              <a:rPr lang="ru-RU" sz="3800" dirty="0" err="1" smtClean="0"/>
              <a:t>підтримується</a:t>
            </a:r>
            <a:r>
              <a:rPr lang="ru-RU" sz="3800" dirty="0" smtClean="0"/>
              <a:t> на </a:t>
            </a:r>
            <a:r>
              <a:rPr lang="ru-RU" sz="3800" dirty="0" err="1" smtClean="0"/>
              <a:t>постійному</a:t>
            </a:r>
            <a:r>
              <a:rPr lang="ru-RU" sz="3800" dirty="0" smtClean="0"/>
              <a:t> </a:t>
            </a:r>
            <a:r>
              <a:rPr lang="ru-RU" sz="3800" dirty="0" err="1" smtClean="0"/>
              <a:t>рівні</a:t>
            </a:r>
            <a:r>
              <a:rPr lang="ru-RU" sz="3800" dirty="0" smtClean="0"/>
              <a:t> (Со 4—8 мкг %, </a:t>
            </a:r>
            <a:r>
              <a:rPr lang="en-US" sz="3800" dirty="0" smtClean="0"/>
              <a:t>Cu 80—140 </a:t>
            </a:r>
            <a:r>
              <a:rPr lang="ru-RU" sz="3800" dirty="0" smtClean="0"/>
              <a:t>мкг %, </a:t>
            </a:r>
            <a:r>
              <a:rPr lang="en-US" sz="3800" dirty="0" smtClean="0"/>
              <a:t>Fe 45—60 </a:t>
            </a:r>
            <a:r>
              <a:rPr lang="ru-RU" sz="3800" dirty="0" smtClean="0"/>
              <a:t>мкг %). </a:t>
            </a:r>
            <a:r>
              <a:rPr lang="ru-RU" sz="3800" dirty="0" err="1" smtClean="0"/>
              <a:t>Більшість</a:t>
            </a:r>
            <a:r>
              <a:rPr lang="ru-RU" sz="3800" dirty="0" smtClean="0"/>
              <a:t> </a:t>
            </a:r>
            <a:r>
              <a:rPr lang="ru-RU" sz="3800" dirty="0" err="1" smtClean="0"/>
              <a:t>мікроелементів</a:t>
            </a:r>
            <a:r>
              <a:rPr lang="ru-RU" sz="3800" dirty="0" smtClean="0"/>
              <a:t> </a:t>
            </a:r>
            <a:r>
              <a:rPr lang="ru-RU" sz="3800" dirty="0" err="1" smtClean="0"/>
              <a:t>знаходиться</a:t>
            </a:r>
            <a:r>
              <a:rPr lang="ru-RU" sz="3800" dirty="0" smtClean="0"/>
              <a:t> в </a:t>
            </a:r>
            <a:r>
              <a:rPr lang="ru-RU" sz="3800" dirty="0" err="1" smtClean="0"/>
              <a:t>організмі</a:t>
            </a:r>
            <a:r>
              <a:rPr lang="ru-RU" sz="3800" dirty="0" smtClean="0"/>
              <a:t> у </a:t>
            </a:r>
            <a:r>
              <a:rPr lang="ru-RU" sz="3800" dirty="0" err="1" smtClean="0"/>
              <a:t>зв'язаному</a:t>
            </a:r>
            <a:r>
              <a:rPr lang="ru-RU" sz="3800" dirty="0" smtClean="0"/>
              <a:t> </a:t>
            </a:r>
            <a:r>
              <a:rPr lang="ru-RU" sz="3800" dirty="0" err="1" smtClean="0"/>
              <a:t>з</a:t>
            </a:r>
            <a:r>
              <a:rPr lang="ru-RU" sz="3800" dirty="0" smtClean="0"/>
              <a:t> </a:t>
            </a:r>
            <a:r>
              <a:rPr lang="ru-RU" sz="3800" dirty="0" err="1" smtClean="0"/>
              <a:t>органічними</a:t>
            </a:r>
            <a:r>
              <a:rPr lang="ru-RU" sz="3800" dirty="0" smtClean="0"/>
              <a:t> </a:t>
            </a:r>
            <a:r>
              <a:rPr lang="ru-RU" sz="3800" dirty="0" err="1" smtClean="0"/>
              <a:t>сполуками</a:t>
            </a:r>
            <a:r>
              <a:rPr lang="ru-RU" sz="3800" dirty="0" smtClean="0"/>
              <a:t> </a:t>
            </a:r>
            <a:r>
              <a:rPr lang="ru-RU" sz="3800" dirty="0" err="1" smtClean="0"/>
              <a:t>стані</a:t>
            </a:r>
            <a:r>
              <a:rPr lang="ru-RU" sz="3800" dirty="0" smtClean="0"/>
              <a:t>, </a:t>
            </a:r>
            <a:r>
              <a:rPr lang="ru-RU" sz="3800" dirty="0" err="1" smtClean="0"/>
              <a:t>але</a:t>
            </a:r>
            <a:r>
              <a:rPr lang="ru-RU" sz="3800" dirty="0" smtClean="0"/>
              <a:t> </a:t>
            </a:r>
            <a:r>
              <a:rPr lang="ru-RU" sz="3800" dirty="0" err="1" smtClean="0"/>
              <a:t>деякі</a:t>
            </a:r>
            <a:r>
              <a:rPr lang="ru-RU" sz="3800" dirty="0" smtClean="0"/>
              <a:t> </a:t>
            </a:r>
            <a:r>
              <a:rPr lang="ru-RU" sz="3800" dirty="0" err="1" smtClean="0"/>
              <a:t>можуть</a:t>
            </a:r>
            <a:r>
              <a:rPr lang="ru-RU" sz="3800" dirty="0" smtClean="0"/>
              <a:t> бути </a:t>
            </a:r>
            <a:r>
              <a:rPr lang="ru-RU" sz="3800" dirty="0" err="1" smtClean="0"/>
              <a:t>присутні</a:t>
            </a:r>
            <a:r>
              <a:rPr lang="ru-RU" sz="3800" dirty="0" smtClean="0"/>
              <a:t> у </a:t>
            </a:r>
            <a:r>
              <a:rPr lang="ru-RU" sz="3800" dirty="0" err="1" smtClean="0"/>
              <a:t>вигляді</a:t>
            </a:r>
            <a:r>
              <a:rPr lang="ru-RU" sz="3800" dirty="0" smtClean="0"/>
              <a:t> </a:t>
            </a:r>
            <a:r>
              <a:rPr lang="ru-RU" sz="3800" dirty="0" err="1" smtClean="0"/>
              <a:t>іонів</a:t>
            </a:r>
            <a:r>
              <a:rPr lang="ru-RU" sz="3800" dirty="0" smtClean="0"/>
              <a:t>.</a:t>
            </a:r>
          </a:p>
          <a:p>
            <a:r>
              <a:rPr lang="ru-RU" sz="3800" dirty="0" err="1" smtClean="0"/>
              <a:t>Використання</a:t>
            </a:r>
            <a:r>
              <a:rPr lang="ru-RU" sz="3800" dirty="0" smtClean="0"/>
              <a:t> </a:t>
            </a:r>
            <a:r>
              <a:rPr lang="ru-RU" sz="3800" dirty="0" err="1" smtClean="0"/>
              <a:t>мікроелементів</a:t>
            </a:r>
            <a:r>
              <a:rPr lang="ru-RU" sz="3800" dirty="0" smtClean="0"/>
              <a:t> в </a:t>
            </a:r>
            <a:r>
              <a:rPr lang="ru-RU" sz="3800" dirty="0" err="1" smtClean="0"/>
              <a:t>клінічній</a:t>
            </a:r>
            <a:r>
              <a:rPr lang="ru-RU" sz="3800" dirty="0" smtClean="0"/>
              <a:t> </a:t>
            </a:r>
            <a:r>
              <a:rPr lang="ru-RU" sz="3800" dirty="0" err="1" smtClean="0"/>
              <a:t>медицині</a:t>
            </a:r>
            <a:r>
              <a:rPr lang="ru-RU" sz="3800" dirty="0" smtClean="0"/>
              <a:t> </a:t>
            </a:r>
            <a:r>
              <a:rPr lang="ru-RU" sz="3800" dirty="0" err="1" smtClean="0"/>
              <a:t>має</a:t>
            </a:r>
            <a:r>
              <a:rPr lang="ru-RU" sz="3800" dirty="0" smtClean="0"/>
              <a:t> </a:t>
            </a:r>
            <a:r>
              <a:rPr lang="ru-RU" sz="3800" dirty="0" err="1" smtClean="0"/>
              <a:t>обмежений</a:t>
            </a:r>
            <a:r>
              <a:rPr lang="ru-RU" sz="3800" dirty="0" smtClean="0"/>
              <a:t> характер. </a:t>
            </a:r>
            <a:r>
              <a:rPr lang="ru-RU" sz="3800" dirty="0" err="1" smtClean="0"/>
              <a:t>Ефективно</a:t>
            </a:r>
            <a:r>
              <a:rPr lang="ru-RU" sz="3800" dirty="0" smtClean="0"/>
              <a:t> </a:t>
            </a:r>
            <a:r>
              <a:rPr lang="ru-RU" sz="3800" dirty="0" err="1" smtClean="0"/>
              <a:t>використовуються</a:t>
            </a:r>
            <a:r>
              <a:rPr lang="ru-RU" sz="3800" dirty="0" smtClean="0"/>
              <a:t> у </a:t>
            </a:r>
            <a:r>
              <a:rPr lang="ru-RU" sz="3800" dirty="0" err="1" smtClean="0"/>
              <a:t>боротьбі</a:t>
            </a:r>
            <a:r>
              <a:rPr lang="ru-RU" sz="3800" dirty="0" smtClean="0"/>
              <a:t> </a:t>
            </a:r>
            <a:r>
              <a:rPr lang="ru-RU" sz="3800" dirty="0" err="1" smtClean="0"/>
              <a:t>з</a:t>
            </a:r>
            <a:r>
              <a:rPr lang="ru-RU" sz="3800" dirty="0" smtClean="0"/>
              <a:t> </a:t>
            </a:r>
            <a:r>
              <a:rPr lang="ru-RU" sz="3800" dirty="0" err="1" smtClean="0"/>
              <a:t>деякими</a:t>
            </a:r>
            <a:r>
              <a:rPr lang="ru-RU" sz="3800" dirty="0" smtClean="0"/>
              <a:t> видами </a:t>
            </a:r>
            <a:r>
              <a:rPr lang="ru-RU" sz="3800" dirty="0" err="1" smtClean="0"/>
              <a:t>анемій</a:t>
            </a:r>
            <a:r>
              <a:rPr lang="ru-RU" sz="3800" dirty="0" smtClean="0"/>
              <a:t> </a:t>
            </a:r>
            <a:r>
              <a:rPr lang="ru-RU" sz="3800" dirty="0" err="1" smtClean="0"/>
              <a:t>препарати</a:t>
            </a:r>
            <a:r>
              <a:rPr lang="ru-RU" sz="3800" dirty="0" smtClean="0"/>
              <a:t> Со, </a:t>
            </a:r>
            <a:r>
              <a:rPr lang="en-US" sz="3800" dirty="0" smtClean="0"/>
              <a:t>Fe, Cu, </a:t>
            </a:r>
            <a:r>
              <a:rPr lang="en-US" sz="3800" dirty="0" err="1" smtClean="0"/>
              <a:t>Mn</a:t>
            </a:r>
            <a:r>
              <a:rPr lang="en-US" sz="3800" dirty="0" smtClean="0"/>
              <a:t>. </a:t>
            </a:r>
            <a:r>
              <a:rPr lang="ru-RU" sz="3800" dirty="0" smtClean="0"/>
              <a:t>Як </a:t>
            </a:r>
            <a:r>
              <a:rPr lang="ru-RU" sz="3800" dirty="0" err="1" smtClean="0"/>
              <a:t>фармакологічні</a:t>
            </a:r>
            <a:r>
              <a:rPr lang="ru-RU" sz="3800" dirty="0" smtClean="0"/>
              <a:t> </a:t>
            </a:r>
            <a:r>
              <a:rPr lang="ru-RU" sz="3800" dirty="0" err="1" smtClean="0"/>
              <a:t>засоби</a:t>
            </a:r>
            <a:r>
              <a:rPr lang="ru-RU" sz="3800" dirty="0" smtClean="0"/>
              <a:t> </a:t>
            </a:r>
            <a:r>
              <a:rPr lang="ru-RU" sz="3800" dirty="0" err="1" smtClean="0"/>
              <a:t>використовують</a:t>
            </a:r>
            <a:r>
              <a:rPr lang="ru-RU" sz="3800" dirty="0" smtClean="0"/>
              <a:t> </a:t>
            </a:r>
            <a:r>
              <a:rPr lang="ru-RU" sz="3800" dirty="0" err="1" smtClean="0"/>
              <a:t>препарати</a:t>
            </a:r>
            <a:r>
              <a:rPr lang="ru-RU" sz="3800" dirty="0" smtClean="0"/>
              <a:t> </a:t>
            </a:r>
            <a:r>
              <a:rPr lang="en-US" sz="3800" dirty="0" smtClean="0"/>
              <a:t>Br </a:t>
            </a:r>
            <a:r>
              <a:rPr lang="ru-RU" sz="3800" dirty="0" smtClean="0"/>
              <a:t>и </a:t>
            </a:r>
            <a:r>
              <a:rPr lang="en-US" sz="3800" dirty="0" smtClean="0"/>
              <a:t>I. </a:t>
            </a:r>
            <a:r>
              <a:rPr lang="ru-RU" sz="3800" dirty="0" err="1" smtClean="0"/>
              <a:t>Також</a:t>
            </a:r>
            <a:r>
              <a:rPr lang="ru-RU" sz="3800" dirty="0" smtClean="0"/>
              <a:t> </a:t>
            </a:r>
            <a:r>
              <a:rPr lang="ru-RU" sz="3800" dirty="0" err="1" smtClean="0"/>
              <a:t>мікроелементи</a:t>
            </a:r>
            <a:r>
              <a:rPr lang="ru-RU" sz="3800" dirty="0" smtClean="0"/>
              <a:t> </a:t>
            </a:r>
            <a:r>
              <a:rPr lang="ru-RU" sz="3800" dirty="0" err="1" smtClean="0"/>
              <a:t>використовуються</a:t>
            </a:r>
            <a:r>
              <a:rPr lang="ru-RU" sz="3800" dirty="0" smtClean="0"/>
              <a:t> у </a:t>
            </a:r>
            <a:r>
              <a:rPr lang="ru-RU" sz="3800" dirty="0" err="1" smtClean="0"/>
              <a:t>галузі</a:t>
            </a:r>
            <a:r>
              <a:rPr lang="ru-RU" sz="3800" dirty="0" smtClean="0"/>
              <a:t> </a:t>
            </a:r>
            <a:r>
              <a:rPr lang="ru-RU" sz="3800" dirty="0" err="1" smtClean="0"/>
              <a:t>гігієни</a:t>
            </a:r>
            <a:r>
              <a:rPr lang="ru-RU" sz="3800" dirty="0" smtClean="0"/>
              <a:t>: </a:t>
            </a:r>
            <a:r>
              <a:rPr lang="ru-RU" sz="3800" dirty="0" err="1" smtClean="0"/>
              <a:t>йодування</a:t>
            </a:r>
            <a:r>
              <a:rPr lang="ru-RU" sz="3800" dirty="0" smtClean="0"/>
              <a:t> </a:t>
            </a:r>
            <a:r>
              <a:rPr lang="ru-RU" sz="3800" dirty="0" err="1" smtClean="0"/>
              <a:t>солі</a:t>
            </a:r>
            <a:r>
              <a:rPr lang="ru-RU" sz="3800" dirty="0" smtClean="0"/>
              <a:t> та </a:t>
            </a:r>
            <a:r>
              <a:rPr lang="ru-RU" sz="3800" dirty="0" err="1" smtClean="0"/>
              <a:t>хліба</a:t>
            </a:r>
            <a:r>
              <a:rPr lang="ru-RU" sz="3800" dirty="0" smtClean="0"/>
              <a:t> для </a:t>
            </a:r>
            <a:r>
              <a:rPr lang="ru-RU" sz="3800" dirty="0" err="1" smtClean="0"/>
              <a:t>попередження</a:t>
            </a:r>
            <a:r>
              <a:rPr lang="ru-RU" sz="3800" dirty="0" smtClean="0"/>
              <a:t> </a:t>
            </a:r>
            <a:r>
              <a:rPr lang="ru-RU" sz="3800" dirty="0" err="1" smtClean="0"/>
              <a:t>ендемічного</a:t>
            </a:r>
            <a:r>
              <a:rPr lang="ru-RU" sz="3800" dirty="0" smtClean="0"/>
              <a:t> зобу, </a:t>
            </a:r>
            <a:r>
              <a:rPr lang="ru-RU" sz="3800" dirty="0" err="1" smtClean="0"/>
              <a:t>фторування</a:t>
            </a:r>
            <a:r>
              <a:rPr lang="ru-RU" sz="3800" dirty="0" smtClean="0"/>
              <a:t> води для </a:t>
            </a:r>
            <a:r>
              <a:rPr lang="ru-RU" sz="3800" dirty="0" err="1" smtClean="0"/>
              <a:t>попередження</a:t>
            </a:r>
            <a:r>
              <a:rPr lang="ru-RU" sz="3800" dirty="0" smtClean="0"/>
              <a:t> </a:t>
            </a:r>
            <a:r>
              <a:rPr lang="ru-RU" sz="3800" dirty="0" err="1" smtClean="0"/>
              <a:t>карієсу</a:t>
            </a:r>
            <a:r>
              <a:rPr lang="ru-RU" sz="3800" dirty="0" smtClean="0"/>
              <a:t> </a:t>
            </a:r>
            <a:r>
              <a:rPr lang="ru-RU" sz="3800" dirty="0" err="1" smtClean="0"/>
              <a:t>тощо</a:t>
            </a:r>
            <a:r>
              <a:rPr lang="ru-RU" sz="38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Тварини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годуванні</a:t>
            </a:r>
            <a:r>
              <a:rPr lang="ru-RU" dirty="0" smtClean="0"/>
              <a:t> </a:t>
            </a:r>
            <a:r>
              <a:rPr lang="ru-RU" dirty="0" err="1" smtClean="0"/>
              <a:t>сільсько-господарських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</a:t>
            </a:r>
            <a:r>
              <a:rPr lang="ru-RU" dirty="0" err="1" smtClean="0"/>
              <a:t>мікроелементи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для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продуктивності</a:t>
            </a:r>
            <a:r>
              <a:rPr lang="ru-RU" dirty="0" smtClean="0"/>
              <a:t>. </a:t>
            </a:r>
            <a:r>
              <a:rPr lang="ru-RU" dirty="0" err="1" smtClean="0"/>
              <a:t>Солі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розчини</a:t>
            </a:r>
            <a:r>
              <a:rPr lang="ru-RU" dirty="0" smtClean="0"/>
              <a:t> </a:t>
            </a:r>
            <a:r>
              <a:rPr lang="ru-RU" dirty="0" err="1" smtClean="0"/>
              <a:t>мікроелементів</a:t>
            </a:r>
            <a:r>
              <a:rPr lang="ru-RU" dirty="0" smtClean="0"/>
              <a:t> </a:t>
            </a:r>
            <a:r>
              <a:rPr lang="ru-RU" dirty="0" err="1" smtClean="0"/>
              <a:t>додають</a:t>
            </a:r>
            <a:r>
              <a:rPr lang="ru-RU" dirty="0" smtClean="0"/>
              <a:t> до силосу та </a:t>
            </a:r>
            <a:r>
              <a:rPr lang="ru-RU" dirty="0" err="1" smtClean="0"/>
              <a:t>грубих</a:t>
            </a:r>
            <a:r>
              <a:rPr lang="ru-RU" dirty="0" smtClean="0"/>
              <a:t> </a:t>
            </a:r>
            <a:r>
              <a:rPr lang="ru-RU" dirty="0" err="1" smtClean="0"/>
              <a:t>кормів</a:t>
            </a:r>
            <a:r>
              <a:rPr lang="ru-RU" dirty="0" smtClean="0"/>
              <a:t>. Вони </a:t>
            </a:r>
            <a:r>
              <a:rPr lang="ru-RU" dirty="0" err="1" smtClean="0"/>
              <a:t>входять</a:t>
            </a:r>
            <a:r>
              <a:rPr lang="ru-RU" dirty="0" smtClean="0"/>
              <a:t> до складу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комбікормів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випускаються</a:t>
            </a:r>
            <a:r>
              <a:rPr lang="ru-RU" dirty="0" smtClean="0"/>
              <a:t> </a:t>
            </a:r>
            <a:r>
              <a:rPr lang="ru-RU" dirty="0" err="1" smtClean="0"/>
              <a:t>промисловістю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Рослини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отримують</a:t>
            </a:r>
            <a:r>
              <a:rPr lang="ru-RU" dirty="0" smtClean="0"/>
              <a:t> </a:t>
            </a:r>
            <a:r>
              <a:rPr lang="ru-RU" dirty="0" err="1" smtClean="0"/>
              <a:t>мікроелементи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ґрунту</a:t>
            </a:r>
            <a:r>
              <a:rPr lang="ru-RU" dirty="0" smtClean="0"/>
              <a:t>, де вони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міститись</a:t>
            </a:r>
            <a:r>
              <a:rPr lang="ru-RU" dirty="0" smtClean="0"/>
              <a:t> у </a:t>
            </a:r>
            <a:r>
              <a:rPr lang="ru-RU" dirty="0" err="1" smtClean="0"/>
              <a:t>досить</a:t>
            </a:r>
            <a:r>
              <a:rPr lang="ru-RU" dirty="0" smtClean="0"/>
              <a:t> великий </a:t>
            </a:r>
            <a:r>
              <a:rPr lang="ru-RU" dirty="0" err="1" smtClean="0"/>
              <a:t>кількості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представлені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нерозчинними</a:t>
            </a:r>
            <a:r>
              <a:rPr lang="ru-RU" dirty="0" smtClean="0"/>
              <a:t> </a:t>
            </a:r>
            <a:r>
              <a:rPr lang="ru-RU" dirty="0" err="1" smtClean="0"/>
              <a:t>сполуками</a:t>
            </a:r>
            <a:r>
              <a:rPr lang="ru-RU" dirty="0" smtClean="0"/>
              <a:t>, в той час як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засвоювати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розчинні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. На </a:t>
            </a:r>
            <a:r>
              <a:rPr lang="ru-RU" dirty="0" err="1" smtClean="0"/>
              <a:t>рухомість</a:t>
            </a:r>
            <a:r>
              <a:rPr lang="ru-RU" dirty="0" smtClean="0"/>
              <a:t> </a:t>
            </a:r>
            <a:r>
              <a:rPr lang="ru-RU" dirty="0" err="1" smtClean="0"/>
              <a:t>мікроелементів</a:t>
            </a:r>
            <a:r>
              <a:rPr lang="ru-RU" dirty="0" smtClean="0"/>
              <a:t> та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доступність</a:t>
            </a:r>
            <a:r>
              <a:rPr lang="ru-RU" dirty="0" smtClean="0"/>
              <a:t> для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</a:t>
            </a:r>
            <a:r>
              <a:rPr lang="ru-RU" dirty="0" err="1" smtClean="0"/>
              <a:t>кислотність</a:t>
            </a:r>
            <a:r>
              <a:rPr lang="ru-RU" dirty="0" smtClean="0"/>
              <a:t> та </a:t>
            </a:r>
            <a:r>
              <a:rPr lang="ru-RU" dirty="0" err="1" smtClean="0"/>
              <a:t>вологість</a:t>
            </a:r>
            <a:r>
              <a:rPr lang="ru-RU" dirty="0" smtClean="0"/>
              <a:t> </a:t>
            </a:r>
            <a:r>
              <a:rPr lang="ru-RU" dirty="0" err="1" smtClean="0"/>
              <a:t>ґрунту</a:t>
            </a:r>
            <a:r>
              <a:rPr lang="ru-RU" dirty="0" smtClean="0"/>
              <a:t>,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органічних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Нестача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надлишок</a:t>
            </a:r>
            <a:r>
              <a:rPr lang="ru-RU" dirty="0" smtClean="0"/>
              <a:t> </a:t>
            </a:r>
            <a:r>
              <a:rPr lang="ru-RU" dirty="0" err="1" smtClean="0"/>
              <a:t>мікроелементів</a:t>
            </a:r>
            <a:r>
              <a:rPr lang="ru-RU" dirty="0" smtClean="0"/>
              <a:t> </a:t>
            </a:r>
            <a:r>
              <a:rPr lang="ru-RU" dirty="0" err="1" smtClean="0"/>
              <a:t>шкідливий</a:t>
            </a:r>
            <a:r>
              <a:rPr lang="ru-RU" dirty="0" smtClean="0"/>
              <a:t> для </a:t>
            </a:r>
            <a:r>
              <a:rPr lang="ru-RU" dirty="0" err="1" smtClean="0"/>
              <a:t>рослин</a:t>
            </a:r>
            <a:r>
              <a:rPr lang="ru-RU" dirty="0" smtClean="0"/>
              <a:t>. Так при </a:t>
            </a:r>
            <a:r>
              <a:rPr lang="ru-RU" dirty="0" err="1" smtClean="0"/>
              <a:t>нестачі</a:t>
            </a:r>
            <a:r>
              <a:rPr lang="ru-RU" dirty="0" smtClean="0"/>
              <a:t> Мо </a:t>
            </a:r>
            <a:r>
              <a:rPr lang="ru-RU" dirty="0" err="1" smtClean="0"/>
              <a:t>пригнічується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квітів</a:t>
            </a:r>
            <a:r>
              <a:rPr lang="ru-RU" dirty="0" smtClean="0"/>
              <a:t> у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бобових</a:t>
            </a:r>
            <a:r>
              <a:rPr lang="ru-RU" dirty="0" smtClean="0"/>
              <a:t>, </a:t>
            </a:r>
            <a:r>
              <a:rPr lang="ru-RU" dirty="0" err="1" smtClean="0"/>
              <a:t>нестача</a:t>
            </a:r>
            <a:r>
              <a:rPr lang="ru-RU" dirty="0" smtClean="0"/>
              <a:t> </a:t>
            </a:r>
            <a:r>
              <a:rPr lang="en-US" dirty="0" smtClean="0"/>
              <a:t>Cu — </a:t>
            </a:r>
            <a:r>
              <a:rPr lang="ru-RU" dirty="0" smtClean="0"/>
              <a:t>у </a:t>
            </a:r>
            <a:r>
              <a:rPr lang="ru-RU" dirty="0" err="1" smtClean="0"/>
              <a:t>злаків</a:t>
            </a:r>
            <a:r>
              <a:rPr lang="ru-RU" dirty="0" smtClean="0"/>
              <a:t>, при </a:t>
            </a:r>
            <a:r>
              <a:rPr lang="ru-RU" dirty="0" err="1" smtClean="0"/>
              <a:t>надлишку</a:t>
            </a:r>
            <a:r>
              <a:rPr lang="ru-RU" dirty="0" smtClean="0"/>
              <a:t> В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уражаються</a:t>
            </a:r>
            <a:r>
              <a:rPr lang="ru-RU" dirty="0" smtClean="0"/>
              <a:t> </a:t>
            </a:r>
            <a:r>
              <a:rPr lang="ru-RU" dirty="0" err="1" smtClean="0"/>
              <a:t>гниллю</a:t>
            </a:r>
            <a:r>
              <a:rPr lang="ru-RU" dirty="0" smtClean="0"/>
              <a:t>, </a:t>
            </a:r>
            <a:r>
              <a:rPr lang="ru-RU" dirty="0" err="1" smtClean="0"/>
              <a:t>хворіють</a:t>
            </a:r>
            <a:r>
              <a:rPr lang="ru-RU" dirty="0" smtClean="0"/>
              <a:t> хлорозом.</a:t>
            </a:r>
            <a:endParaRPr lang="ru-RU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1.jpg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357158" y="428604"/>
            <a:ext cx="8508845" cy="55721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ясо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302" r="1302"/>
          <a:stretch>
            <a:fillRect/>
          </a:stretch>
        </p:blipFill>
        <p:spPr>
          <a:xfrm>
            <a:off x="642910" y="428604"/>
            <a:ext cx="7820052" cy="56873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100</TotalTime>
  <Words>270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Мікроелементи</vt:lpstr>
      <vt:lpstr>Історія досідження</vt:lpstr>
      <vt:lpstr>      Значення мікроелементів</vt:lpstr>
      <vt:lpstr>Джерела надходження</vt:lpstr>
      <vt:lpstr>Людина</vt:lpstr>
      <vt:lpstr>Тварини</vt:lpstr>
      <vt:lpstr>Рослини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Мікроелементи</dc:title>
  <dc:creator>Света</dc:creator>
  <cp:lastModifiedBy>Света</cp:lastModifiedBy>
  <cp:revision>12</cp:revision>
  <dcterms:created xsi:type="dcterms:W3CDTF">2012-09-16T09:35:30Z</dcterms:created>
  <dcterms:modified xsi:type="dcterms:W3CDTF">2012-09-23T18:37:58Z</dcterms:modified>
</cp:coreProperties>
</file>