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notesMasterIdLst>
    <p:notesMasterId r:id="rId15"/>
  </p:notesMasterIdLst>
  <p:sldIdLst>
    <p:sldId id="256" r:id="rId2"/>
    <p:sldId id="257" r:id="rId3"/>
    <p:sldId id="259" r:id="rId4"/>
    <p:sldId id="258"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33"/>
    <a:srgbClr val="003300"/>
    <a:srgbClr val="333300"/>
    <a:srgbClr val="66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03" autoAdjust="0"/>
    <p:restoredTop sz="94660"/>
  </p:normalViewPr>
  <p:slideViewPr>
    <p:cSldViewPr>
      <p:cViewPr varScale="1">
        <p:scale>
          <a:sx n="87" d="100"/>
          <a:sy n="87" d="100"/>
        </p:scale>
        <p:origin x="-104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C5FDDB46-AF6B-4ECD-AD35-1423B2AB43CB}" type="datetimeFigureOut">
              <a:rPr lang="ru-RU"/>
              <a:pPr>
                <a:defRPr/>
              </a:pPr>
              <a:t>16.04.2014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119A01B2-5BD3-41F2-83DC-CFA2C26F9F3C}" type="slidenum">
              <a:rPr lang="ru-RU"/>
              <a:pPr>
                <a:defRPr/>
              </a:pPr>
              <a:t>‹#›</a:t>
            </a:fld>
            <a:endParaRPr lang="ru-RU"/>
          </a:p>
        </p:txBody>
      </p:sp>
    </p:spTree>
    <p:extLst>
      <p:ext uri="{BB962C8B-B14F-4D97-AF65-F5344CB8AC3E}">
        <p14:creationId xmlns:p14="http://schemas.microsoft.com/office/powerpoint/2010/main" val="392078842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Образ слайда 1"/>
          <p:cNvSpPr>
            <a:spLocks noGrp="1" noRot="1" noChangeAspect="1"/>
          </p:cNvSpPr>
          <p:nvPr>
            <p:ph type="sldImg"/>
          </p:nvPr>
        </p:nvSpPr>
        <p:spPr bwMode="auto">
          <a:noFill/>
          <a:ln>
            <a:solidFill>
              <a:srgbClr val="000000"/>
            </a:solidFill>
            <a:miter lim="800000"/>
            <a:headEnd/>
            <a:tailEnd/>
          </a:ln>
        </p:spPr>
      </p:sp>
      <p:sp>
        <p:nvSpPr>
          <p:cNvPr id="18434"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18435"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2480660-6113-4C08-BB26-FA00F98C19D8}" type="slidenum">
              <a:rPr lang="ru-RU"/>
              <a:pPr fontAlgn="base">
                <a:spcBef>
                  <a:spcPct val="0"/>
                </a:spcBef>
                <a:spcAft>
                  <a:spcPct val="0"/>
                </a:spcAft>
              </a:pPr>
              <a:t>4</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Равнобедренный треугольник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540544" y="776288"/>
            <a:ext cx="8062912" cy="1470025"/>
          </a:xfrm>
        </p:spPr>
        <p:txBody>
          <a:bodyPr anchor="b">
            <a:normAutofit/>
          </a:bodyPr>
          <a:lstStyle>
            <a:lvl1pPr algn="r">
              <a:defRPr sz="440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1371600" y="6012656"/>
            <a:ext cx="5791200" cy="365125"/>
          </a:xfrm>
        </p:spPr>
        <p:txBody>
          <a:bodyPr tIns="0" bIns="0" anchor="t"/>
          <a:lstStyle>
            <a:lvl1pPr algn="r">
              <a:defRPr sz="1000"/>
            </a:lvl1pPr>
          </a:lstStyle>
          <a:p>
            <a:pPr>
              <a:defRPr/>
            </a:pPr>
            <a:fld id="{E8873B13-55A4-44CB-9780-4834F532EC8E}" type="datetimeFigureOut">
              <a:rPr lang="ru-RU" smtClean="0"/>
              <a:pPr>
                <a:defRPr/>
              </a:pPr>
              <a:t>16.04.2014</a:t>
            </a:fld>
            <a:endParaRPr lang="ru-RU"/>
          </a:p>
        </p:txBody>
      </p:sp>
      <p:sp>
        <p:nvSpPr>
          <p:cNvPr id="17" name="Нижний колонтитул 16"/>
          <p:cNvSpPr>
            <a:spLocks noGrp="1"/>
          </p:cNvSpPr>
          <p:nvPr>
            <p:ph type="ftr" sz="quarter" idx="11"/>
          </p:nvPr>
        </p:nvSpPr>
        <p:spPr>
          <a:xfrm>
            <a:off x="1371600" y="5650704"/>
            <a:ext cx="5791200" cy="365125"/>
          </a:xfrm>
        </p:spPr>
        <p:txBody>
          <a:bodyPr tIns="0" bIns="0" anchor="b"/>
          <a:lstStyle>
            <a:lvl1pPr algn="r">
              <a:defRPr sz="1100"/>
            </a:lvl1pPr>
          </a:lstStyle>
          <a:p>
            <a:pPr>
              <a:defRPr/>
            </a:pPr>
            <a:endParaRPr lang="ru-RU"/>
          </a:p>
        </p:txBody>
      </p:sp>
      <p:sp>
        <p:nvSpPr>
          <p:cNvPr id="29" name="Номер слайда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pPr>
              <a:defRPr/>
            </a:pPr>
            <a:fld id="{2AA8E8BC-9B06-4354-A76E-0021788581E4}" type="slidenum">
              <a:rPr lang="ru-RU" smtClean="0"/>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fld id="{F8090219-3986-4B25-92ED-7C387E387543}" type="datetimeFigureOut">
              <a:rPr lang="ru-RU" smtClean="0"/>
              <a:pPr>
                <a:defRPr/>
              </a:pPr>
              <a:t>16.04.2014</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53BE91A4-9C5A-486C-B8E9-0F3402546E7A}" type="slidenum">
              <a:rPr lang="ru-RU" smtClean="0"/>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381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81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fld id="{D287CC49-9BDA-45C1-A8A3-96099D4A2E03}" type="datetimeFigureOut">
              <a:rPr lang="ru-RU" smtClean="0"/>
              <a:pPr>
                <a:defRPr/>
              </a:pPr>
              <a:t>16.04.2014</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074D983E-6F76-4FC3-A8B3-CB3DD98B4503}" type="slidenum">
              <a:rPr lang="ru-RU" smtClean="0"/>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399032"/>
          </a:xfrm>
        </p:spPr>
        <p:txBody>
          <a:bodyPr/>
          <a:lstStyle/>
          <a:p>
            <a:r>
              <a:rPr kumimoji="0" lang="ru-RU" smtClean="0"/>
              <a:t>Образец заголовка</a:t>
            </a:r>
            <a:endParaRPr kumimoji="0" lang="en-US"/>
          </a:p>
        </p:txBody>
      </p:sp>
      <p:sp>
        <p:nvSpPr>
          <p:cNvPr id="3" name="Объект 2"/>
          <p:cNvSpPr>
            <a:spLocks noGrp="1"/>
          </p:cNvSpPr>
          <p:nvPr>
            <p:ph idx="1"/>
          </p:nvPr>
        </p:nvSpPr>
        <p:spPr>
          <a:xfrm>
            <a:off x="457200" y="1882808"/>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791456" y="6480048"/>
            <a:ext cx="2133600" cy="301752"/>
          </a:xfrm>
        </p:spPr>
        <p:txBody>
          <a:bodyPr/>
          <a:lstStyle/>
          <a:p>
            <a:pPr>
              <a:defRPr/>
            </a:pPr>
            <a:fld id="{297627A9-B0F3-47A3-95CC-0049A20F89B5}" type="datetimeFigureOut">
              <a:rPr lang="ru-RU" smtClean="0"/>
              <a:pPr>
                <a:defRPr/>
              </a:pPr>
              <a:t>16.04.2014</a:t>
            </a:fld>
            <a:endParaRPr lang="ru-RU"/>
          </a:p>
        </p:txBody>
      </p:sp>
      <p:sp>
        <p:nvSpPr>
          <p:cNvPr id="5" name="Нижний колонтитул 4"/>
          <p:cNvSpPr>
            <a:spLocks noGrp="1"/>
          </p:cNvSpPr>
          <p:nvPr>
            <p:ph type="ftr" sz="quarter" idx="11"/>
          </p:nvPr>
        </p:nvSpPr>
        <p:spPr>
          <a:xfrm>
            <a:off x="457200" y="6480969"/>
            <a:ext cx="4260056" cy="300831"/>
          </a:xfrm>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95B43B4F-6611-4FE7-B5ED-B192911D53E5}" type="slidenum">
              <a:rPr lang="ru-RU" smtClean="0"/>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9" name="Прямоугольный треугольник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Равнобедренный треугольник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Дата 3"/>
          <p:cNvSpPr>
            <a:spLocks noGrp="1"/>
          </p:cNvSpPr>
          <p:nvPr>
            <p:ph type="dt" sz="half" idx="10"/>
          </p:nvPr>
        </p:nvSpPr>
        <p:spPr>
          <a:xfrm>
            <a:off x="6955632" y="6477000"/>
            <a:ext cx="2133600" cy="304800"/>
          </a:xfrm>
        </p:spPr>
        <p:txBody>
          <a:bodyPr/>
          <a:lstStyle/>
          <a:p>
            <a:pPr>
              <a:defRPr/>
            </a:pPr>
            <a:fld id="{101CCFED-27ED-41E7-A26E-0C6E1FCA9611}" type="datetimeFigureOut">
              <a:rPr lang="ru-RU" smtClean="0"/>
              <a:pPr>
                <a:defRPr/>
              </a:pPr>
              <a:t>16.04.2014</a:t>
            </a:fld>
            <a:endParaRPr lang="ru-RU"/>
          </a:p>
        </p:txBody>
      </p:sp>
      <p:sp>
        <p:nvSpPr>
          <p:cNvPr id="5" name="Нижний колонтитул 4"/>
          <p:cNvSpPr>
            <a:spLocks noGrp="1"/>
          </p:cNvSpPr>
          <p:nvPr>
            <p:ph type="ftr" sz="quarter" idx="11"/>
          </p:nvPr>
        </p:nvSpPr>
        <p:spPr>
          <a:xfrm>
            <a:off x="2619376" y="6480969"/>
            <a:ext cx="4260056" cy="300831"/>
          </a:xfrm>
        </p:spPr>
        <p:txBody>
          <a:bodyPr/>
          <a:lstStyle/>
          <a:p>
            <a:pPr>
              <a:defRPr/>
            </a:pPr>
            <a:endParaRPr lang="ru-RU"/>
          </a:p>
        </p:txBody>
      </p:sp>
      <p:sp>
        <p:nvSpPr>
          <p:cNvPr id="6" name="Номер слайда 5"/>
          <p:cNvSpPr>
            <a:spLocks noGrp="1"/>
          </p:cNvSpPr>
          <p:nvPr>
            <p:ph type="sldNum" sz="quarter" idx="12"/>
          </p:nvPr>
        </p:nvSpPr>
        <p:spPr>
          <a:xfrm>
            <a:off x="8451056" y="809624"/>
            <a:ext cx="502920" cy="300831"/>
          </a:xfrm>
        </p:spPr>
        <p:txBody>
          <a:bodyPr/>
          <a:lstStyle/>
          <a:p>
            <a:pPr>
              <a:defRPr/>
            </a:pPr>
            <a:fld id="{666F8598-BD5E-4B11-9BB1-61DEC4A6C404}" type="slidenum">
              <a:rPr lang="ru-RU" smtClean="0"/>
              <a:pPr>
                <a:defRPr/>
              </a:pPr>
              <a:t>‹#›</a:t>
            </a:fld>
            <a:endParaRPr lang="ru-RU"/>
          </a:p>
        </p:txBody>
      </p:sp>
      <p:cxnSp>
        <p:nvCxnSpPr>
          <p:cNvPr id="11" name="Прямая соединительная линия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Прямая соединительная линия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marL="0" algn="l">
              <a:defRPr/>
            </a:lvl1pPr>
          </a:lstStyle>
          <a:p>
            <a:r>
              <a:rPr kumimoji="0" lang="ru-RU" smtClean="0"/>
              <a:t>Образец заголовка</a:t>
            </a:r>
            <a:endParaRPr kumimoji="0" lang="en-US"/>
          </a:p>
        </p:txBody>
      </p:sp>
      <p:sp>
        <p:nvSpPr>
          <p:cNvPr id="3" name="Объект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4791456" y="6480969"/>
            <a:ext cx="2133600" cy="301752"/>
          </a:xfrm>
        </p:spPr>
        <p:txBody>
          <a:bodyPr/>
          <a:lstStyle/>
          <a:p>
            <a:pPr>
              <a:defRPr/>
            </a:pPr>
            <a:fld id="{0814F7FC-FE27-4613-98E3-BF55415130E9}" type="datetimeFigureOut">
              <a:rPr lang="ru-RU" smtClean="0"/>
              <a:pPr>
                <a:defRPr/>
              </a:pPr>
              <a:t>16.04.2014</a:t>
            </a:fld>
            <a:endParaRPr lang="ru-RU"/>
          </a:p>
        </p:txBody>
      </p:sp>
      <p:sp>
        <p:nvSpPr>
          <p:cNvPr id="6" name="Нижний колонтитул 5"/>
          <p:cNvSpPr>
            <a:spLocks noGrp="1"/>
          </p:cNvSpPr>
          <p:nvPr>
            <p:ph type="ftr" sz="quarter" idx="11"/>
          </p:nvPr>
        </p:nvSpPr>
        <p:spPr>
          <a:xfrm>
            <a:off x="457200" y="6480969"/>
            <a:ext cx="4260056" cy="301752"/>
          </a:xfrm>
        </p:spPr>
        <p:txBody>
          <a:bodyPr/>
          <a:lstStyle/>
          <a:p>
            <a:pPr>
              <a:defRPr/>
            </a:pPr>
            <a:endParaRPr lang="ru-RU"/>
          </a:p>
        </p:txBody>
      </p:sp>
      <p:sp>
        <p:nvSpPr>
          <p:cNvPr id="7" name="Номер слайда 6"/>
          <p:cNvSpPr>
            <a:spLocks noGrp="1"/>
          </p:cNvSpPr>
          <p:nvPr>
            <p:ph type="sldNum" sz="quarter" idx="12"/>
          </p:nvPr>
        </p:nvSpPr>
        <p:spPr>
          <a:xfrm>
            <a:off x="7589520" y="6480969"/>
            <a:ext cx="502920" cy="301752"/>
          </a:xfrm>
        </p:spPr>
        <p:txBody>
          <a:bodyPr/>
          <a:lstStyle/>
          <a:p>
            <a:pPr>
              <a:defRPr/>
            </a:pPr>
            <a:fld id="{945AD6B8-D825-4D0C-9367-2CCD57F22849}" type="slidenum">
              <a:rPr lang="ru-RU" smtClean="0"/>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a:xfrm>
            <a:off x="4791456" y="6480969"/>
            <a:ext cx="2130552" cy="301752"/>
          </a:xfrm>
        </p:spPr>
        <p:txBody>
          <a:bodyPr/>
          <a:lstStyle/>
          <a:p>
            <a:pPr>
              <a:defRPr/>
            </a:pPr>
            <a:fld id="{5D7F3B27-57F7-4670-A607-580431909690}" type="datetimeFigureOut">
              <a:rPr lang="ru-RU" smtClean="0"/>
              <a:pPr>
                <a:defRPr/>
              </a:pPr>
              <a:t>16.04.2014</a:t>
            </a:fld>
            <a:endParaRPr lang="ru-RU"/>
          </a:p>
        </p:txBody>
      </p:sp>
      <p:sp>
        <p:nvSpPr>
          <p:cNvPr id="8" name="Нижний колонтитул 7"/>
          <p:cNvSpPr>
            <a:spLocks noGrp="1"/>
          </p:cNvSpPr>
          <p:nvPr>
            <p:ph type="ftr" sz="quarter" idx="11"/>
          </p:nvPr>
        </p:nvSpPr>
        <p:spPr>
          <a:xfrm>
            <a:off x="457200" y="6480969"/>
            <a:ext cx="4261104" cy="301752"/>
          </a:xfrm>
        </p:spPr>
        <p:txBody>
          <a:bodyPr/>
          <a:lstStyle/>
          <a:p>
            <a:pPr>
              <a:defRPr/>
            </a:pPr>
            <a:endParaRPr lang="ru-RU"/>
          </a:p>
        </p:txBody>
      </p:sp>
      <p:sp>
        <p:nvSpPr>
          <p:cNvPr id="9" name="Номер слайда 8"/>
          <p:cNvSpPr>
            <a:spLocks noGrp="1"/>
          </p:cNvSpPr>
          <p:nvPr>
            <p:ph type="sldNum" sz="quarter" idx="12"/>
          </p:nvPr>
        </p:nvSpPr>
        <p:spPr>
          <a:xfrm>
            <a:off x="7589520" y="6483096"/>
            <a:ext cx="502920" cy="301752"/>
          </a:xfrm>
        </p:spPr>
        <p:txBody>
          <a:bodyPr/>
          <a:lstStyle>
            <a:lvl1pPr algn="ctr">
              <a:defRPr/>
            </a:lvl1pPr>
          </a:lstStyle>
          <a:p>
            <a:pPr>
              <a:defRPr/>
            </a:pPr>
            <a:fld id="{00EC9D24-259C-4988-99F7-8C2F40FD0B9C}" type="slidenum">
              <a:rPr lang="ru-RU" smtClean="0"/>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b="0"/>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pPr>
              <a:defRPr/>
            </a:pPr>
            <a:fld id="{264BFE0C-EDE4-4917-A172-1F3996EAF2AB}" type="datetimeFigureOut">
              <a:rPr lang="ru-RU" smtClean="0"/>
              <a:pPr>
                <a:defRPr/>
              </a:pPr>
              <a:t>16.04.2014</a:t>
            </a:fld>
            <a:endParaRPr lang="ru-RU"/>
          </a:p>
        </p:txBody>
      </p:sp>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8FB203D2-9C7D-406A-8394-2D7F3C689F53}" type="slidenum">
              <a:rPr lang="ru-RU" smtClean="0"/>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791456" y="6480969"/>
            <a:ext cx="2133600" cy="301752"/>
          </a:xfrm>
        </p:spPr>
        <p:txBody>
          <a:bodyPr/>
          <a:lstStyle/>
          <a:p>
            <a:pPr>
              <a:defRPr/>
            </a:pPr>
            <a:fld id="{3704AD7B-9F54-4725-B272-2A381DAFAC7D}" type="datetimeFigureOut">
              <a:rPr lang="ru-RU" smtClean="0"/>
              <a:pPr>
                <a:defRPr/>
              </a:pPr>
              <a:t>16.04.2014</a:t>
            </a:fld>
            <a:endParaRPr lang="ru-RU"/>
          </a:p>
        </p:txBody>
      </p:sp>
      <p:sp>
        <p:nvSpPr>
          <p:cNvPr id="3" name="Нижний колонтитул 2"/>
          <p:cNvSpPr>
            <a:spLocks noGrp="1"/>
          </p:cNvSpPr>
          <p:nvPr>
            <p:ph type="ftr" sz="quarter" idx="11"/>
          </p:nvPr>
        </p:nvSpPr>
        <p:spPr>
          <a:xfrm>
            <a:off x="457200" y="6481890"/>
            <a:ext cx="4260056" cy="300831"/>
          </a:xfrm>
        </p:spPr>
        <p:txBody>
          <a:bodyPr/>
          <a:lstStyle/>
          <a:p>
            <a:pPr>
              <a:defRPr/>
            </a:pPr>
            <a:endParaRPr lang="ru-RU"/>
          </a:p>
        </p:txBody>
      </p:sp>
      <p:sp>
        <p:nvSpPr>
          <p:cNvPr id="4" name="Номер слайда 3"/>
          <p:cNvSpPr>
            <a:spLocks noGrp="1"/>
          </p:cNvSpPr>
          <p:nvPr>
            <p:ph type="sldNum" sz="quarter" idx="12"/>
          </p:nvPr>
        </p:nvSpPr>
        <p:spPr>
          <a:xfrm>
            <a:off x="7589520" y="6480969"/>
            <a:ext cx="502920" cy="301752"/>
          </a:xfrm>
        </p:spPr>
        <p:txBody>
          <a:bodyPr/>
          <a:lstStyle/>
          <a:p>
            <a:pPr>
              <a:defRPr/>
            </a:pPr>
            <a:fld id="{B627B444-2EEB-40B6-B675-9AC2BB250BDB}" type="slidenum">
              <a:rPr lang="ru-RU" smtClean="0"/>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278976" y="6556248"/>
            <a:ext cx="2133600" cy="301752"/>
          </a:xfrm>
        </p:spPr>
        <p:txBody>
          <a:bodyPr/>
          <a:lstStyle>
            <a:lvl1pPr>
              <a:defRPr sz="900"/>
            </a:lvl1pPr>
          </a:lstStyle>
          <a:p>
            <a:pPr>
              <a:defRPr/>
            </a:pPr>
            <a:fld id="{96BDCA54-E3FE-407A-A3E8-BB75F2267019}" type="datetimeFigureOut">
              <a:rPr lang="ru-RU" smtClean="0"/>
              <a:pPr>
                <a:defRPr/>
              </a:pPr>
              <a:t>16.04.2014</a:t>
            </a:fld>
            <a:endParaRPr lang="ru-RU"/>
          </a:p>
        </p:txBody>
      </p:sp>
      <p:sp>
        <p:nvSpPr>
          <p:cNvPr id="6" name="Нижний колонтитул 5"/>
          <p:cNvSpPr>
            <a:spLocks noGrp="1"/>
          </p:cNvSpPr>
          <p:nvPr>
            <p:ph type="ftr" sz="quarter" idx="11"/>
          </p:nvPr>
        </p:nvSpPr>
        <p:spPr>
          <a:xfrm>
            <a:off x="1135856" y="6556248"/>
            <a:ext cx="5143120" cy="301752"/>
          </a:xfrm>
        </p:spPr>
        <p:txBody>
          <a:bodyPr/>
          <a:lstStyle>
            <a:lvl1pPr>
              <a:defRPr sz="900"/>
            </a:lvl1pPr>
          </a:lstStyle>
          <a:p>
            <a:pPr>
              <a:defRPr/>
            </a:pPr>
            <a:endParaRPr lang="ru-RU"/>
          </a:p>
        </p:txBody>
      </p:sp>
      <p:sp>
        <p:nvSpPr>
          <p:cNvPr id="7" name="Номер слайда 6"/>
          <p:cNvSpPr>
            <a:spLocks noGrp="1"/>
          </p:cNvSpPr>
          <p:nvPr>
            <p:ph type="sldNum" sz="quarter" idx="12"/>
          </p:nvPr>
        </p:nvSpPr>
        <p:spPr>
          <a:xfrm>
            <a:off x="8410576" y="6556248"/>
            <a:ext cx="502920" cy="301752"/>
          </a:xfrm>
        </p:spPr>
        <p:txBody>
          <a:bodyPr/>
          <a:lstStyle>
            <a:lvl1pPr>
              <a:defRPr sz="900"/>
            </a:lvl1pPr>
          </a:lstStyle>
          <a:p>
            <a:pPr>
              <a:defRPr/>
            </a:pPr>
            <a:fld id="{7C2E2259-0787-4BA3-94B9-4ADE1033446B}" type="slidenum">
              <a:rPr lang="ru-RU" smtClean="0"/>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6108192" y="6556248"/>
            <a:ext cx="2103120" cy="301752"/>
          </a:xfrm>
        </p:spPr>
        <p:txBody>
          <a:bodyPr/>
          <a:lstStyle>
            <a:lvl1pPr>
              <a:defRPr sz="900"/>
            </a:lvl1pPr>
          </a:lstStyle>
          <a:p>
            <a:pPr>
              <a:defRPr/>
            </a:pPr>
            <a:fld id="{41A99353-ED4A-4C09-ACBF-DD79D6578164}" type="datetimeFigureOut">
              <a:rPr lang="ru-RU" smtClean="0"/>
              <a:pPr>
                <a:defRPr/>
              </a:pPr>
              <a:t>16.04.2014</a:t>
            </a:fld>
            <a:endParaRPr lang="ru-RU"/>
          </a:p>
        </p:txBody>
      </p:sp>
      <p:sp>
        <p:nvSpPr>
          <p:cNvPr id="6" name="Нижний колонтитул 5"/>
          <p:cNvSpPr>
            <a:spLocks noGrp="1"/>
          </p:cNvSpPr>
          <p:nvPr>
            <p:ph type="ftr" sz="quarter" idx="11"/>
          </p:nvPr>
        </p:nvSpPr>
        <p:spPr>
          <a:xfrm>
            <a:off x="1170432" y="6557169"/>
            <a:ext cx="4948072" cy="301752"/>
          </a:xfrm>
        </p:spPr>
        <p:txBody>
          <a:bodyPr/>
          <a:lstStyle>
            <a:lvl1pPr>
              <a:defRPr sz="900"/>
            </a:lvl1pPr>
          </a:lstStyle>
          <a:p>
            <a:pPr>
              <a:defRPr/>
            </a:pPr>
            <a:endParaRPr lang="ru-RU"/>
          </a:p>
        </p:txBody>
      </p:sp>
      <p:sp>
        <p:nvSpPr>
          <p:cNvPr id="7" name="Номер слайда 6"/>
          <p:cNvSpPr>
            <a:spLocks noGrp="1"/>
          </p:cNvSpPr>
          <p:nvPr>
            <p:ph type="sldNum" sz="quarter" idx="12"/>
          </p:nvPr>
        </p:nvSpPr>
        <p:spPr>
          <a:xfrm>
            <a:off x="8217192" y="6556248"/>
            <a:ext cx="365760" cy="301752"/>
          </a:xfrm>
        </p:spPr>
        <p:txBody>
          <a:bodyPr/>
          <a:lstStyle>
            <a:lvl1pPr algn="ctr">
              <a:defRPr sz="900"/>
            </a:lvl1pPr>
          </a:lstStyle>
          <a:p>
            <a:pPr>
              <a:defRPr/>
            </a:pPr>
            <a:fld id="{898315BF-CEF0-4297-8F27-66361D8C679B}" type="slidenum">
              <a:rPr lang="ru-RU" smtClean="0"/>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Прямоугольный треугольник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Прямая соединительная линия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Заголовок 21"/>
          <p:cNvSpPr>
            <a:spLocks noGrp="1"/>
          </p:cNvSpPr>
          <p:nvPr>
            <p:ph type="title"/>
          </p:nvPr>
        </p:nvSpPr>
        <p:spPr>
          <a:xfrm>
            <a:off x="457200" y="267494"/>
            <a:ext cx="8229600" cy="1399032"/>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pPr>
              <a:defRPr/>
            </a:pPr>
            <a:fld id="{FDB18674-1965-4C43-9D76-1AA89E885C01}" type="datetimeFigureOut">
              <a:rPr lang="ru-RU" smtClean="0"/>
              <a:pPr>
                <a:defRPr/>
              </a:pPr>
              <a:t>16.04.2014</a:t>
            </a:fld>
            <a:endParaRPr lang="ru-RU"/>
          </a:p>
        </p:txBody>
      </p:sp>
      <p:sp>
        <p:nvSpPr>
          <p:cNvPr id="3" name="Нижний колонтитул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pPr>
              <a:defRPr/>
            </a:pPr>
            <a:endParaRPr lang="ru-RU"/>
          </a:p>
        </p:txBody>
      </p:sp>
      <p:sp>
        <p:nvSpPr>
          <p:cNvPr id="23" name="Номер слайда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pPr>
              <a:defRPr/>
            </a:pPr>
            <a:fld id="{19211FD5-869B-497A-A273-03C7F9F59416}" type="slidenum">
              <a:rPr lang="ru-RU" smtClean="0"/>
              <a:pPr>
                <a:defRPr/>
              </a:pPr>
              <a:t>‹#›</a:t>
            </a:fld>
            <a:endParaRPr lang="ru-RU"/>
          </a:p>
        </p:txBody>
      </p:sp>
    </p:spTree>
  </p:cSld>
  <p:clrMap bg1="dk1" tx1="lt1" bg2="dk2" tx2="lt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gif"/><Relationship Id="rId4" Type="http://schemas.openxmlformats.org/officeDocument/2006/relationships/image" Target="../media/image4.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 Id="rId4" Type="http://schemas.openxmlformats.org/officeDocument/2006/relationships/image" Target="../media/image8.gif"/></Relationships>
</file>

<file path=ppt/slides/_rels/slide3.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74807" y="548680"/>
            <a:ext cx="8062912" cy="1752600"/>
          </a:xfrm>
        </p:spPr>
        <p:txBody>
          <a:bodyPr rtlCol="0"/>
          <a:lstStyle/>
          <a:p>
            <a:pPr fontAlgn="auto">
              <a:spcAft>
                <a:spcPts val="0"/>
              </a:spcAft>
              <a:buFont typeface="Arial" pitchFamily="34" charset="0"/>
              <a:buNone/>
              <a:defRPr/>
            </a:pPr>
            <a:r>
              <a:rPr lang="uk-UA" b="1" i="1" u="sng" dirty="0" smtClean="0">
                <a:solidFill>
                  <a:srgbClr val="C00000"/>
                </a:solidFill>
                <a:effectLst>
                  <a:outerShdw blurRad="38100" dist="38100" dir="2700000" algn="tl">
                    <a:srgbClr val="000000">
                      <a:alpha val="43137"/>
                    </a:srgbClr>
                  </a:outerShdw>
                </a:effectLst>
              </a:rPr>
              <a:t>Принцип дії вогнегасника</a:t>
            </a:r>
            <a:endParaRPr lang="uk-UA" b="1" i="1" u="sng" dirty="0">
              <a:solidFill>
                <a:srgbClr val="C00000"/>
              </a:solidFill>
              <a:effectLst>
                <a:outerShdw blurRad="38100" dist="38100" dir="2700000" algn="tl">
                  <a:srgbClr val="000000">
                    <a:alpha val="43137"/>
                  </a:srgbClr>
                </a:outerShdw>
              </a:effectLst>
            </a:endParaRPr>
          </a:p>
        </p:txBody>
      </p:sp>
      <p:pic>
        <p:nvPicPr>
          <p:cNvPr id="14339" name="Picture 2" descr="D:\Мои документы\картинки для семинара\порошковый.jpg"/>
          <p:cNvPicPr>
            <a:picLocks noChangeAspect="1" noChangeArrowheads="1"/>
          </p:cNvPicPr>
          <p:nvPr/>
        </p:nvPicPr>
        <p:blipFill>
          <a:blip r:embed="rId2"/>
          <a:srcRect/>
          <a:stretch>
            <a:fillRect/>
          </a:stretch>
        </p:blipFill>
        <p:spPr bwMode="auto">
          <a:xfrm>
            <a:off x="6950387" y="2348880"/>
            <a:ext cx="2165350" cy="2165350"/>
          </a:xfrm>
          <a:prstGeom prst="rect">
            <a:avLst/>
          </a:prstGeom>
          <a:noFill/>
          <a:ln w="9525">
            <a:noFill/>
            <a:miter lim="800000"/>
            <a:headEnd/>
            <a:tailEnd/>
          </a:ln>
        </p:spPr>
      </p:pic>
      <p:pic>
        <p:nvPicPr>
          <p:cNvPr id="14340" name="Picture 4" descr="D:\Мои документы\картинки для семинара\углекислотный огнетушитель.jpg"/>
          <p:cNvPicPr>
            <a:picLocks noChangeAspect="1" noChangeArrowheads="1"/>
          </p:cNvPicPr>
          <p:nvPr/>
        </p:nvPicPr>
        <p:blipFill>
          <a:blip r:embed="rId3"/>
          <a:srcRect/>
          <a:stretch>
            <a:fillRect/>
          </a:stretch>
        </p:blipFill>
        <p:spPr bwMode="auto">
          <a:xfrm>
            <a:off x="0" y="4683954"/>
            <a:ext cx="1876425" cy="2165350"/>
          </a:xfrm>
          <a:prstGeom prst="rect">
            <a:avLst/>
          </a:prstGeom>
          <a:noFill/>
          <a:ln w="9525">
            <a:noFill/>
            <a:miter lim="800000"/>
            <a:headEnd/>
            <a:tailEnd/>
          </a:ln>
        </p:spPr>
      </p:pic>
      <p:pic>
        <p:nvPicPr>
          <p:cNvPr id="14342" name="Picture 2" descr="D:\Мои документы\картинки\PFILES\MSOFFICE\MEDIA\CNTCD1\ANIMATED\J0186492.GIF"/>
          <p:cNvPicPr>
            <a:picLocks noChangeAspect="1" noChangeArrowheads="1" noCrop="1"/>
          </p:cNvPicPr>
          <p:nvPr/>
        </p:nvPicPr>
        <p:blipFill>
          <a:blip r:embed="rId4"/>
          <a:srcRect/>
          <a:stretch>
            <a:fillRect/>
          </a:stretch>
        </p:blipFill>
        <p:spPr bwMode="auto">
          <a:xfrm>
            <a:off x="1619672" y="188640"/>
            <a:ext cx="1381125" cy="914400"/>
          </a:xfrm>
          <a:prstGeom prst="rect">
            <a:avLst/>
          </a:prstGeom>
          <a:noFill/>
          <a:ln w="9525">
            <a:noFill/>
            <a:miter lim="800000"/>
            <a:headEnd/>
            <a:tailEnd/>
          </a:ln>
        </p:spPr>
      </p:pic>
      <p:pic>
        <p:nvPicPr>
          <p:cNvPr id="14343" name="Picture 2" descr="D:\Мои документы\картинки\PFILES\MSOFFICE\MEDIA\CNTCD1\ANIMATED\J0284131.GIF"/>
          <p:cNvPicPr>
            <a:picLocks noChangeAspect="1" noChangeArrowheads="1" noCrop="1"/>
          </p:cNvPicPr>
          <p:nvPr/>
        </p:nvPicPr>
        <p:blipFill>
          <a:blip r:embed="rId5"/>
          <a:srcRect/>
          <a:stretch>
            <a:fillRect/>
          </a:stretch>
        </p:blipFill>
        <p:spPr bwMode="auto">
          <a:xfrm>
            <a:off x="6300192" y="5902247"/>
            <a:ext cx="1517650" cy="9144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71451" y="332656"/>
            <a:ext cx="8640960" cy="4832092"/>
          </a:xfrm>
          <a:prstGeom prst="rect">
            <a:avLst/>
          </a:prstGeom>
        </p:spPr>
        <p:txBody>
          <a:bodyPr wrap="square">
            <a:spAutoFit/>
          </a:bodyPr>
          <a:lstStyle/>
          <a:p>
            <a:pPr marL="457200" indent="-457200">
              <a:buFont typeface="Arial" pitchFamily="34" charset="0"/>
              <a:buChar char="•"/>
            </a:pPr>
            <a:r>
              <a:rPr lang="uk-UA" sz="2800" b="1" dirty="0" smtClean="0">
                <a:solidFill>
                  <a:srgbClr val="C00000"/>
                </a:solidFill>
              </a:rPr>
              <a:t>Вогнегасники типу ВВБ-3 та ВВБ-7 мають тонкостінні корпусу, за будовою схожі на вуглекислотні, але вони зовнішньо відрізняються від них відсутністю дифузора-снігоутворювача замість якого у вентилі корпусу закріплена насадка.</a:t>
            </a:r>
          </a:p>
          <a:p>
            <a:pPr marL="457200" indent="-457200">
              <a:buFont typeface="Arial" pitchFamily="34" charset="0"/>
              <a:buChar char="•"/>
            </a:pPr>
            <a:r>
              <a:rPr lang="uk-UA" sz="2800" b="1" dirty="0" smtClean="0">
                <a:solidFill>
                  <a:srgbClr val="C00000"/>
                </a:solidFill>
              </a:rPr>
              <a:t>Для приведення вогнегасника до дії треба як найближче підійти до осередку пожежі (2,5 – 3 м) і тримаючи лівою рукою вогнегасник за ручку, правою відкрити вентиль, відкручуючи його</a:t>
            </a:r>
            <a:r>
              <a:rPr lang="ru-RU" dirty="0" smtClean="0"/>
              <a:t>.</a:t>
            </a:r>
            <a:endParaRPr lang="ru-RU" dirty="0"/>
          </a:p>
        </p:txBody>
      </p:sp>
    </p:spTree>
    <p:extLst>
      <p:ext uri="{BB962C8B-B14F-4D97-AF65-F5344CB8AC3E}">
        <p14:creationId xmlns:p14="http://schemas.microsoft.com/office/powerpoint/2010/main" val="13692347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pattFill prst="pct30">
            <a:fgClr>
              <a:schemeClr val="bg2">
                <a:lumMod val="90000"/>
              </a:schemeClr>
            </a:fgClr>
            <a:bgClr>
              <a:schemeClr val="bg1"/>
            </a:bgClr>
          </a:pattFill>
        </p:spPr>
        <p:txBody>
          <a:bodyPr>
            <a:normAutofit fontScale="90000"/>
          </a:bodyPr>
          <a:lstStyle/>
          <a:p>
            <a:r>
              <a:rPr lang="uk-UA" sz="2900" b="1" dirty="0" smtClean="0">
                <a:solidFill>
                  <a:schemeClr val="bg2">
                    <a:lumMod val="10000"/>
                  </a:schemeClr>
                </a:solidFill>
                <a:latin typeface="Times New Roman"/>
                <a:ea typeface="Times New Roman"/>
              </a:rPr>
              <a:t>порошкові вогнегасники  переносні: ВП-1В, ВП-1, </a:t>
            </a:r>
            <a:r>
              <a:rPr lang="uk-UA" sz="2900" b="1" dirty="0" err="1" smtClean="0">
                <a:solidFill>
                  <a:schemeClr val="bg2">
                    <a:lumMod val="10000"/>
                  </a:schemeClr>
                </a:solidFill>
                <a:latin typeface="Times New Roman"/>
                <a:ea typeface="Times New Roman"/>
              </a:rPr>
              <a:t>ВП</a:t>
            </a:r>
            <a:r>
              <a:rPr lang="uk-UA" sz="2900" b="1" dirty="0" smtClean="0">
                <a:solidFill>
                  <a:schemeClr val="bg2">
                    <a:lumMod val="10000"/>
                  </a:schemeClr>
                </a:solidFill>
                <a:latin typeface="Times New Roman"/>
                <a:ea typeface="Times New Roman"/>
              </a:rPr>
              <a:t>-2, ВП-2В, ВП-5Б, ВП-9, ВП-10А, пересувні ВП-100 </a:t>
            </a:r>
            <a:endParaRPr lang="ru-RU" dirty="0">
              <a:solidFill>
                <a:schemeClr val="bg2">
                  <a:lumMod val="10000"/>
                </a:schemeClr>
              </a:solidFill>
            </a:endParaRPr>
          </a:p>
        </p:txBody>
      </p:sp>
      <p:sp>
        <p:nvSpPr>
          <p:cNvPr id="3" name="Прямоугольник 2"/>
          <p:cNvSpPr/>
          <p:nvPr/>
        </p:nvSpPr>
        <p:spPr>
          <a:xfrm>
            <a:off x="0" y="1561191"/>
            <a:ext cx="9144000" cy="4893647"/>
          </a:xfrm>
          <a:prstGeom prst="rect">
            <a:avLst/>
          </a:prstGeom>
        </p:spPr>
        <p:txBody>
          <a:bodyPr wrap="square">
            <a:spAutoFit/>
          </a:bodyPr>
          <a:lstStyle/>
          <a:p>
            <a:pPr marL="457200" indent="-457200">
              <a:buFont typeface="Arial" pitchFamily="34" charset="0"/>
              <a:buChar char="•"/>
            </a:pPr>
            <a:r>
              <a:rPr lang="uk-UA" sz="2600" b="1" dirty="0" smtClean="0">
                <a:solidFill>
                  <a:srgbClr val="C00000"/>
                </a:solidFill>
              </a:rPr>
              <a:t>Порошкові вогнегасники призначені для гасіння твердих мат і речовин, ЛЗР і ГР, лужних та лужноземельних металів та їх карбідів, електроустановок під напругою до 1000 В, тліючих матеріали, а також пожеж на об’єктах з великими матеріальними цінностями та у підземних спорудах</a:t>
            </a:r>
            <a:r>
              <a:rPr lang="ru-RU" sz="2600" dirty="0" smtClean="0"/>
              <a:t>.</a:t>
            </a:r>
          </a:p>
          <a:p>
            <a:pPr marL="457200" indent="-457200">
              <a:buFont typeface="Arial" pitchFamily="34" charset="0"/>
              <a:buChar char="•"/>
            </a:pPr>
            <a:r>
              <a:rPr lang="uk-UA" sz="2600" b="1" dirty="0" smtClean="0">
                <a:solidFill>
                  <a:srgbClr val="C00000"/>
                </a:solidFill>
              </a:rPr>
              <a:t>Вогнегасною речовиною є порошкові суміші ПФ. Це порошки заготовленні призначення. для гасіння ЛЗР і ГР, тліючих мат., лужних та лужноземельних металів і їх карбідів використовується суміш ПС-1, а для пірофорних рідин склад СЛ-2 та ін.</a:t>
            </a:r>
            <a:endParaRPr lang="uk-UA" sz="2600" b="1" dirty="0">
              <a:solidFill>
                <a:srgbClr val="C00000"/>
              </a:solidFill>
            </a:endParaRPr>
          </a:p>
        </p:txBody>
      </p:sp>
    </p:spTree>
    <p:extLst>
      <p:ext uri="{BB962C8B-B14F-4D97-AF65-F5344CB8AC3E}">
        <p14:creationId xmlns:p14="http://schemas.microsoft.com/office/powerpoint/2010/main" val="71725470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88640"/>
            <a:ext cx="8784976" cy="6555641"/>
          </a:xfrm>
          <a:prstGeom prst="rect">
            <a:avLst/>
          </a:prstGeom>
        </p:spPr>
        <p:txBody>
          <a:bodyPr wrap="square">
            <a:spAutoFit/>
          </a:bodyPr>
          <a:lstStyle/>
          <a:p>
            <a:pPr marL="457200" indent="-457200">
              <a:buFont typeface="Arial" pitchFamily="34" charset="0"/>
              <a:buChar char="•"/>
            </a:pPr>
            <a:r>
              <a:rPr lang="uk-UA" sz="2800" b="1" dirty="0" smtClean="0">
                <a:solidFill>
                  <a:srgbClr val="C00000"/>
                </a:solidFill>
              </a:rPr>
              <a:t>Порошок витискається з корпусу вогнегасника надлишковим тиском газу у вогнегасниках ВП-1В, ВП-2, ВП-2В, ВП-5Б, ВП-9, ВП-10А, ВП-100, а у вогнегасниках ВП-1 тиском, що постійно підтримується у корпусі.</a:t>
            </a:r>
          </a:p>
          <a:p>
            <a:pPr marL="457200" indent="-457200">
              <a:buFont typeface="Arial" pitchFamily="34" charset="0"/>
              <a:buChar char="•"/>
            </a:pPr>
            <a:r>
              <a:rPr lang="uk-UA" sz="2800" b="1" dirty="0" smtClean="0">
                <a:solidFill>
                  <a:srgbClr val="C00000"/>
                </a:solidFill>
              </a:rPr>
              <a:t>Принцип дії цих вогнегасників базується на тому, що при натискуванні на механізм запуску з кнопкою, голка проколює мембрану допомагаючи роботі балона зі стиснутим газом, при цьому робочий газ через отвір потрапляє в корпус вогнегасника. Під дією надлишкового тиску порошок по сифонній трубці, через насадку виштовхується у вигляді порошкового струменя у зону горіння.</a:t>
            </a:r>
            <a:endParaRPr lang="uk-UA" sz="2800" b="1" dirty="0">
              <a:solidFill>
                <a:srgbClr val="C00000"/>
              </a:solidFill>
            </a:endParaRPr>
          </a:p>
        </p:txBody>
      </p:sp>
      <p:pic>
        <p:nvPicPr>
          <p:cNvPr id="2050" name="Picture 2" descr="D:\Мои документы\Rumar\картинки\PFILES\MSOFFICE\MEDIA\CNTCD1\ANIMATED\J018925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991872" y="5617468"/>
            <a:ext cx="1152128" cy="12405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051387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pattFill prst="pct30">
            <a:fgClr>
              <a:schemeClr val="bg2">
                <a:lumMod val="90000"/>
              </a:schemeClr>
            </a:fgClr>
            <a:bgClr>
              <a:schemeClr val="bg1"/>
            </a:bgClr>
          </a:pattFill>
        </p:spPr>
        <p:txBody>
          <a:bodyPr>
            <a:normAutofit/>
          </a:bodyPr>
          <a:lstStyle/>
          <a:p>
            <a:r>
              <a:rPr lang="uk-UA" sz="3600" b="1" dirty="0" smtClean="0">
                <a:solidFill>
                  <a:schemeClr val="bg2">
                    <a:lumMod val="10000"/>
                  </a:schemeClr>
                </a:solidFill>
                <a:latin typeface="Times New Roman"/>
                <a:ea typeface="Times New Roman"/>
              </a:rPr>
              <a:t>Водяний вогнегасник </a:t>
            </a:r>
            <a:br>
              <a:rPr lang="uk-UA" sz="3600" b="1" dirty="0" smtClean="0">
                <a:solidFill>
                  <a:schemeClr val="bg2">
                    <a:lumMod val="10000"/>
                  </a:schemeClr>
                </a:solidFill>
                <a:latin typeface="Times New Roman"/>
                <a:ea typeface="Times New Roman"/>
              </a:rPr>
            </a:br>
            <a:r>
              <a:rPr lang="uk-UA" sz="3600" b="1" dirty="0" smtClean="0">
                <a:solidFill>
                  <a:schemeClr val="bg2">
                    <a:lumMod val="10000"/>
                  </a:schemeClr>
                </a:solidFill>
                <a:latin typeface="Times New Roman"/>
                <a:ea typeface="Times New Roman"/>
              </a:rPr>
              <a:t>ВВ-9</a:t>
            </a:r>
            <a:endParaRPr lang="uk-UA" dirty="0">
              <a:solidFill>
                <a:schemeClr val="bg2">
                  <a:lumMod val="10000"/>
                </a:schemeClr>
              </a:solidFill>
            </a:endParaRPr>
          </a:p>
        </p:txBody>
      </p:sp>
      <p:sp>
        <p:nvSpPr>
          <p:cNvPr id="5" name="Прямоугольник 4"/>
          <p:cNvSpPr/>
          <p:nvPr/>
        </p:nvSpPr>
        <p:spPr>
          <a:xfrm>
            <a:off x="135857" y="1700808"/>
            <a:ext cx="8784976" cy="4493538"/>
          </a:xfrm>
          <a:prstGeom prst="rect">
            <a:avLst/>
          </a:prstGeom>
        </p:spPr>
        <p:txBody>
          <a:bodyPr wrap="square">
            <a:spAutoFit/>
          </a:bodyPr>
          <a:lstStyle/>
          <a:p>
            <a:pPr marL="342900" indent="-342900">
              <a:buFont typeface="Arial" pitchFamily="34" charset="0"/>
              <a:buChar char="•"/>
            </a:pPr>
            <a:r>
              <a:rPr lang="uk-UA" sz="2200" b="1" dirty="0" smtClean="0">
                <a:solidFill>
                  <a:srgbClr val="C00000"/>
                </a:solidFill>
              </a:rPr>
              <a:t>Використовується для гасіння твердих горючих матеріалів. Водою не можна гасити легкозаймисті рідини, речовини, що виділяють горючі гази під час взаємодії з водою, електроустановки та електроприлади, що знаходяться під напругою, цінні папери та устаткування.</a:t>
            </a:r>
          </a:p>
          <a:p>
            <a:pPr marL="342900" indent="-342900">
              <a:buFont typeface="Arial" pitchFamily="34" charset="0"/>
              <a:buChar char="•"/>
            </a:pPr>
            <a:r>
              <a:rPr lang="uk-UA" sz="2200" b="1" dirty="0" smtClean="0">
                <a:solidFill>
                  <a:srgbClr val="C00000"/>
                </a:solidFill>
              </a:rPr>
              <a:t>Для приведення вогнегасника до дії треба як найближче підійти до осередку пожежі, витягнути чеку, натиснути на механізм запуску з кнопкою, при цьому голка опускається й проколює мембрану балона з робочим газом. Робочий газ з балона подається в корпус вогнегасника й утворює там надлишковий тиск, внаслідок якого витискається вода з корпуса і по сифонній трубці та гнучкому рукаві через насадку подається в зону горіння.</a:t>
            </a:r>
            <a:endParaRPr lang="uk-UA" sz="2200" b="1" dirty="0">
              <a:solidFill>
                <a:srgbClr val="C00000"/>
              </a:solidFill>
            </a:endParaRPr>
          </a:p>
        </p:txBody>
      </p:sp>
      <p:pic>
        <p:nvPicPr>
          <p:cNvPr id="1026" name="Picture 2" descr="D:\Мои документы\Rumar\картинки\PFILES\MSOFFICE\MEDIA\CNTCD1\ANIMATED\J0189213.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742071" y="400168"/>
            <a:ext cx="1123950" cy="1266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634051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3" descr="D:\Мои документы\картинки\PFILES\MSOFFICE\MEDIA\CNTCD1\PHOTO1\J0175432.JPG"/>
          <p:cNvPicPr>
            <a:picLocks noGrp="1" noChangeAspect="1" noChangeArrowheads="1"/>
          </p:cNvPicPr>
          <p:nvPr>
            <p:ph idx="4294967295"/>
          </p:nvPr>
        </p:nvPicPr>
        <p:blipFill>
          <a:blip r:embed="rId2"/>
          <a:srcRect/>
          <a:stretch>
            <a:fillRect/>
          </a:stretch>
        </p:blipFill>
        <p:spPr>
          <a:xfrm>
            <a:off x="5239308" y="2060848"/>
            <a:ext cx="2275815" cy="3223996"/>
          </a:xfrm>
        </p:spPr>
      </p:pic>
      <p:sp>
        <p:nvSpPr>
          <p:cNvPr id="21" name="Заголовок 20"/>
          <p:cNvSpPr>
            <a:spLocks noGrp="1"/>
          </p:cNvSpPr>
          <p:nvPr>
            <p:ph type="title" idx="4294967295"/>
          </p:nvPr>
        </p:nvSpPr>
        <p:spPr>
          <a:xfrm>
            <a:off x="0" y="407988"/>
            <a:ext cx="8261350" cy="1039812"/>
          </a:xfrm>
        </p:spPr>
        <p:txBody>
          <a:bodyPr>
            <a:normAutofit fontScale="90000"/>
          </a:bodyPr>
          <a:lstStyle/>
          <a:p>
            <a:pPr fontAlgn="auto">
              <a:spcAft>
                <a:spcPts val="0"/>
              </a:spcAft>
              <a:defRPr/>
            </a:pPr>
            <a:r>
              <a:rPr lang="uk-UA" dirty="0" smtClean="0">
                <a:solidFill>
                  <a:schemeClr val="accent1">
                    <a:lumMod val="75000"/>
                  </a:schemeClr>
                </a:solidFill>
              </a:rPr>
              <a:t/>
            </a:r>
            <a:br>
              <a:rPr lang="uk-UA" dirty="0" smtClean="0">
                <a:solidFill>
                  <a:schemeClr val="accent1">
                    <a:lumMod val="75000"/>
                  </a:schemeClr>
                </a:solidFill>
              </a:rPr>
            </a:br>
            <a:r>
              <a:rPr lang="ru-RU" dirty="0" smtClean="0">
                <a:solidFill>
                  <a:schemeClr val="accent1">
                    <a:lumMod val="75000"/>
                  </a:schemeClr>
                </a:solidFill>
              </a:rPr>
              <a:t/>
            </a:r>
            <a:br>
              <a:rPr lang="ru-RU" dirty="0" smtClean="0">
                <a:solidFill>
                  <a:schemeClr val="accent1">
                    <a:lumMod val="75000"/>
                  </a:schemeClr>
                </a:solidFill>
              </a:rPr>
            </a:br>
            <a:endParaRPr lang="ru-RU" dirty="0">
              <a:solidFill>
                <a:schemeClr val="accent1">
                  <a:lumMod val="75000"/>
                </a:schemeClr>
              </a:solidFill>
            </a:endParaRPr>
          </a:p>
        </p:txBody>
      </p:sp>
      <p:sp>
        <p:nvSpPr>
          <p:cNvPr id="2" name="TextBox 1"/>
          <p:cNvSpPr txBox="1"/>
          <p:nvPr/>
        </p:nvSpPr>
        <p:spPr>
          <a:xfrm>
            <a:off x="971550" y="476250"/>
            <a:ext cx="7272338" cy="1385888"/>
          </a:xfrm>
          <a:prstGeom prst="rect">
            <a:avLst/>
          </a:prstGeom>
          <a:noFill/>
        </p:spPr>
        <p:txBody>
          <a:bodyPr>
            <a:spAutoFit/>
          </a:bodyPr>
          <a:lstStyle/>
          <a:p>
            <a:pPr algn="ctr" fontAlgn="auto">
              <a:spcBef>
                <a:spcPts val="0"/>
              </a:spcBef>
              <a:spcAft>
                <a:spcPts val="0"/>
              </a:spcAft>
              <a:defRPr/>
            </a:pPr>
            <a:r>
              <a:rPr lang="uk-UA" sz="2800" b="1" dirty="0">
                <a:solidFill>
                  <a:srgbClr val="FF0000"/>
                </a:solidFill>
                <a:latin typeface="+mn-lt"/>
              </a:rPr>
              <a:t>Вогнегасники</a:t>
            </a:r>
            <a:r>
              <a:rPr lang="uk-UA" sz="2800" b="1" dirty="0">
                <a:solidFill>
                  <a:schemeClr val="accent2">
                    <a:lumMod val="50000"/>
                  </a:schemeClr>
                </a:solidFill>
                <a:latin typeface="+mn-lt"/>
              </a:rPr>
              <a:t> - технічні пристрої, призначені для гасіння пожеж в початковій стадії їх виникнення</a:t>
            </a:r>
          </a:p>
        </p:txBody>
      </p:sp>
      <p:pic>
        <p:nvPicPr>
          <p:cNvPr id="1026" name="Picture 2" descr="F:\хімія_семінар\картинки для семинара\огнетушитель углекислотный.jpg"/>
          <p:cNvPicPr>
            <a:picLocks noChangeAspect="1" noChangeArrowheads="1"/>
          </p:cNvPicPr>
          <p:nvPr/>
        </p:nvPicPr>
        <p:blipFill>
          <a:blip r:embed="rId3"/>
          <a:srcRect/>
          <a:stretch>
            <a:fillRect/>
          </a:stretch>
        </p:blipFill>
        <p:spPr bwMode="auto">
          <a:xfrm>
            <a:off x="2463241" y="2060848"/>
            <a:ext cx="2776067" cy="3219871"/>
          </a:xfrm>
          <a:prstGeom prst="rect">
            <a:avLst/>
          </a:prstGeom>
          <a:noFill/>
          <a:ln w="9525">
            <a:noFill/>
            <a:miter lim="800000"/>
            <a:headEnd/>
            <a:tailEnd/>
          </a:ln>
        </p:spPr>
      </p:pic>
      <p:sp>
        <p:nvSpPr>
          <p:cNvPr id="3" name="Прямоугольник 2"/>
          <p:cNvSpPr/>
          <p:nvPr/>
        </p:nvSpPr>
        <p:spPr>
          <a:xfrm>
            <a:off x="1258888" y="5445125"/>
            <a:ext cx="6481762" cy="923925"/>
          </a:xfrm>
          <a:prstGeom prst="rect">
            <a:avLst/>
          </a:prstGeom>
        </p:spPr>
        <p:txBody>
          <a:bodyPr>
            <a:spAutoFit/>
          </a:bodyPr>
          <a:lstStyle/>
          <a:p>
            <a:pPr algn="ctr" fontAlgn="auto">
              <a:spcBef>
                <a:spcPts val="0"/>
              </a:spcBef>
              <a:spcAft>
                <a:spcPts val="0"/>
              </a:spcAft>
              <a:defRPr/>
            </a:pPr>
            <a:r>
              <a:rPr lang="uk-UA" b="1" dirty="0">
                <a:solidFill>
                  <a:schemeClr val="accent6">
                    <a:lumMod val="50000"/>
                  </a:schemeClr>
                </a:solidFill>
                <a:latin typeface="+mn-lt"/>
              </a:rPr>
              <a:t>Вогнегасники маркіруються буквами, що характеризують вид вогнегасника, і цифрами, що позначають його місткість</a:t>
            </a:r>
          </a:p>
        </p:txBody>
      </p:sp>
      <p:pic>
        <p:nvPicPr>
          <p:cNvPr id="15366" name="Picture 3" descr="D:\Мои документы\картинки\PFILES\MSOFFICE\MEDIA\CNTCD1\ANIMATED\J0283021.GIF"/>
          <p:cNvPicPr>
            <a:picLocks noChangeAspect="1" noChangeArrowheads="1" noCrop="1"/>
          </p:cNvPicPr>
          <p:nvPr/>
        </p:nvPicPr>
        <p:blipFill>
          <a:blip r:embed="rId4"/>
          <a:srcRect/>
          <a:stretch>
            <a:fillRect/>
          </a:stretch>
        </p:blipFill>
        <p:spPr bwMode="auto">
          <a:xfrm>
            <a:off x="144462" y="5156200"/>
            <a:ext cx="1654175" cy="1701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4"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animEffect transition="in" filter="wheel(4)">
                                      <p:cBhvr>
                                        <p:cTn id="13" dur="2000"/>
                                        <p:tgtEl>
                                          <p:spTgt spid="1026"/>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4" fill="hold" nodeType="click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wheel(4)">
                                      <p:cBhvr>
                                        <p:cTn id="18" dur="2000"/>
                                        <p:tgtEl>
                                          <p:spTgt spid="14"/>
                                        </p:tgtEl>
                                      </p:cBhvr>
                                    </p:animEffect>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anim calcmode="lin" valueType="num">
                                      <p:cBhvr>
                                        <p:cTn id="23" dur="500" fill="hold"/>
                                        <p:tgtEl>
                                          <p:spTgt spid="3"/>
                                        </p:tgtEl>
                                        <p:attrNameLst>
                                          <p:attrName>ppt_w</p:attrName>
                                        </p:attrNameLst>
                                      </p:cBhvr>
                                      <p:tavLst>
                                        <p:tav tm="0">
                                          <p:val>
                                            <p:fltVal val="0"/>
                                          </p:val>
                                        </p:tav>
                                        <p:tav tm="100000">
                                          <p:val>
                                            <p:strVal val="#ppt_w"/>
                                          </p:val>
                                        </p:tav>
                                      </p:tavLst>
                                    </p:anim>
                                    <p:anim calcmode="lin" valueType="num">
                                      <p:cBhvr>
                                        <p:cTn id="24"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D:\Мои документы\картинки для семинара\тушение порошковым.jpg"/>
          <p:cNvPicPr>
            <a:picLocks noChangeAspect="1" noChangeArrowheads="1"/>
          </p:cNvPicPr>
          <p:nvPr/>
        </p:nvPicPr>
        <p:blipFill>
          <a:blip r:embed="rId2"/>
          <a:srcRect/>
          <a:stretch>
            <a:fillRect/>
          </a:stretch>
        </p:blipFill>
        <p:spPr bwMode="auto">
          <a:xfrm>
            <a:off x="1258888" y="2276475"/>
            <a:ext cx="6524625" cy="3038475"/>
          </a:xfrm>
          <a:prstGeom prst="rect">
            <a:avLst/>
          </a:prstGeom>
          <a:noFill/>
          <a:ln w="9525">
            <a:noFill/>
            <a:miter lim="800000"/>
            <a:headEnd/>
            <a:tailEnd/>
          </a:ln>
        </p:spPr>
      </p:pic>
      <p:sp>
        <p:nvSpPr>
          <p:cNvPr id="3" name="Заголовок 7"/>
          <p:cNvSpPr txBox="1">
            <a:spLocks/>
          </p:cNvSpPr>
          <p:nvPr/>
        </p:nvSpPr>
        <p:spPr>
          <a:xfrm>
            <a:off x="441325" y="404813"/>
            <a:ext cx="8261350" cy="1039812"/>
          </a:xfrm>
          <a:prstGeom prst="rect">
            <a:avLst/>
          </a:prstGeom>
        </p:spPr>
        <p:txBody>
          <a:bodyPr anchor="ctr">
            <a:normAutofit/>
          </a:bodyPr>
          <a:lst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a:lstStyle>
          <a:p>
            <a:pPr fontAlgn="auto">
              <a:spcAft>
                <a:spcPts val="0"/>
              </a:spcAft>
              <a:defRPr/>
            </a:pPr>
            <a:r>
              <a:rPr lang="uk-UA" b="1" i="1" dirty="0" smtClean="0">
                <a:solidFill>
                  <a:schemeClr val="accent2">
                    <a:lumMod val="75000"/>
                  </a:schemeClr>
                </a:solidFill>
              </a:rPr>
              <a:t>Класифікація вогнегасників</a:t>
            </a:r>
            <a:endParaRPr lang="uk-UA" b="1" i="1" dirty="0">
              <a:solidFill>
                <a:schemeClr val="accent2">
                  <a:lumMod val="75000"/>
                </a:schemeClr>
              </a:solidFill>
            </a:endParaRPr>
          </a:p>
        </p:txBody>
      </p:sp>
      <p:sp>
        <p:nvSpPr>
          <p:cNvPr id="2" name="Прямоугольник 1"/>
          <p:cNvSpPr>
            <a:spLocks noChangeArrowheads="1"/>
          </p:cNvSpPr>
          <p:nvPr/>
        </p:nvSpPr>
        <p:spPr bwMode="auto">
          <a:xfrm>
            <a:off x="1042988" y="1166813"/>
            <a:ext cx="7129462" cy="1200150"/>
          </a:xfrm>
          <a:prstGeom prst="rect">
            <a:avLst/>
          </a:prstGeom>
          <a:noFill/>
          <a:ln w="9525">
            <a:noFill/>
            <a:miter lim="800000"/>
            <a:headEnd/>
            <a:tailEnd/>
          </a:ln>
        </p:spPr>
        <p:txBody>
          <a:bodyPr>
            <a:spAutoFit/>
          </a:bodyPr>
          <a:lstStyle/>
          <a:p>
            <a:pPr algn="ctr"/>
            <a:r>
              <a:rPr lang="uk-UA" sz="2400" b="1">
                <a:solidFill>
                  <a:srgbClr val="6600CC"/>
                </a:solidFill>
                <a:latin typeface="Century Gothic" pitchFamily="34" charset="0"/>
              </a:rPr>
              <a:t>Вогнегасники класифікуються по виду вогнегасної речовини, об'єму корпусу і способу подачі вогнегасної речовини.</a:t>
            </a:r>
          </a:p>
        </p:txBody>
      </p:sp>
      <p:pic>
        <p:nvPicPr>
          <p:cNvPr id="16389" name="Picture 2" descr="D:\Мои документы\Rumar\картинки\PFILES\MSOFFICE\MEDIA\CNTCD1\ANIMATED\J0297018.GIF"/>
          <p:cNvPicPr>
            <a:picLocks noChangeAspect="1" noChangeArrowheads="1" noCrop="1"/>
          </p:cNvPicPr>
          <p:nvPr/>
        </p:nvPicPr>
        <p:blipFill>
          <a:blip r:embed="rId3"/>
          <a:srcRect/>
          <a:stretch>
            <a:fillRect/>
          </a:stretch>
        </p:blipFill>
        <p:spPr bwMode="auto">
          <a:xfrm>
            <a:off x="0" y="5634335"/>
            <a:ext cx="2376487" cy="117633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slide(fromBottom)">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4098"/>
                                        </p:tgtEl>
                                        <p:attrNameLst>
                                          <p:attrName>style.visibility</p:attrName>
                                        </p:attrNameLst>
                                      </p:cBhvr>
                                      <p:to>
                                        <p:strVal val="visible"/>
                                      </p:to>
                                    </p:set>
                                    <p:anim calcmode="lin" valueType="num">
                                      <p:cBhvr>
                                        <p:cTn id="17" dur="500" fill="hold"/>
                                        <p:tgtEl>
                                          <p:spTgt spid="4098"/>
                                        </p:tgtEl>
                                        <p:attrNameLst>
                                          <p:attrName>ppt_w</p:attrName>
                                        </p:attrNameLst>
                                      </p:cBhvr>
                                      <p:tavLst>
                                        <p:tav tm="0">
                                          <p:val>
                                            <p:fltVal val="0"/>
                                          </p:val>
                                        </p:tav>
                                        <p:tav tm="100000">
                                          <p:val>
                                            <p:strVal val="#ppt_w"/>
                                          </p:val>
                                        </p:tav>
                                      </p:tavLst>
                                    </p:anim>
                                    <p:anim calcmode="lin" valueType="num">
                                      <p:cBhvr>
                                        <p:cTn id="18" dur="500" fill="hold"/>
                                        <p:tgtEl>
                                          <p:spTgt spid="409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7"/>
          <p:cNvSpPr>
            <a:spLocks noGrp="1"/>
          </p:cNvSpPr>
          <p:nvPr>
            <p:ph type="title" idx="4294967295"/>
          </p:nvPr>
        </p:nvSpPr>
        <p:spPr>
          <a:xfrm>
            <a:off x="0" y="404813"/>
            <a:ext cx="8261350" cy="1039812"/>
          </a:xfrm>
        </p:spPr>
        <p:txBody>
          <a:bodyPr>
            <a:normAutofit fontScale="90000"/>
          </a:bodyPr>
          <a:lstStyle/>
          <a:p>
            <a:pPr fontAlgn="auto">
              <a:spcAft>
                <a:spcPts val="0"/>
              </a:spcAft>
              <a:defRPr/>
            </a:pPr>
            <a:r>
              <a:rPr lang="uk-UA" b="1" i="1" dirty="0" smtClean="0">
                <a:solidFill>
                  <a:schemeClr val="accent2">
                    <a:lumMod val="75000"/>
                  </a:schemeClr>
                </a:solidFill>
              </a:rPr>
              <a:t>Класифікація вогнегасників</a:t>
            </a:r>
            <a:endParaRPr lang="uk-UA" b="1" i="1" dirty="0">
              <a:solidFill>
                <a:schemeClr val="accent2">
                  <a:lumMod val="75000"/>
                </a:schemeClr>
              </a:solidFill>
            </a:endParaRPr>
          </a:p>
        </p:txBody>
      </p:sp>
      <p:pic>
        <p:nvPicPr>
          <p:cNvPr id="3074" name="Picture 2" descr="D:\Мои документы\картинки для семинара\тушение.jpg"/>
          <p:cNvPicPr>
            <a:picLocks noChangeAspect="1" noChangeArrowheads="1"/>
          </p:cNvPicPr>
          <p:nvPr/>
        </p:nvPicPr>
        <p:blipFill>
          <a:blip r:embed="rId3"/>
          <a:srcRect/>
          <a:stretch>
            <a:fillRect/>
          </a:stretch>
        </p:blipFill>
        <p:spPr bwMode="auto">
          <a:xfrm>
            <a:off x="4787900" y="1196975"/>
            <a:ext cx="3240088" cy="2505075"/>
          </a:xfrm>
          <a:prstGeom prst="rect">
            <a:avLst/>
          </a:prstGeom>
          <a:noFill/>
          <a:ln w="9525">
            <a:noFill/>
            <a:miter lim="800000"/>
            <a:headEnd/>
            <a:tailEnd/>
          </a:ln>
        </p:spPr>
      </p:pic>
      <p:sp>
        <p:nvSpPr>
          <p:cNvPr id="2" name="Прямоугольник 1"/>
          <p:cNvSpPr>
            <a:spLocks noChangeArrowheads="1"/>
          </p:cNvSpPr>
          <p:nvPr/>
        </p:nvSpPr>
        <p:spPr bwMode="auto">
          <a:xfrm>
            <a:off x="228600" y="1557338"/>
            <a:ext cx="4572000" cy="1784350"/>
          </a:xfrm>
          <a:prstGeom prst="rect">
            <a:avLst/>
          </a:prstGeom>
          <a:noFill/>
          <a:ln w="9525">
            <a:noFill/>
            <a:miter lim="800000"/>
            <a:headEnd/>
            <a:tailEnd/>
          </a:ln>
        </p:spPr>
        <p:txBody>
          <a:bodyPr>
            <a:spAutoFit/>
          </a:bodyPr>
          <a:lstStyle/>
          <a:p>
            <a:r>
              <a:rPr lang="uk-UA" sz="2200" b="1">
                <a:solidFill>
                  <a:srgbClr val="002060"/>
                </a:solidFill>
                <a:latin typeface="Century Gothic" pitchFamily="34" charset="0"/>
              </a:rPr>
              <a:t>По виду вогнегасної речовини:</a:t>
            </a:r>
          </a:p>
          <a:p>
            <a:r>
              <a:rPr lang="uk-UA" sz="2200" b="1">
                <a:solidFill>
                  <a:srgbClr val="002060"/>
                </a:solidFill>
                <a:latin typeface="Century Gothic" pitchFamily="34" charset="0"/>
              </a:rPr>
              <a:t>- Пінні;</a:t>
            </a:r>
          </a:p>
          <a:p>
            <a:r>
              <a:rPr lang="uk-UA" sz="2200" b="1">
                <a:solidFill>
                  <a:srgbClr val="002060"/>
                </a:solidFill>
                <a:latin typeface="Century Gothic" pitchFamily="34" charset="0"/>
              </a:rPr>
              <a:t>- Газові;</a:t>
            </a:r>
          </a:p>
          <a:p>
            <a:r>
              <a:rPr lang="uk-UA" sz="2200" b="1">
                <a:solidFill>
                  <a:srgbClr val="002060"/>
                </a:solidFill>
                <a:latin typeface="Century Gothic" pitchFamily="34" charset="0"/>
              </a:rPr>
              <a:t>порошкові,</a:t>
            </a:r>
          </a:p>
          <a:p>
            <a:r>
              <a:rPr lang="uk-UA" sz="2200" b="1">
                <a:solidFill>
                  <a:srgbClr val="002060"/>
                </a:solidFill>
                <a:latin typeface="Century Gothic" pitchFamily="34" charset="0"/>
              </a:rPr>
              <a:t>комбіновані.</a:t>
            </a:r>
          </a:p>
        </p:txBody>
      </p:sp>
      <p:sp>
        <p:nvSpPr>
          <p:cNvPr id="3" name="Прямоугольник 2"/>
          <p:cNvSpPr>
            <a:spLocks noChangeArrowheads="1"/>
          </p:cNvSpPr>
          <p:nvPr/>
        </p:nvSpPr>
        <p:spPr bwMode="auto">
          <a:xfrm>
            <a:off x="228600" y="3933825"/>
            <a:ext cx="5711825" cy="2246313"/>
          </a:xfrm>
          <a:prstGeom prst="rect">
            <a:avLst/>
          </a:prstGeom>
          <a:noFill/>
          <a:ln w="9525">
            <a:noFill/>
            <a:miter lim="800000"/>
            <a:headEnd/>
            <a:tailEnd/>
          </a:ln>
        </p:spPr>
        <p:txBody>
          <a:bodyPr>
            <a:spAutoFit/>
          </a:bodyPr>
          <a:lstStyle/>
          <a:p>
            <a:r>
              <a:rPr lang="uk-UA" sz="2000" b="1">
                <a:solidFill>
                  <a:srgbClr val="660033"/>
                </a:solidFill>
                <a:latin typeface="Century Gothic" pitchFamily="34" charset="0"/>
              </a:rPr>
              <a:t>За об'ємом корпуса:</a:t>
            </a:r>
          </a:p>
          <a:p>
            <a:r>
              <a:rPr lang="uk-UA" sz="2000" b="1">
                <a:solidFill>
                  <a:srgbClr val="660033"/>
                </a:solidFill>
                <a:latin typeface="Century Gothic" pitchFamily="34" charset="0"/>
              </a:rPr>
              <a:t>• ручні малолітражні з об'ємом корпусу</a:t>
            </a:r>
            <a:endParaRPr lang="en-US" sz="2000" b="1">
              <a:solidFill>
                <a:srgbClr val="660033"/>
              </a:solidFill>
              <a:latin typeface="Century Gothic" pitchFamily="34" charset="0"/>
            </a:endParaRPr>
          </a:p>
          <a:p>
            <a:r>
              <a:rPr lang="en-US" sz="2000" b="1">
                <a:solidFill>
                  <a:srgbClr val="660033"/>
                </a:solidFill>
                <a:latin typeface="Century Gothic" pitchFamily="34" charset="0"/>
              </a:rPr>
              <a:t>  </a:t>
            </a:r>
            <a:r>
              <a:rPr lang="uk-UA" sz="2000" b="1">
                <a:solidFill>
                  <a:srgbClr val="660033"/>
                </a:solidFill>
                <a:latin typeface="Century Gothic" pitchFamily="34" charset="0"/>
              </a:rPr>
              <a:t> до 5 л;</a:t>
            </a:r>
          </a:p>
          <a:p>
            <a:r>
              <a:rPr lang="uk-UA" sz="2000" b="1">
                <a:solidFill>
                  <a:srgbClr val="660033"/>
                </a:solidFill>
                <a:latin typeface="Century Gothic" pitchFamily="34" charset="0"/>
              </a:rPr>
              <a:t>• промислові ручні з об'ємом корпусу від</a:t>
            </a:r>
            <a:endParaRPr lang="en-US" sz="2000" b="1">
              <a:solidFill>
                <a:srgbClr val="660033"/>
              </a:solidFill>
              <a:latin typeface="Century Gothic" pitchFamily="34" charset="0"/>
            </a:endParaRPr>
          </a:p>
          <a:p>
            <a:r>
              <a:rPr lang="en-US" sz="2000" b="1">
                <a:solidFill>
                  <a:srgbClr val="660033"/>
                </a:solidFill>
                <a:latin typeface="Century Gothic" pitchFamily="34" charset="0"/>
              </a:rPr>
              <a:t>  </a:t>
            </a:r>
            <a:r>
              <a:rPr lang="uk-UA" sz="2000" b="1">
                <a:solidFill>
                  <a:srgbClr val="660033"/>
                </a:solidFill>
                <a:latin typeface="Century Gothic" pitchFamily="34" charset="0"/>
              </a:rPr>
              <a:t> 5 до 10 л;</a:t>
            </a:r>
          </a:p>
          <a:p>
            <a:r>
              <a:rPr lang="uk-UA" sz="2000" b="1">
                <a:solidFill>
                  <a:srgbClr val="660033"/>
                </a:solidFill>
                <a:latin typeface="Century Gothic" pitchFamily="34" charset="0"/>
              </a:rPr>
              <a:t>• стаціонарні і пересувні з об'ємом</a:t>
            </a:r>
            <a:endParaRPr lang="en-US" sz="2000" b="1">
              <a:solidFill>
                <a:srgbClr val="660033"/>
              </a:solidFill>
              <a:latin typeface="Century Gothic" pitchFamily="34" charset="0"/>
            </a:endParaRPr>
          </a:p>
          <a:p>
            <a:r>
              <a:rPr lang="en-US" sz="2000" b="1">
                <a:solidFill>
                  <a:srgbClr val="660033"/>
                </a:solidFill>
                <a:latin typeface="Century Gothic" pitchFamily="34" charset="0"/>
              </a:rPr>
              <a:t>  </a:t>
            </a:r>
            <a:r>
              <a:rPr lang="uk-UA" sz="2000" b="1">
                <a:solidFill>
                  <a:srgbClr val="660033"/>
                </a:solidFill>
                <a:latin typeface="Century Gothic" pitchFamily="34" charset="0"/>
              </a:rPr>
              <a:t> корпусу понад 10 л.</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strips(downLef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nodeType="clickEffect">
                                  <p:stCondLst>
                                    <p:cond delay="0"/>
                                  </p:stCondLst>
                                  <p:childTnLst>
                                    <p:set>
                                      <p:cBhvr>
                                        <p:cTn id="17" dur="1" fill="hold">
                                          <p:stCondLst>
                                            <p:cond delay="0"/>
                                          </p:stCondLst>
                                        </p:cTn>
                                        <p:tgtEl>
                                          <p:spTgt spid="3074"/>
                                        </p:tgtEl>
                                        <p:attrNameLst>
                                          <p:attrName>style.visibility</p:attrName>
                                        </p:attrNameLst>
                                      </p:cBhvr>
                                      <p:to>
                                        <p:strVal val="visible"/>
                                      </p:to>
                                    </p:set>
                                    <p:animEffect transition="in" filter="slide(fromBottom)">
                                      <p:cBhvr>
                                        <p:cTn id="18" dur="500"/>
                                        <p:tgtEl>
                                          <p:spTgt spid="3074"/>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randombar(horizontal)">
                                      <p:cBhvr>
                                        <p:cTn id="2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pattFill prst="pct60">
            <a:fgClr>
              <a:schemeClr val="accent3">
                <a:lumMod val="40000"/>
                <a:lumOff val="60000"/>
              </a:schemeClr>
            </a:fgClr>
            <a:bgClr>
              <a:schemeClr val="bg1"/>
            </a:bgClr>
          </a:pattFill>
        </p:spPr>
        <p:txBody>
          <a:bodyPr wrap="square" numCol="1" anchorCtr="0" compatLnSpc="1">
            <a:prstTxWarp prst="textNoShape">
              <a:avLst/>
            </a:prstTxWarp>
            <a:normAutofit/>
          </a:bodyPr>
          <a:lstStyle/>
          <a:p>
            <a:r>
              <a:rPr lang="uk-UA" sz="3200" b="1" cap="none" smtClean="0">
                <a:solidFill>
                  <a:srgbClr val="2B261E"/>
                </a:solidFill>
                <a:latin typeface="Times New Roman" pitchFamily="18" charset="0"/>
                <a:cs typeface="Times New Roman" pitchFamily="18" charset="0"/>
              </a:rPr>
              <a:t>ВОГНЕГАСНИКИ ПОВІТРЯНО-ПІННІ ТИПУ ВПП 5 (10)</a:t>
            </a:r>
            <a:r>
              <a:rPr lang="uk-UA" sz="3200" cap="none" smtClean="0">
                <a:solidFill>
                  <a:srgbClr val="2B261E"/>
                </a:solidFill>
                <a:latin typeface="Times New Roman" pitchFamily="18" charset="0"/>
                <a:cs typeface="Times New Roman" pitchFamily="18" charset="0"/>
              </a:rPr>
              <a:t> </a:t>
            </a:r>
            <a:endParaRPr lang="uk-UA" sz="3200" cap="none" smtClean="0">
              <a:solidFill>
                <a:srgbClr val="2B261E"/>
              </a:solidFill>
            </a:endParaRPr>
          </a:p>
        </p:txBody>
      </p:sp>
      <p:sp>
        <p:nvSpPr>
          <p:cNvPr id="3" name="Объект 2"/>
          <p:cNvSpPr>
            <a:spLocks noGrp="1"/>
          </p:cNvSpPr>
          <p:nvPr>
            <p:ph idx="1"/>
          </p:nvPr>
        </p:nvSpPr>
        <p:spPr/>
        <p:txBody>
          <a:bodyPr/>
          <a:lstStyle/>
          <a:p>
            <a:pPr algn="just"/>
            <a:r>
              <a:rPr lang="uk-UA" sz="2800" b="1" dirty="0" smtClean="0">
                <a:solidFill>
                  <a:srgbClr val="C00000"/>
                </a:solidFill>
                <a:latin typeface="Times New Roman" pitchFamily="18" charset="0"/>
                <a:cs typeface="Times New Roman" pitchFamily="18" charset="0"/>
              </a:rPr>
              <a:t>Такі</a:t>
            </a:r>
            <a:r>
              <a:rPr lang="ru-RU" sz="2800" b="1" dirty="0" smtClean="0">
                <a:solidFill>
                  <a:srgbClr val="C00000"/>
                </a:solidFill>
                <a:latin typeface="Times New Roman" pitchFamily="18" charset="0"/>
                <a:cs typeface="Times New Roman" pitchFamily="18" charset="0"/>
              </a:rPr>
              <a:t> </a:t>
            </a:r>
            <a:r>
              <a:rPr lang="uk-UA" sz="2800" b="1" dirty="0" smtClean="0">
                <a:solidFill>
                  <a:srgbClr val="C00000"/>
                </a:solidFill>
                <a:latin typeface="Times New Roman" pitchFamily="18" charset="0"/>
                <a:cs typeface="Times New Roman" pitchFamily="18" charset="0"/>
              </a:rPr>
              <a:t>вогнегасники використовується для гасіння твердих речовин та матеріалів, легкозаймистих та горючих рідин</a:t>
            </a:r>
            <a:r>
              <a:rPr lang="ru-RU" sz="2800" b="1" dirty="0" smtClean="0">
                <a:solidFill>
                  <a:srgbClr val="C00000"/>
                </a:solidFill>
                <a:latin typeface="Times New Roman" pitchFamily="18" charset="0"/>
                <a:cs typeface="Times New Roman" pitchFamily="18" charset="0"/>
              </a:rPr>
              <a:t>. Ними не </a:t>
            </a:r>
            <a:r>
              <a:rPr lang="uk-UA" sz="2800" b="1" dirty="0" smtClean="0">
                <a:solidFill>
                  <a:srgbClr val="C00000"/>
                </a:solidFill>
                <a:latin typeface="Times New Roman" pitchFamily="18" charset="0"/>
                <a:cs typeface="Times New Roman" pitchFamily="18" charset="0"/>
              </a:rPr>
              <a:t>можна гасити електроустановки та електроприлади, що знаходяться під напругою</a:t>
            </a:r>
            <a:r>
              <a:rPr lang="ru-RU" sz="2800" b="1" dirty="0" smtClean="0">
                <a:solidFill>
                  <a:srgbClr val="C00000"/>
                </a:solidFill>
                <a:latin typeface="Times New Roman" pitchFamily="18" charset="0"/>
                <a:cs typeface="Times New Roman" pitchFamily="18" charset="0"/>
              </a:rPr>
              <a:t>, </a:t>
            </a:r>
            <a:r>
              <a:rPr lang="uk-UA" sz="2800" b="1" dirty="0" smtClean="0">
                <a:solidFill>
                  <a:srgbClr val="C00000"/>
                </a:solidFill>
                <a:latin typeface="Times New Roman" pitchFamily="18" charset="0"/>
                <a:cs typeface="Times New Roman" pitchFamily="18" charset="0"/>
              </a:rPr>
              <a:t>цінні</a:t>
            </a:r>
            <a:r>
              <a:rPr lang="ru-RU" sz="2800" b="1" dirty="0" smtClean="0">
                <a:solidFill>
                  <a:srgbClr val="C00000"/>
                </a:solidFill>
                <a:latin typeface="Times New Roman" pitchFamily="18" charset="0"/>
                <a:cs typeface="Times New Roman" pitchFamily="18" charset="0"/>
              </a:rPr>
              <a:t> </a:t>
            </a:r>
            <a:r>
              <a:rPr lang="uk-UA" sz="2800" b="1" dirty="0" smtClean="0">
                <a:solidFill>
                  <a:srgbClr val="C00000"/>
                </a:solidFill>
                <a:latin typeface="Times New Roman" pitchFamily="18" charset="0"/>
                <a:cs typeface="Times New Roman" pitchFamily="18" charset="0"/>
              </a:rPr>
              <a:t>матеріали</a:t>
            </a:r>
            <a:r>
              <a:rPr lang="ru-RU" sz="2800" b="1" dirty="0" smtClean="0">
                <a:solidFill>
                  <a:srgbClr val="C00000"/>
                </a:solidFill>
                <a:latin typeface="Times New Roman" pitchFamily="18" charset="0"/>
                <a:cs typeface="Times New Roman" pitchFamily="18" charset="0"/>
              </a:rPr>
              <a:t>, </a:t>
            </a:r>
            <a:r>
              <a:rPr lang="uk-UA" sz="2800" b="1" dirty="0" smtClean="0">
                <a:solidFill>
                  <a:srgbClr val="C00000"/>
                </a:solidFill>
                <a:latin typeface="Times New Roman" pitchFamily="18" charset="0"/>
                <a:cs typeface="Times New Roman" pitchFamily="18" charset="0"/>
              </a:rPr>
              <a:t>речовини</a:t>
            </a:r>
            <a:r>
              <a:rPr lang="ru-RU" sz="2800" b="1" dirty="0" smtClean="0">
                <a:solidFill>
                  <a:srgbClr val="C00000"/>
                </a:solidFill>
                <a:latin typeface="Times New Roman" pitchFamily="18" charset="0"/>
                <a:cs typeface="Times New Roman" pitchFamily="18" charset="0"/>
              </a:rPr>
              <a:t>, </a:t>
            </a:r>
            <a:r>
              <a:rPr lang="uk-UA" sz="2800" b="1" dirty="0" smtClean="0">
                <a:solidFill>
                  <a:srgbClr val="C00000"/>
                </a:solidFill>
                <a:latin typeface="Times New Roman" pitchFamily="18" charset="0"/>
                <a:cs typeface="Times New Roman" pitchFamily="18" charset="0"/>
              </a:rPr>
              <a:t>які</a:t>
            </a:r>
            <a:r>
              <a:rPr lang="ru-RU" sz="2800" b="1" dirty="0" smtClean="0">
                <a:solidFill>
                  <a:srgbClr val="C00000"/>
                </a:solidFill>
                <a:latin typeface="Times New Roman" pitchFamily="18" charset="0"/>
                <a:cs typeface="Times New Roman" pitchFamily="18" charset="0"/>
              </a:rPr>
              <a:t> </a:t>
            </a:r>
            <a:r>
              <a:rPr lang="uk-UA" sz="2800" b="1" dirty="0" smtClean="0">
                <a:solidFill>
                  <a:srgbClr val="C00000"/>
                </a:solidFill>
                <a:latin typeface="Times New Roman" pitchFamily="18" charset="0"/>
                <a:cs typeface="Times New Roman" pitchFamily="18" charset="0"/>
              </a:rPr>
              <a:t>вступають</a:t>
            </a:r>
            <a:r>
              <a:rPr lang="ru-RU" sz="2800" b="1" dirty="0" smtClean="0">
                <a:solidFill>
                  <a:srgbClr val="C00000"/>
                </a:solidFill>
                <a:latin typeface="Times New Roman" pitchFamily="18" charset="0"/>
                <a:cs typeface="Times New Roman" pitchFamily="18" charset="0"/>
              </a:rPr>
              <a:t> в </a:t>
            </a:r>
            <a:r>
              <a:rPr lang="uk-UA" sz="2800" b="1" dirty="0" smtClean="0">
                <a:solidFill>
                  <a:srgbClr val="C00000"/>
                </a:solidFill>
                <a:latin typeface="Times New Roman" pitchFamily="18" charset="0"/>
                <a:cs typeface="Times New Roman" pitchFamily="18" charset="0"/>
              </a:rPr>
              <a:t>реакцію з водою </a:t>
            </a:r>
            <a:r>
              <a:rPr lang="ru-RU" sz="2800" b="1" dirty="0" smtClean="0">
                <a:solidFill>
                  <a:srgbClr val="C00000"/>
                </a:solidFill>
                <a:latin typeface="Times New Roman" pitchFamily="18" charset="0"/>
                <a:cs typeface="Times New Roman" pitchFamily="18" charset="0"/>
              </a:rPr>
              <a:t>з </a:t>
            </a:r>
            <a:r>
              <a:rPr lang="uk-UA" sz="2800" b="1" dirty="0" smtClean="0">
                <a:solidFill>
                  <a:srgbClr val="C00000"/>
                </a:solidFill>
                <a:latin typeface="Times New Roman" pitchFamily="18" charset="0"/>
                <a:cs typeface="Times New Roman" pitchFamily="18" charset="0"/>
              </a:rPr>
              <a:t>виділенням</a:t>
            </a:r>
            <a:r>
              <a:rPr lang="ru-RU" sz="2800" b="1" dirty="0" smtClean="0">
                <a:solidFill>
                  <a:srgbClr val="C00000"/>
                </a:solidFill>
                <a:latin typeface="Times New Roman" pitchFamily="18" charset="0"/>
                <a:cs typeface="Times New Roman" pitchFamily="18" charset="0"/>
              </a:rPr>
              <a:t> горючих </a:t>
            </a:r>
            <a:r>
              <a:rPr lang="uk-UA" sz="2800" b="1" dirty="0" smtClean="0">
                <a:solidFill>
                  <a:srgbClr val="C00000"/>
                </a:solidFill>
                <a:latin typeface="Times New Roman" pitchFamily="18" charset="0"/>
                <a:cs typeface="Times New Roman" pitchFamily="18" charset="0"/>
              </a:rPr>
              <a:t>газів</a:t>
            </a:r>
            <a:r>
              <a:rPr lang="ru-RU" sz="2800" b="1" dirty="0" smtClean="0">
                <a:solidFill>
                  <a:srgbClr val="C00000"/>
                </a:solidFill>
                <a:latin typeface="Times New Roman" pitchFamily="18" charset="0"/>
                <a:cs typeface="Times New Roman" pitchFamily="18" charset="0"/>
              </a:rPr>
              <a:t>.</a:t>
            </a:r>
          </a:p>
          <a:p>
            <a:r>
              <a:rPr lang="ru-RU" sz="2800" b="1" dirty="0" smtClean="0">
                <a:solidFill>
                  <a:srgbClr val="C00000"/>
                </a:solidFill>
                <a:latin typeface="Times New Roman" pitchFamily="18" charset="0"/>
                <a:cs typeface="Times New Roman" pitchFamily="18" charset="0"/>
              </a:rPr>
              <a:t>Вони </a:t>
            </a:r>
            <a:r>
              <a:rPr lang="uk-UA" sz="2800" b="1" dirty="0" smtClean="0">
                <a:solidFill>
                  <a:srgbClr val="C00000"/>
                </a:solidFill>
                <a:latin typeface="Times New Roman" pitchFamily="18" charset="0"/>
                <a:cs typeface="Times New Roman" pitchFamily="18" charset="0"/>
              </a:rPr>
              <a:t>заряджаються</a:t>
            </a:r>
            <a:r>
              <a:rPr lang="ru-RU" sz="2800" b="1" dirty="0" smtClean="0">
                <a:solidFill>
                  <a:srgbClr val="C00000"/>
                </a:solidFill>
                <a:latin typeface="Times New Roman" pitchFamily="18" charset="0"/>
                <a:cs typeface="Times New Roman" pitchFamily="18" charset="0"/>
              </a:rPr>
              <a:t> 4-6 % </a:t>
            </a:r>
            <a:r>
              <a:rPr lang="uk-UA" sz="2800" b="1" dirty="0" smtClean="0">
                <a:solidFill>
                  <a:srgbClr val="C00000"/>
                </a:solidFill>
                <a:latin typeface="Times New Roman" pitchFamily="18" charset="0"/>
                <a:cs typeface="Times New Roman" pitchFamily="18" charset="0"/>
              </a:rPr>
              <a:t>водним</a:t>
            </a:r>
            <a:r>
              <a:rPr lang="ru-RU" sz="2800" b="1" dirty="0" smtClean="0">
                <a:solidFill>
                  <a:srgbClr val="C00000"/>
                </a:solidFill>
                <a:latin typeface="Times New Roman" pitchFamily="18" charset="0"/>
                <a:cs typeface="Times New Roman" pitchFamily="18" charset="0"/>
              </a:rPr>
              <a:t> </a:t>
            </a:r>
            <a:r>
              <a:rPr lang="uk-UA" sz="2800" b="1" dirty="0" smtClean="0">
                <a:solidFill>
                  <a:srgbClr val="C00000"/>
                </a:solidFill>
                <a:latin typeface="Times New Roman" pitchFamily="18" charset="0"/>
                <a:cs typeface="Times New Roman" pitchFamily="18" charset="0"/>
              </a:rPr>
              <a:t>розчином</a:t>
            </a:r>
            <a:r>
              <a:rPr lang="ru-RU" sz="2800" b="1" dirty="0" smtClean="0">
                <a:solidFill>
                  <a:srgbClr val="C00000"/>
                </a:solidFill>
                <a:latin typeface="Times New Roman" pitchFamily="18" charset="0"/>
                <a:cs typeface="Times New Roman" pitchFamily="18" charset="0"/>
              </a:rPr>
              <a:t> </a:t>
            </a:r>
            <a:r>
              <a:rPr lang="uk-UA" sz="2800" b="1" dirty="0" smtClean="0">
                <a:solidFill>
                  <a:srgbClr val="C00000"/>
                </a:solidFill>
                <a:latin typeface="Times New Roman" pitchFamily="18" charset="0"/>
                <a:cs typeface="Times New Roman" pitchFamily="18" charset="0"/>
              </a:rPr>
              <a:t>піноутворювача</a:t>
            </a:r>
            <a:r>
              <a:rPr lang="ru-RU" sz="2800" b="1" dirty="0" smtClean="0">
                <a:solidFill>
                  <a:srgbClr val="C00000"/>
                </a:solidFill>
                <a:latin typeface="Times New Roman" pitchFamily="18" charset="0"/>
                <a:cs typeface="Times New Roman" pitchFamily="18" charset="0"/>
              </a:rPr>
              <a:t> ОП-1</a:t>
            </a:r>
            <a:endParaRPr lang="ru-RU" sz="2800" b="1" dirty="0" smtClean="0">
              <a:solidFill>
                <a:srgbClr val="C00000"/>
              </a:solidFill>
            </a:endParaRPr>
          </a:p>
        </p:txBody>
      </p:sp>
      <p:pic>
        <p:nvPicPr>
          <p:cNvPr id="21507" name="Picture 2" descr="D:\Мои документы\картинки\PFILES\MSOFFICE\MEDIA\CNTCD1\ANIMATED\J0213493.GIF"/>
          <p:cNvPicPr>
            <a:picLocks noChangeAspect="1" noChangeArrowheads="1" noCrop="1"/>
          </p:cNvPicPr>
          <p:nvPr/>
        </p:nvPicPr>
        <p:blipFill>
          <a:blip r:embed="rId2"/>
          <a:srcRect/>
          <a:stretch>
            <a:fillRect/>
          </a:stretch>
        </p:blipFill>
        <p:spPr bwMode="auto">
          <a:xfrm>
            <a:off x="7561974" y="5360987"/>
            <a:ext cx="1584325" cy="14970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18" presetClass="entr" presetSubtype="12"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strips(downLeft)">
                                      <p:cBhvr>
                                        <p:cTn id="2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1" name="Picture 2" descr="D:\Мои документы\картинки\PFILES\MSOFFICE\MEDIA\CNTCD1\ANIMATED\J0213490.GIF"/>
          <p:cNvPicPr>
            <a:picLocks noChangeAspect="1" noChangeArrowheads="1" noCrop="1"/>
          </p:cNvPicPr>
          <p:nvPr/>
        </p:nvPicPr>
        <p:blipFill>
          <a:blip r:embed="rId2"/>
          <a:srcRect/>
          <a:stretch>
            <a:fillRect/>
          </a:stretch>
        </p:blipFill>
        <p:spPr bwMode="auto">
          <a:xfrm rot="20462591">
            <a:off x="7714540" y="5461277"/>
            <a:ext cx="1239436" cy="1228725"/>
          </a:xfrm>
          <a:prstGeom prst="rect">
            <a:avLst/>
          </a:prstGeom>
          <a:noFill/>
          <a:ln w="9525">
            <a:noFill/>
            <a:miter lim="800000"/>
            <a:headEnd/>
            <a:tailEnd/>
          </a:ln>
        </p:spPr>
      </p:pic>
      <p:sp>
        <p:nvSpPr>
          <p:cNvPr id="4" name="Прямоугольник 3"/>
          <p:cNvSpPr/>
          <p:nvPr/>
        </p:nvSpPr>
        <p:spPr>
          <a:xfrm>
            <a:off x="467544" y="26797"/>
            <a:ext cx="8208912" cy="6494085"/>
          </a:xfrm>
          <a:prstGeom prst="rect">
            <a:avLst/>
          </a:prstGeom>
        </p:spPr>
        <p:txBody>
          <a:bodyPr wrap="square">
            <a:spAutoFit/>
          </a:bodyPr>
          <a:lstStyle/>
          <a:p>
            <a:pPr marL="457200" indent="-457200">
              <a:buFont typeface="Arial" pitchFamily="34" charset="0"/>
              <a:buChar char="•"/>
            </a:pPr>
            <a:r>
              <a:rPr lang="uk-UA" sz="2600" b="1" dirty="0" smtClean="0">
                <a:solidFill>
                  <a:srgbClr val="C00000"/>
                </a:solidFill>
                <a:latin typeface="Times New Roman" pitchFamily="18" charset="0"/>
                <a:cs typeface="Times New Roman" pitchFamily="18" charset="0"/>
              </a:rPr>
              <a:t>Повітряно-пінні вогнегасники ВПП-5; </a:t>
            </a:r>
            <a:r>
              <a:rPr lang="uk-UA" sz="2600" b="1" dirty="0" err="1" smtClean="0">
                <a:solidFill>
                  <a:srgbClr val="C00000"/>
                </a:solidFill>
                <a:latin typeface="Times New Roman" pitchFamily="18" charset="0"/>
                <a:cs typeface="Times New Roman" pitchFamily="18" charset="0"/>
              </a:rPr>
              <a:t>ВПП</a:t>
            </a:r>
            <a:r>
              <a:rPr lang="uk-UA" sz="2600" b="1" dirty="0" smtClean="0">
                <a:solidFill>
                  <a:srgbClr val="C00000"/>
                </a:solidFill>
                <a:latin typeface="Times New Roman" pitchFamily="18" charset="0"/>
                <a:cs typeface="Times New Roman" pitchFamily="18" charset="0"/>
              </a:rPr>
              <a:t>-10 за своєю конструкцією однакові, але розрізняють лише місткість корпуса й об’єм заряду, що відповідно = 5 і 10 літрів.</a:t>
            </a:r>
          </a:p>
          <a:p>
            <a:pPr marL="457200" indent="-457200">
              <a:buFont typeface="Arial" pitchFamily="34" charset="0"/>
              <a:buChar char="•"/>
            </a:pPr>
            <a:r>
              <a:rPr lang="uk-UA" sz="2600" b="1" dirty="0" smtClean="0">
                <a:solidFill>
                  <a:srgbClr val="C00000"/>
                </a:solidFill>
                <a:latin typeface="Times New Roman" pitchFamily="18" charset="0"/>
                <a:cs typeface="Times New Roman" pitchFamily="18" charset="0"/>
              </a:rPr>
              <a:t>Для проведення до дії вогнегасника треба натиснути на пусковий важіль. При цьому шток опускається і голка проколює мембрану балона зі стиснутим вуглекислим газом. Вуглекислий газ, який виходить в корпус витискає заряд по сифоновій трубці в насадку, де відбувається утворення піни. В робочому положенні вогнегасник слід тримати вертикально, не нахиляючи його.</a:t>
            </a:r>
          </a:p>
          <a:p>
            <a:pPr marL="457200" indent="-457200">
              <a:buFont typeface="Arial" pitchFamily="34" charset="0"/>
              <a:buChar char="•"/>
            </a:pPr>
            <a:r>
              <a:rPr lang="uk-UA" sz="2600" b="1" dirty="0" smtClean="0">
                <a:solidFill>
                  <a:srgbClr val="C00000"/>
                </a:solidFill>
                <a:latin typeface="Times New Roman" pitchFamily="18" charset="0"/>
                <a:cs typeface="Times New Roman" pitchFamily="18" charset="0"/>
              </a:rPr>
              <a:t>Час дії вогнегасників ВПП-5 і ВПП-10 відповідно 20 і 45 с., довжина струменя 4-5 м, кратність пінення менше 60.</a:t>
            </a:r>
            <a:endParaRPr lang="uk-UA" sz="2600" b="1" dirty="0">
              <a:solidFill>
                <a:srgbClr val="C00000"/>
              </a:solidFill>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pattFill prst="pct20">
            <a:fgClr>
              <a:schemeClr val="bg2">
                <a:lumMod val="90000"/>
              </a:schemeClr>
            </a:fgClr>
            <a:bgClr>
              <a:schemeClr val="bg1"/>
            </a:bgClr>
          </a:pattFill>
        </p:spPr>
        <p:txBody>
          <a:bodyPr>
            <a:normAutofit/>
          </a:bodyPr>
          <a:lstStyle/>
          <a:p>
            <a:r>
              <a:rPr lang="uk-UA" sz="3600" b="1" dirty="0" smtClean="0">
                <a:solidFill>
                  <a:schemeClr val="bg2">
                    <a:lumMod val="10000"/>
                  </a:schemeClr>
                </a:solidFill>
                <a:latin typeface="Times New Roman"/>
                <a:ea typeface="Times New Roman"/>
              </a:rPr>
              <a:t>Вуглекислотні</a:t>
            </a:r>
            <a:r>
              <a:rPr lang="ru-RU" sz="3600" b="1" dirty="0" smtClean="0">
                <a:solidFill>
                  <a:schemeClr val="bg2">
                    <a:lumMod val="10000"/>
                  </a:schemeClr>
                </a:solidFill>
                <a:latin typeface="Times New Roman"/>
                <a:ea typeface="Times New Roman"/>
              </a:rPr>
              <a:t> </a:t>
            </a:r>
            <a:r>
              <a:rPr lang="uk-UA" sz="3600" b="1" dirty="0" smtClean="0">
                <a:solidFill>
                  <a:schemeClr val="bg2">
                    <a:lumMod val="10000"/>
                  </a:schemeClr>
                </a:solidFill>
                <a:latin typeface="Times New Roman"/>
                <a:ea typeface="Times New Roman"/>
              </a:rPr>
              <a:t>вогнегасники</a:t>
            </a:r>
            <a:r>
              <a:rPr lang="ru-RU" sz="3600" b="1" dirty="0" smtClean="0">
                <a:solidFill>
                  <a:schemeClr val="bg2">
                    <a:lumMod val="10000"/>
                  </a:schemeClr>
                </a:solidFill>
                <a:latin typeface="Times New Roman"/>
                <a:ea typeface="Times New Roman"/>
              </a:rPr>
              <a:t> </a:t>
            </a:r>
            <a:br>
              <a:rPr lang="ru-RU" sz="3600" b="1" dirty="0" smtClean="0">
                <a:solidFill>
                  <a:schemeClr val="bg2">
                    <a:lumMod val="10000"/>
                  </a:schemeClr>
                </a:solidFill>
                <a:latin typeface="Times New Roman"/>
                <a:ea typeface="Times New Roman"/>
              </a:rPr>
            </a:br>
            <a:r>
              <a:rPr lang="ru-RU" sz="3600" b="1" dirty="0" smtClean="0">
                <a:solidFill>
                  <a:schemeClr val="bg2">
                    <a:lumMod val="10000"/>
                  </a:schemeClr>
                </a:solidFill>
                <a:latin typeface="Times New Roman"/>
                <a:ea typeface="Times New Roman"/>
              </a:rPr>
              <a:t>ВВ-2 </a:t>
            </a:r>
            <a:r>
              <a:rPr lang="ru-RU" sz="3600" b="1" dirty="0">
                <a:solidFill>
                  <a:schemeClr val="bg2">
                    <a:lumMod val="10000"/>
                  </a:schemeClr>
                </a:solidFill>
                <a:latin typeface="Times New Roman"/>
                <a:ea typeface="Times New Roman"/>
              </a:rPr>
              <a:t>(</a:t>
            </a:r>
            <a:r>
              <a:rPr lang="ru-RU" sz="3600" b="1" dirty="0" smtClean="0">
                <a:solidFill>
                  <a:schemeClr val="bg2">
                    <a:lumMod val="10000"/>
                  </a:schemeClr>
                </a:solidFill>
                <a:latin typeface="Times New Roman"/>
                <a:ea typeface="Times New Roman"/>
              </a:rPr>
              <a:t>5,8</a:t>
            </a:r>
            <a:r>
              <a:rPr lang="en-US" sz="3600" b="1" dirty="0" smtClean="0">
                <a:solidFill>
                  <a:schemeClr val="bg2">
                    <a:lumMod val="10000"/>
                  </a:schemeClr>
                </a:solidFill>
                <a:latin typeface="Times New Roman"/>
                <a:ea typeface="Times New Roman"/>
              </a:rPr>
              <a:t>)</a:t>
            </a:r>
            <a:endParaRPr lang="ru-RU" dirty="0">
              <a:solidFill>
                <a:schemeClr val="bg2">
                  <a:lumMod val="10000"/>
                </a:schemeClr>
              </a:solidFill>
            </a:endParaRPr>
          </a:p>
        </p:txBody>
      </p:sp>
      <p:sp>
        <p:nvSpPr>
          <p:cNvPr id="3" name="Прямоугольник 2"/>
          <p:cNvSpPr/>
          <p:nvPr/>
        </p:nvSpPr>
        <p:spPr>
          <a:xfrm>
            <a:off x="323528" y="1700808"/>
            <a:ext cx="8568952" cy="4893647"/>
          </a:xfrm>
          <a:prstGeom prst="rect">
            <a:avLst/>
          </a:prstGeom>
        </p:spPr>
        <p:txBody>
          <a:bodyPr wrap="square">
            <a:spAutoFit/>
          </a:bodyPr>
          <a:lstStyle/>
          <a:p>
            <a:pPr marL="342900" indent="-342900" algn="just">
              <a:spcAft>
                <a:spcPts val="0"/>
              </a:spcAft>
              <a:buFont typeface="Arial" pitchFamily="34" charset="0"/>
              <a:buChar char="•"/>
            </a:pPr>
            <a:r>
              <a:rPr lang="uk-UA" sz="2400" b="1" dirty="0" smtClean="0">
                <a:solidFill>
                  <a:srgbClr val="C00000"/>
                </a:solidFill>
                <a:latin typeface="Times New Roman"/>
                <a:ea typeface="Times New Roman"/>
              </a:rPr>
              <a:t>Вогнегасні властивості вуглекислоти обумовлені тим, що снігоподібна вуглекислота потрапляючи в осередок пожежі, випаровується, внаслідок чого охолоджує речовину, що горить, а вуглекислий газ, що утворився знижує концентрацію кисню у повітрі, що призводить до припинення процесу горіння. Її вогнегасна концентрація у повітрі становить ≈ 30 %.</a:t>
            </a:r>
          </a:p>
          <a:p>
            <a:pPr marL="342900" indent="-342900" algn="just">
              <a:spcAft>
                <a:spcPts val="0"/>
              </a:spcAft>
              <a:buFont typeface="Arial" pitchFamily="34" charset="0"/>
              <a:buChar char="•"/>
            </a:pPr>
            <a:r>
              <a:rPr lang="uk-UA" sz="2400" b="1" dirty="0" smtClean="0">
                <a:solidFill>
                  <a:srgbClr val="C00000"/>
                </a:solidFill>
                <a:latin typeface="Times New Roman"/>
                <a:ea typeface="Times New Roman"/>
              </a:rPr>
              <a:t>Вуглекислота використовується для гасіння легкозаймистих і горючих рідин, твердих речовин та матеріалів, електроустановок та електроприладів, що знаходяться під напругою. Не можна гасити гідрофільних легкозаймистих рідин, в яких вона добре розчиняється, тліючих матеріалів</a:t>
            </a:r>
            <a:r>
              <a:rPr lang="ru-RU" sz="2400" b="1" dirty="0" smtClean="0">
                <a:solidFill>
                  <a:srgbClr val="C00000"/>
                </a:solidFill>
                <a:latin typeface="Times New Roman"/>
                <a:ea typeface="Times New Roman"/>
              </a:rPr>
              <a:t>.</a:t>
            </a:r>
            <a:endParaRPr lang="ru-RU" sz="2400" b="1" dirty="0">
              <a:solidFill>
                <a:srgbClr val="C00000"/>
              </a:solidFill>
              <a:effectLst/>
              <a:latin typeface="Times New Roman"/>
              <a:ea typeface="Times New Roman"/>
            </a:endParaRPr>
          </a:p>
        </p:txBody>
      </p:sp>
      <p:pic>
        <p:nvPicPr>
          <p:cNvPr id="4" name="Picture 2" descr="D:\Мои документы\картинки\PFILES\MSOFFICE\MEDIA\CNTCD1\ANIMATED\J0213493.GIF"/>
          <p:cNvPicPr>
            <a:picLocks noChangeAspect="1" noChangeArrowheads="1" noCrop="1"/>
          </p:cNvPicPr>
          <p:nvPr/>
        </p:nvPicPr>
        <p:blipFill>
          <a:blip r:embed="rId2"/>
          <a:srcRect/>
          <a:stretch>
            <a:fillRect/>
          </a:stretch>
        </p:blipFill>
        <p:spPr bwMode="auto">
          <a:xfrm>
            <a:off x="7452320" y="332656"/>
            <a:ext cx="1584325" cy="1497013"/>
          </a:xfrm>
          <a:prstGeom prst="rect">
            <a:avLst/>
          </a:prstGeom>
          <a:noFill/>
          <a:ln w="9525">
            <a:noFill/>
            <a:miter lim="800000"/>
            <a:headEnd/>
            <a:tailEnd/>
          </a:ln>
        </p:spPr>
      </p:pic>
    </p:spTree>
    <p:extLst>
      <p:ext uri="{BB962C8B-B14F-4D97-AF65-F5344CB8AC3E}">
        <p14:creationId xmlns:p14="http://schemas.microsoft.com/office/powerpoint/2010/main" val="207185926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80556" y="174183"/>
            <a:ext cx="8467908" cy="6124754"/>
          </a:xfrm>
          <a:prstGeom prst="rect">
            <a:avLst/>
          </a:prstGeom>
        </p:spPr>
        <p:txBody>
          <a:bodyPr wrap="square">
            <a:spAutoFit/>
          </a:bodyPr>
          <a:lstStyle/>
          <a:p>
            <a:pPr algn="ctr"/>
            <a:r>
              <a:rPr lang="uk-UA" sz="2800" b="1" dirty="0" smtClean="0">
                <a:solidFill>
                  <a:srgbClr val="660033"/>
                </a:solidFill>
              </a:rPr>
              <a:t>Для гасіння невеликих пожеж доцільно використовувати вуглекислотні вогнегасники типу ВВ-2, </a:t>
            </a:r>
            <a:r>
              <a:rPr lang="uk-UA" sz="2800" b="1" dirty="0" err="1" smtClean="0">
                <a:solidFill>
                  <a:srgbClr val="660033"/>
                </a:solidFill>
              </a:rPr>
              <a:t>ВВ</a:t>
            </a:r>
            <a:r>
              <a:rPr lang="uk-UA" sz="2800" b="1" dirty="0" smtClean="0">
                <a:solidFill>
                  <a:srgbClr val="660033"/>
                </a:solidFill>
              </a:rPr>
              <a:t>-5, </a:t>
            </a:r>
            <a:r>
              <a:rPr lang="uk-UA" sz="2800" b="1" dirty="0" err="1" smtClean="0">
                <a:solidFill>
                  <a:srgbClr val="660033"/>
                </a:solidFill>
              </a:rPr>
              <a:t>ВВ</a:t>
            </a:r>
            <a:r>
              <a:rPr lang="uk-UA" sz="2800" b="1" dirty="0" smtClean="0">
                <a:solidFill>
                  <a:srgbClr val="660033"/>
                </a:solidFill>
              </a:rPr>
              <a:t>-8, які ідентичні за будовою та принципом дії.</a:t>
            </a:r>
          </a:p>
          <a:p>
            <a:pPr marL="457200" indent="-457200" algn="just">
              <a:buFont typeface="Arial" pitchFamily="34" charset="0"/>
              <a:buChar char="•"/>
            </a:pPr>
            <a:r>
              <a:rPr lang="uk-UA" sz="2800" b="1" dirty="0" smtClean="0">
                <a:solidFill>
                  <a:srgbClr val="C00000"/>
                </a:solidFill>
              </a:rPr>
              <a:t>Для приведення до дії вогнегасника треба як найближче підійти до осередку пожежі (1,5 – 2 м), тримаючи вогнегасник за ручку, скерувати дифузор – снігоутворювач лівою рукою в осередок пожежі, правою рукою відкрити вентиль.</a:t>
            </a:r>
          </a:p>
          <a:p>
            <a:pPr marL="457200" indent="-457200" algn="just">
              <a:buFont typeface="Arial" pitchFamily="34" charset="0"/>
              <a:buChar char="•"/>
            </a:pPr>
            <a:r>
              <a:rPr lang="uk-UA" sz="2800" b="1" dirty="0" smtClean="0">
                <a:solidFill>
                  <a:srgbClr val="C00000"/>
                </a:solidFill>
              </a:rPr>
              <a:t>Для уникнення обмороження рук вогнегасник слід тримати за ручку і не доторкатися відкритими частинами тіла до металевого раструба</a:t>
            </a:r>
            <a:r>
              <a:rPr lang="ru-RU" dirty="0" smtClean="0"/>
              <a:t>.</a:t>
            </a:r>
            <a:endParaRPr lang="ru-RU" dirty="0"/>
          </a:p>
        </p:txBody>
      </p:sp>
      <p:pic>
        <p:nvPicPr>
          <p:cNvPr id="5" name="Picture 2" descr="D:\Мои документы\картинки\PFILES\MSOFFICE\MEDIA\CNTCD1\ANIMATED\J0213490.GIF"/>
          <p:cNvPicPr>
            <a:picLocks noChangeAspect="1" noChangeArrowheads="1" noCrop="1"/>
          </p:cNvPicPr>
          <p:nvPr/>
        </p:nvPicPr>
        <p:blipFill>
          <a:blip r:embed="rId2"/>
          <a:srcRect/>
          <a:stretch>
            <a:fillRect/>
          </a:stretch>
        </p:blipFill>
        <p:spPr bwMode="auto">
          <a:xfrm rot="20462591">
            <a:off x="7834312" y="5684574"/>
            <a:ext cx="1239436" cy="1228725"/>
          </a:xfrm>
          <a:prstGeom prst="rect">
            <a:avLst/>
          </a:prstGeom>
          <a:noFill/>
          <a:ln w="9525">
            <a:noFill/>
            <a:miter lim="800000"/>
            <a:headEnd/>
            <a:tailEnd/>
          </a:ln>
        </p:spPr>
      </p:pic>
    </p:spTree>
    <p:extLst>
      <p:ext uri="{BB962C8B-B14F-4D97-AF65-F5344CB8AC3E}">
        <p14:creationId xmlns:p14="http://schemas.microsoft.com/office/powerpoint/2010/main" val="129526664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pattFill prst="pct30">
            <a:fgClr>
              <a:schemeClr val="bg2">
                <a:lumMod val="90000"/>
              </a:schemeClr>
            </a:fgClr>
            <a:bgClr>
              <a:schemeClr val="bg1"/>
            </a:bgClr>
          </a:pattFill>
        </p:spPr>
        <p:txBody>
          <a:bodyPr>
            <a:normAutofit/>
          </a:bodyPr>
          <a:lstStyle/>
          <a:p>
            <a:r>
              <a:rPr lang="uk-UA" sz="3600" b="1" dirty="0" smtClean="0">
                <a:solidFill>
                  <a:schemeClr val="bg2">
                    <a:lumMod val="10000"/>
                  </a:schemeClr>
                </a:solidFill>
                <a:latin typeface="Times New Roman"/>
                <a:ea typeface="Times New Roman"/>
              </a:rPr>
              <a:t>Вогнегасники вуглекислотно-брометилові ВВБ-3, ВВБ-7</a:t>
            </a:r>
            <a:endParaRPr lang="uk-UA" dirty="0">
              <a:solidFill>
                <a:schemeClr val="bg2">
                  <a:lumMod val="10000"/>
                </a:schemeClr>
              </a:solidFill>
            </a:endParaRPr>
          </a:p>
        </p:txBody>
      </p:sp>
      <p:sp>
        <p:nvSpPr>
          <p:cNvPr id="3" name="Прямоугольник 2"/>
          <p:cNvSpPr/>
          <p:nvPr/>
        </p:nvSpPr>
        <p:spPr>
          <a:xfrm>
            <a:off x="107504" y="1604825"/>
            <a:ext cx="9036496" cy="4832092"/>
          </a:xfrm>
          <a:prstGeom prst="rect">
            <a:avLst/>
          </a:prstGeom>
        </p:spPr>
        <p:txBody>
          <a:bodyPr wrap="square">
            <a:spAutoFit/>
          </a:bodyPr>
          <a:lstStyle/>
          <a:p>
            <a:pPr marL="457200" indent="-457200">
              <a:buFont typeface="Arial" pitchFamily="34" charset="0"/>
              <a:buChar char="•"/>
            </a:pPr>
            <a:r>
              <a:rPr lang="uk-UA" sz="2800" b="1" dirty="0">
                <a:solidFill>
                  <a:srgbClr val="C00000"/>
                </a:solidFill>
              </a:rPr>
              <a:t>Д</a:t>
            </a:r>
            <a:r>
              <a:rPr lang="ru-RU" sz="2800" b="1" dirty="0" smtClean="0">
                <a:solidFill>
                  <a:srgbClr val="C00000"/>
                </a:solidFill>
              </a:rPr>
              <a:t>ля </a:t>
            </a:r>
            <a:r>
              <a:rPr lang="uk-UA" sz="2800" b="1" dirty="0" smtClean="0">
                <a:solidFill>
                  <a:srgbClr val="C00000"/>
                </a:solidFill>
              </a:rPr>
              <a:t>гасіння пожеж доцільно використовувати вогнегасні сполуки на основі галоїдованих вуглеводнів, таких як тетрафтордибромметан, бромистий етил, метил та інші. Їх дія базується на гальмуванні хімічної реакції при горінні, враховуючи це їх ще називають антикаталізаторами.</a:t>
            </a:r>
          </a:p>
          <a:p>
            <a:pPr marL="457200" indent="-457200">
              <a:buFont typeface="Arial" pitchFamily="34" charset="0"/>
              <a:buChar char="•"/>
            </a:pPr>
            <a:r>
              <a:rPr lang="uk-UA" sz="2800" b="1" dirty="0" smtClean="0">
                <a:solidFill>
                  <a:srgbClr val="C00000"/>
                </a:solidFill>
              </a:rPr>
              <a:t>Галоїдовані вуглеводні використовується для гасіння твердих та рідинних горючих матеріалів, електроустановок, які знаходяться під напругою та тліючих матеріалів</a:t>
            </a:r>
            <a:r>
              <a:rPr lang="ru-RU" sz="2800" b="1" dirty="0" smtClean="0">
                <a:solidFill>
                  <a:srgbClr val="C00000"/>
                </a:solidFill>
              </a:rPr>
              <a:t>.</a:t>
            </a:r>
            <a:endParaRPr lang="ru-RU" sz="2800" b="1" dirty="0">
              <a:solidFill>
                <a:srgbClr val="C00000"/>
              </a:solidFill>
            </a:endParaRPr>
          </a:p>
        </p:txBody>
      </p:sp>
      <p:pic>
        <p:nvPicPr>
          <p:cNvPr id="4098" name="Picture 2" descr="D:\Мои документы\Rumar\картинки\PFILES\MSOFFICE\MEDIA\CNTCD1\ANIMATED\J0254406.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400840" y="5949280"/>
            <a:ext cx="1347623" cy="752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049808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ркая">
  <a:themeElements>
    <a:clrScheme name="Яркая">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Ярк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596</TotalTime>
  <Words>890</Words>
  <Application>Microsoft Office PowerPoint</Application>
  <PresentationFormat>Экран (4:3)</PresentationFormat>
  <Paragraphs>45</Paragraphs>
  <Slides>13</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Яркая</vt:lpstr>
      <vt:lpstr>Презентация PowerPoint</vt:lpstr>
      <vt:lpstr>  </vt:lpstr>
      <vt:lpstr>Презентация PowerPoint</vt:lpstr>
      <vt:lpstr>Класифікація вогнегасників</vt:lpstr>
      <vt:lpstr>ВОГНЕГАСНИКИ ПОВІТРЯНО-ПІННІ ТИПУ ВПП 5 (10) </vt:lpstr>
      <vt:lpstr>Презентация PowerPoint</vt:lpstr>
      <vt:lpstr>Вуглекислотні вогнегасники  ВВ-2 (5,8)</vt:lpstr>
      <vt:lpstr>Презентация PowerPoint</vt:lpstr>
      <vt:lpstr>Вогнегасники вуглекислотно-брометилові ВВБ-3, ВВБ-7</vt:lpstr>
      <vt:lpstr>Презентация PowerPoint</vt:lpstr>
      <vt:lpstr>порошкові вогнегасники  переносні: ВП-1В, ВП-1, ВП-2, ВП-2В, ВП-5Б, ВП-9, ВП-10А, пересувні ВП-100 </vt:lpstr>
      <vt:lpstr>Презентация PowerPoint</vt:lpstr>
      <vt:lpstr>Водяний вогнегасник  ВВ-9</vt:lpstr>
    </vt:vector>
  </TitlesOfParts>
  <Company>*Питер-Company*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вогнегасники</dc:title>
  <dc:creator>Дмитрий Каленюк</dc:creator>
  <cp:lastModifiedBy>Qwerty</cp:lastModifiedBy>
  <cp:revision>35</cp:revision>
  <dcterms:created xsi:type="dcterms:W3CDTF">2012-01-16T20:10:40Z</dcterms:created>
  <dcterms:modified xsi:type="dcterms:W3CDTF">2014-04-16T16:44:36Z</dcterms:modified>
</cp:coreProperties>
</file>