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4"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6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8349" autoAdjust="0"/>
  </p:normalViewPr>
  <p:slideViewPr>
    <p:cSldViewPr>
      <p:cViewPr varScale="1">
        <p:scale>
          <a:sx n="111" d="100"/>
          <a:sy n="111" d="100"/>
        </p:scale>
        <p:origin x="-3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35DAB-11A1-4355-BB6E-1B0F2E3BB629}" type="datetimeFigureOut">
              <a:rPr lang="ru-RU" smtClean="0"/>
              <a:pPr/>
              <a:t>14.12.2014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E903404-6598-4AC9-94A7-24B8AF7ED6E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35DAB-11A1-4355-BB6E-1B0F2E3BB629}" type="datetimeFigureOut">
              <a:rPr lang="ru-RU" smtClean="0"/>
              <a:pPr/>
              <a:t>14.12.2014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03404-6598-4AC9-94A7-24B8AF7ED6E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http://www.google.com.ua/url?source=imglanding&amp;ct=img&amp;q=http://www.smachno.in.ua/files/pershi/yushka/MAIN-yushka.jpg&amp;sa=X&amp;ei=PMLcUITXB6mG4gSP1IFY&amp;ved=0CAkQ8wc4Dw&amp;usg=AFQjCNHcAOB9O0bOlAfhM4L97MLn1HxNYQ"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sp>
        <p:nvSpPr>
          <p:cNvPr id="3" name="Прямоугольник 2"/>
          <p:cNvSpPr/>
          <p:nvPr/>
        </p:nvSpPr>
        <p:spPr>
          <a:xfrm>
            <a:off x="1785918" y="2786058"/>
            <a:ext cx="5977598" cy="1015663"/>
          </a:xfrm>
          <a:prstGeom prst="rect">
            <a:avLst/>
          </a:prstGeom>
          <a:solidFill>
            <a:schemeClr val="accent1">
              <a:alpha val="41000"/>
            </a:schemeClr>
          </a:solidFill>
        </p:spPr>
        <p:txBody>
          <a:bodyPr wrap="none">
            <a:spAutoFit/>
          </a:bodyPr>
          <a:lstStyle/>
          <a:p>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U</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k</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r</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a</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i</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n</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i</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a</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n </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C</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u</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i</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s</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i</a:t>
            </a:r>
            <a:r>
              <a:rPr lang="en-US" sz="6000" b="1" i="1" dirty="0" smtClean="0">
                <a:solidFill>
                  <a:srgbClr val="00B0F0"/>
                </a:solidFill>
                <a:effectLst>
                  <a:outerShdw blurRad="38100" dist="38100" dir="2700000" algn="tl">
                    <a:srgbClr val="000000">
                      <a:alpha val="43137"/>
                    </a:srgbClr>
                  </a:outerShdw>
                </a:effectLst>
                <a:latin typeface="Franklin Gothic Medium" pitchFamily="34" charset="0"/>
              </a:rPr>
              <a:t>n</a:t>
            </a:r>
            <a:r>
              <a:rPr lang="en-US" sz="6000" b="1" i="1" dirty="0" smtClean="0">
                <a:solidFill>
                  <a:srgbClr val="FFFF00"/>
                </a:solidFill>
                <a:effectLst>
                  <a:outerShdw blurRad="38100" dist="38100" dir="2700000" algn="tl">
                    <a:srgbClr val="000000">
                      <a:alpha val="43137"/>
                    </a:srgbClr>
                  </a:outerShdw>
                </a:effectLst>
                <a:latin typeface="Franklin Gothic Medium" pitchFamily="34" charset="0"/>
              </a:rPr>
              <a:t>e</a:t>
            </a:r>
            <a:endParaRPr lang="en-US" sz="6000" b="1" i="1" dirty="0">
              <a:solidFill>
                <a:srgbClr val="FFFF00"/>
              </a:solidFill>
              <a:effectLst>
                <a:outerShdw blurRad="38100" dist="38100" dir="2700000" algn="tl">
                  <a:srgbClr val="000000">
                    <a:alpha val="43137"/>
                  </a:srgbClr>
                </a:outerShdw>
              </a:effectLst>
              <a:latin typeface="Franklin Gothic Medium" pitchFamily="34"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428992" y="142852"/>
            <a:ext cx="1858201" cy="769441"/>
          </a:xfrm>
          <a:prstGeom prst="rect">
            <a:avLst/>
          </a:prstGeom>
          <a:solidFill>
            <a:schemeClr val="accent1">
              <a:alpha val="73000"/>
            </a:schemeClr>
          </a:solidFill>
        </p:spPr>
        <p:txBody>
          <a:bodyPr wrap="none">
            <a:spAutoFit/>
          </a:bodyPr>
          <a:lstStyle/>
          <a:p>
            <a:r>
              <a:rPr lang="en-US" sz="4400" dirty="0">
                <a:solidFill>
                  <a:schemeClr val="bg1"/>
                </a:solidFill>
                <a:latin typeface="Monotype Corsiva" pitchFamily="66" charset="0"/>
              </a:rPr>
              <a:t>Desserts</a:t>
            </a:r>
          </a:p>
        </p:txBody>
      </p:sp>
      <p:sp>
        <p:nvSpPr>
          <p:cNvPr id="4" name="Прямоугольник 3"/>
          <p:cNvSpPr/>
          <p:nvPr/>
        </p:nvSpPr>
        <p:spPr>
          <a:xfrm>
            <a:off x="714348" y="1142984"/>
            <a:ext cx="6715172"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Kutia</a:t>
            </a:r>
            <a:r>
              <a:rPr lang="en-US" dirty="0" smtClean="0">
                <a:solidFill>
                  <a:schemeClr val="bg1"/>
                </a:solidFill>
              </a:rPr>
              <a:t>: traditional Christmas dish, made of poppy seeds, wheat, nuts, honey, and delicacies.</a:t>
            </a:r>
            <a:endParaRPr lang="uk-UA" dirty="0">
              <a:solidFill>
                <a:schemeClr val="bg1"/>
              </a:solidFill>
            </a:endParaRPr>
          </a:p>
        </p:txBody>
      </p:sp>
      <p:sp>
        <p:nvSpPr>
          <p:cNvPr id="5" name="Прямоугольник 4"/>
          <p:cNvSpPr/>
          <p:nvPr/>
        </p:nvSpPr>
        <p:spPr>
          <a:xfrm>
            <a:off x="1500166" y="2071678"/>
            <a:ext cx="6715172"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Syrnyky</a:t>
            </a:r>
            <a:r>
              <a:rPr lang="en-US" dirty="0" smtClean="0">
                <a:solidFill>
                  <a:schemeClr val="bg1"/>
                </a:solidFill>
              </a:rPr>
              <a:t>: fried quark fritters, sometimes with raisins, served with sour cream, jam (</a:t>
            </a:r>
            <a:r>
              <a:rPr lang="en-US" dirty="0" err="1" smtClean="0">
                <a:solidFill>
                  <a:schemeClr val="bg1"/>
                </a:solidFill>
              </a:rPr>
              <a:t>varennya</a:t>
            </a:r>
            <a:r>
              <a:rPr lang="en-US" dirty="0" smtClean="0">
                <a:solidFill>
                  <a:schemeClr val="bg1"/>
                </a:solidFill>
              </a:rPr>
              <a:t>), honey or apple sauce.</a:t>
            </a:r>
            <a:endParaRPr lang="uk-UA" dirty="0">
              <a:solidFill>
                <a:schemeClr val="bg1"/>
              </a:solidFill>
            </a:endParaRPr>
          </a:p>
        </p:txBody>
      </p:sp>
      <p:sp>
        <p:nvSpPr>
          <p:cNvPr id="6" name="Прямоугольник 5"/>
          <p:cNvSpPr/>
          <p:nvPr/>
        </p:nvSpPr>
        <p:spPr>
          <a:xfrm>
            <a:off x="2857488" y="2928934"/>
            <a:ext cx="6000792"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Varennya</a:t>
            </a:r>
            <a:r>
              <a:rPr lang="en-US" dirty="0" smtClean="0">
                <a:solidFill>
                  <a:schemeClr val="bg1"/>
                </a:solidFill>
              </a:rPr>
              <a:t>: a whole fruit preserve made by cooking berries and other fruits in sugar syrup.</a:t>
            </a:r>
            <a:endParaRPr lang="en-US" dirty="0">
              <a:solidFill>
                <a:schemeClr val="bg1"/>
              </a:solidFill>
            </a:endParaRPr>
          </a:p>
        </p:txBody>
      </p:sp>
      <p:pic>
        <p:nvPicPr>
          <p:cNvPr id="12290" name="Picture 2" descr="C:\Documents and Settings\Admin\Рабочий стол\Новая папка (8)\1357389980_z-pshenic.jpg"/>
          <p:cNvPicPr>
            <a:picLocks noChangeAspect="1" noChangeArrowheads="1"/>
          </p:cNvPicPr>
          <p:nvPr/>
        </p:nvPicPr>
        <p:blipFill>
          <a:blip r:embed="rId3" cstate="print"/>
          <a:srcRect/>
          <a:stretch>
            <a:fillRect/>
          </a:stretch>
        </p:blipFill>
        <p:spPr bwMode="auto">
          <a:xfrm>
            <a:off x="142844" y="3643314"/>
            <a:ext cx="4328602" cy="2676519"/>
          </a:xfrm>
          <a:prstGeom prst="rect">
            <a:avLst/>
          </a:prstGeom>
          <a:noFill/>
        </p:spPr>
      </p:pic>
      <p:pic>
        <p:nvPicPr>
          <p:cNvPr id="12291" name="Picture 3" descr="C:\Documents and Settings\Admin\Рабочий стол\Новая папка (8)\Syrniki.jpg"/>
          <p:cNvPicPr>
            <a:picLocks noChangeAspect="1" noChangeArrowheads="1"/>
          </p:cNvPicPr>
          <p:nvPr/>
        </p:nvPicPr>
        <p:blipFill>
          <a:blip r:embed="rId4" cstate="print"/>
          <a:srcRect/>
          <a:stretch>
            <a:fillRect/>
          </a:stretch>
        </p:blipFill>
        <p:spPr bwMode="auto">
          <a:xfrm>
            <a:off x="3500430" y="4071942"/>
            <a:ext cx="3643338" cy="2610361"/>
          </a:xfrm>
          <a:prstGeom prst="rect">
            <a:avLst/>
          </a:prstGeom>
          <a:noFill/>
        </p:spPr>
      </p:pic>
      <p:pic>
        <p:nvPicPr>
          <p:cNvPr id="12292" name="Picture 4" descr="C:\Documents and Settings\Admin\Рабочий стол\Новая папка (8)\i7Cd_x7300s.jpg"/>
          <p:cNvPicPr>
            <a:picLocks noChangeAspect="1" noChangeArrowheads="1"/>
          </p:cNvPicPr>
          <p:nvPr/>
        </p:nvPicPr>
        <p:blipFill>
          <a:blip r:embed="rId5" cstate="print"/>
          <a:srcRect/>
          <a:stretch>
            <a:fillRect/>
          </a:stretch>
        </p:blipFill>
        <p:spPr bwMode="auto">
          <a:xfrm>
            <a:off x="6286512" y="4500570"/>
            <a:ext cx="2625857" cy="1752593"/>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wipe(down)">
                                      <p:cBhvr>
                                        <p:cTn id="1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sp>
        <p:nvSpPr>
          <p:cNvPr id="3" name="Прямоугольник 2"/>
          <p:cNvSpPr/>
          <p:nvPr/>
        </p:nvSpPr>
        <p:spPr>
          <a:xfrm>
            <a:off x="3500430" y="142852"/>
            <a:ext cx="2162772" cy="769441"/>
          </a:xfrm>
          <a:prstGeom prst="rect">
            <a:avLst/>
          </a:prstGeom>
          <a:solidFill>
            <a:schemeClr val="accent1">
              <a:alpha val="79000"/>
            </a:schemeClr>
          </a:solidFill>
        </p:spPr>
        <p:txBody>
          <a:bodyPr wrap="none">
            <a:spAutoFit/>
          </a:bodyPr>
          <a:lstStyle/>
          <a:p>
            <a:r>
              <a:rPr lang="en-US" sz="4400" dirty="0">
                <a:solidFill>
                  <a:schemeClr val="bg1"/>
                </a:solidFill>
                <a:latin typeface="Monotype Corsiva" pitchFamily="66" charset="0"/>
              </a:rPr>
              <a:t>Beverages</a:t>
            </a:r>
          </a:p>
        </p:txBody>
      </p:sp>
      <p:sp>
        <p:nvSpPr>
          <p:cNvPr id="4" name="Прямоугольник 3"/>
          <p:cNvSpPr/>
          <p:nvPr/>
        </p:nvSpPr>
        <p:spPr>
          <a:xfrm>
            <a:off x="4000496" y="1000108"/>
            <a:ext cx="1053943" cy="369332"/>
          </a:xfrm>
          <a:prstGeom prst="rect">
            <a:avLst/>
          </a:prstGeom>
        </p:spPr>
        <p:txBody>
          <a:bodyPr wrap="none">
            <a:spAutoFit/>
          </a:bodyPr>
          <a:lstStyle/>
          <a:p>
            <a:r>
              <a:rPr lang="en-US" b="1" dirty="0"/>
              <a:t>Alcoholic</a:t>
            </a:r>
          </a:p>
        </p:txBody>
      </p:sp>
      <p:sp>
        <p:nvSpPr>
          <p:cNvPr id="5" name="Прямоугольник 4"/>
          <p:cNvSpPr/>
          <p:nvPr/>
        </p:nvSpPr>
        <p:spPr>
          <a:xfrm>
            <a:off x="357158" y="1428736"/>
            <a:ext cx="8572560" cy="3416320"/>
          </a:xfrm>
          <a:prstGeom prst="rect">
            <a:avLst/>
          </a:prstGeom>
          <a:solidFill>
            <a:schemeClr val="accent1"/>
          </a:solidFill>
        </p:spPr>
        <p:txBody>
          <a:bodyPr wrap="square">
            <a:spAutoFit/>
          </a:bodyPr>
          <a:lstStyle/>
          <a:p>
            <a:r>
              <a:rPr lang="en-US" dirty="0" smtClean="0">
                <a:solidFill>
                  <a:schemeClr val="bg1"/>
                </a:solidFill>
                <a:effectLst>
                  <a:outerShdw blurRad="38100" dist="38100" dir="2700000" algn="tl">
                    <a:srgbClr val="000000">
                      <a:alpha val="43137"/>
                    </a:srgbClr>
                  </a:outerShdw>
                </a:effectLst>
              </a:rPr>
              <a:t>Strong spirits (</a:t>
            </a:r>
            <a:r>
              <a:rPr lang="en-US" dirty="0" err="1" smtClean="0">
                <a:solidFill>
                  <a:schemeClr val="bg1"/>
                </a:solidFill>
                <a:effectLst>
                  <a:outerShdw blurRad="38100" dist="38100" dir="2700000" algn="tl">
                    <a:srgbClr val="000000">
                      <a:alpha val="43137"/>
                    </a:srgbClr>
                  </a:outerShdw>
                </a:effectLst>
              </a:rPr>
              <a:t>gorilka</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rPr>
              <a:t>Samohon</a:t>
            </a:r>
            <a:r>
              <a:rPr lang="en-US" dirty="0" smtClean="0">
                <a:solidFill>
                  <a:schemeClr val="bg1"/>
                </a:solidFill>
              </a:rPr>
              <a:t> (moonshine) is also popular, including with infusions of fruit, spices, herbs or hot peppers</a:t>
            </a:r>
            <a:r>
              <a:rPr lang="ru-RU" dirty="0" smtClean="0">
                <a:solidFill>
                  <a:schemeClr val="bg1"/>
                </a:solidFill>
              </a:rPr>
              <a:t>.</a:t>
            </a:r>
            <a:endParaRPr lang="en-US" dirty="0" smtClean="0">
              <a:solidFill>
                <a:schemeClr val="bg1"/>
              </a:solidFill>
            </a:endParaRPr>
          </a:p>
          <a:p>
            <a:endParaRPr lang="en-US" dirty="0" smtClean="0">
              <a:solidFill>
                <a:schemeClr val="bg1"/>
              </a:solidFill>
            </a:endParaRPr>
          </a:p>
          <a:p>
            <a:r>
              <a:rPr lang="en-US" dirty="0" smtClean="0">
                <a:solidFill>
                  <a:schemeClr val="bg1"/>
                </a:solidFill>
                <a:effectLst>
                  <a:outerShdw blurRad="38100" dist="38100" dir="2700000" algn="tl">
                    <a:srgbClr val="000000">
                      <a:alpha val="43137"/>
                    </a:srgbClr>
                  </a:outerShdw>
                </a:effectLst>
              </a:rPr>
              <a:t>Beer (</a:t>
            </a:r>
            <a:r>
              <a:rPr lang="en-US" dirty="0" err="1" smtClean="0">
                <a:solidFill>
                  <a:schemeClr val="bg1"/>
                </a:solidFill>
                <a:effectLst>
                  <a:outerShdw blurRad="38100" dist="38100" dir="2700000" algn="tl">
                    <a:srgbClr val="000000">
                      <a:alpha val="43137"/>
                    </a:srgbClr>
                  </a:outerShdw>
                </a:effectLst>
              </a:rPr>
              <a:t>pyvo</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the largest producers of beer are </a:t>
            </a:r>
            <a:r>
              <a:rPr lang="en-US" dirty="0" err="1" smtClean="0">
                <a:solidFill>
                  <a:schemeClr val="bg1"/>
                </a:solidFill>
              </a:rPr>
              <a:t>Obolon</a:t>
            </a:r>
            <a:r>
              <a:rPr lang="en-US" dirty="0" smtClean="0">
                <a:solidFill>
                  <a:schemeClr val="bg1"/>
                </a:solidFill>
              </a:rPr>
              <a:t>, </a:t>
            </a:r>
            <a:r>
              <a:rPr lang="en-US" dirty="0" err="1" smtClean="0">
                <a:solidFill>
                  <a:schemeClr val="bg1"/>
                </a:solidFill>
              </a:rPr>
              <a:t>Lvivske</a:t>
            </a:r>
            <a:r>
              <a:rPr lang="en-US" dirty="0" smtClean="0">
                <a:solidFill>
                  <a:schemeClr val="bg1"/>
                </a:solidFill>
              </a:rPr>
              <a:t>, </a:t>
            </a:r>
            <a:r>
              <a:rPr lang="en-US" dirty="0" err="1" smtClean="0">
                <a:solidFill>
                  <a:schemeClr val="bg1"/>
                </a:solidFill>
              </a:rPr>
              <a:t>Chernihivske</a:t>
            </a:r>
            <a:r>
              <a:rPr lang="en-US" dirty="0" smtClean="0">
                <a:solidFill>
                  <a:schemeClr val="bg1"/>
                </a:solidFill>
              </a:rPr>
              <a:t>, </a:t>
            </a:r>
            <a:r>
              <a:rPr lang="en-US" dirty="0" err="1" smtClean="0">
                <a:solidFill>
                  <a:schemeClr val="bg1"/>
                </a:solidFill>
              </a:rPr>
              <a:t>Slavutych</a:t>
            </a:r>
            <a:r>
              <a:rPr lang="en-US" dirty="0" smtClean="0">
                <a:solidFill>
                  <a:schemeClr val="bg1"/>
                </a:solidFill>
              </a:rPr>
              <a:t>, </a:t>
            </a:r>
            <a:r>
              <a:rPr lang="en-US" dirty="0" err="1" smtClean="0">
                <a:solidFill>
                  <a:schemeClr val="bg1"/>
                </a:solidFill>
              </a:rPr>
              <a:t>Sarmat</a:t>
            </a:r>
            <a:r>
              <a:rPr lang="en-US" dirty="0" smtClean="0">
                <a:solidFill>
                  <a:schemeClr val="bg1"/>
                </a:solidFill>
              </a:rPr>
              <a:t>, and Rogan, which partly export their products.</a:t>
            </a:r>
          </a:p>
          <a:p>
            <a:endParaRPr lang="en-US" dirty="0" smtClean="0">
              <a:solidFill>
                <a:schemeClr val="bg1"/>
              </a:solidFill>
            </a:endParaRPr>
          </a:p>
          <a:p>
            <a:r>
              <a:rPr lang="en-US" dirty="0" smtClean="0">
                <a:solidFill>
                  <a:schemeClr val="bg1"/>
                </a:solidFill>
                <a:effectLst>
                  <a:outerShdw blurRad="38100" dist="38100" dir="2700000" algn="tl">
                    <a:srgbClr val="000000">
                      <a:alpha val="43137"/>
                    </a:srgbClr>
                  </a:outerShdw>
                </a:effectLst>
              </a:rPr>
              <a:t>Wine (</a:t>
            </a:r>
            <a:r>
              <a:rPr lang="en-US" dirty="0" err="1" smtClean="0">
                <a:solidFill>
                  <a:schemeClr val="bg1"/>
                </a:solidFill>
                <a:effectLst>
                  <a:outerShdw blurRad="38100" dist="38100" dir="2700000" algn="tl">
                    <a:srgbClr val="000000">
                      <a:alpha val="43137"/>
                    </a:srgbClr>
                  </a:outerShdw>
                </a:effectLst>
              </a:rPr>
              <a:t>vyno</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from Europe and Ukraine (particularly from Crimea).</a:t>
            </a:r>
          </a:p>
          <a:p>
            <a:endParaRPr lang="en-US" dirty="0" smtClean="0">
              <a:solidFill>
                <a:schemeClr val="bg1"/>
              </a:solidFill>
            </a:endParaRPr>
          </a:p>
          <a:p>
            <a:r>
              <a:rPr lang="en-US" dirty="0" smtClean="0">
                <a:solidFill>
                  <a:schemeClr val="bg1"/>
                </a:solidFill>
                <a:effectLst>
                  <a:outerShdw blurRad="38100" dist="38100" dir="2700000" algn="tl">
                    <a:srgbClr val="000000">
                      <a:alpha val="43137"/>
                    </a:srgbClr>
                  </a:outerShdw>
                </a:effectLst>
              </a:rPr>
              <a:t>Mead (</a:t>
            </a:r>
            <a:r>
              <a:rPr lang="en-US" dirty="0" err="1" smtClean="0">
                <a:solidFill>
                  <a:schemeClr val="bg1"/>
                </a:solidFill>
                <a:effectLst>
                  <a:outerShdw blurRad="38100" dist="38100" dir="2700000" algn="tl">
                    <a:srgbClr val="000000">
                      <a:alpha val="43137"/>
                    </a:srgbClr>
                  </a:outerShdw>
                </a:effectLst>
              </a:rPr>
              <a:t>medovukha</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a fermented alcoholic beverage made from honey, water, and yeast.</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Nalyvka</a:t>
            </a:r>
            <a:r>
              <a:rPr lang="en-US" dirty="0" smtClean="0">
                <a:solidFill>
                  <a:schemeClr val="bg1"/>
                </a:solidFill>
                <a:effectLst>
                  <a:outerShdw blurRad="38100" dist="38100" dir="2700000" algn="tl">
                    <a:srgbClr val="000000">
                      <a:alpha val="43137"/>
                    </a:srgbClr>
                  </a:outerShdw>
                </a:effectLst>
              </a:rPr>
              <a:t> </a:t>
            </a:r>
            <a:r>
              <a:rPr lang="ru-RU" dirty="0" smtClean="0">
                <a:solidFill>
                  <a:schemeClr val="bg1"/>
                </a:solidFill>
              </a:rPr>
              <a:t>: </a:t>
            </a:r>
            <a:r>
              <a:rPr lang="en-US" dirty="0" smtClean="0">
                <a:solidFill>
                  <a:schemeClr val="bg1"/>
                </a:solidFill>
              </a:rPr>
              <a:t>a homemade wine made from cherries, raspberries, gooseberries, bilberries, blackberries, plums and other berries.</a:t>
            </a:r>
            <a:endParaRPr lang="uk-UA" dirty="0">
              <a:solidFill>
                <a:schemeClr val="bg1"/>
              </a:solidFill>
            </a:endParaRPr>
          </a:p>
        </p:txBody>
      </p:sp>
      <p:pic>
        <p:nvPicPr>
          <p:cNvPr id="13314" name="Picture 2" descr="C:\Documents and Settings\Admin\Рабочий стол\Новая папка (8)\430px-Met_Flasche_und_Glas.jpg"/>
          <p:cNvPicPr>
            <a:picLocks noChangeAspect="1" noChangeArrowheads="1"/>
          </p:cNvPicPr>
          <p:nvPr/>
        </p:nvPicPr>
        <p:blipFill>
          <a:blip r:embed="rId3" cstate="print"/>
          <a:srcRect/>
          <a:stretch>
            <a:fillRect/>
          </a:stretch>
        </p:blipFill>
        <p:spPr bwMode="auto">
          <a:xfrm>
            <a:off x="7000892" y="4500570"/>
            <a:ext cx="1587097" cy="2214554"/>
          </a:xfrm>
          <a:prstGeom prst="rect">
            <a:avLst/>
          </a:prstGeom>
          <a:noFill/>
        </p:spPr>
      </p:pic>
      <p:pic>
        <p:nvPicPr>
          <p:cNvPr id="13315" name="Picture 3" descr="C:\Documents and Settings\Admin\Рабочий стол\Новая папка (8)\Nalivka.jpg"/>
          <p:cNvPicPr>
            <a:picLocks noChangeAspect="1" noChangeArrowheads="1"/>
          </p:cNvPicPr>
          <p:nvPr/>
        </p:nvPicPr>
        <p:blipFill>
          <a:blip r:embed="rId4" cstate="print"/>
          <a:srcRect/>
          <a:stretch>
            <a:fillRect/>
          </a:stretch>
        </p:blipFill>
        <p:spPr bwMode="auto">
          <a:xfrm>
            <a:off x="285720" y="4929174"/>
            <a:ext cx="2571768" cy="1928826"/>
          </a:xfrm>
          <a:prstGeom prst="rect">
            <a:avLst/>
          </a:prstGeom>
          <a:noFill/>
        </p:spPr>
      </p:pic>
      <p:pic>
        <p:nvPicPr>
          <p:cNvPr id="13316" name="Picture 4" descr="C:\Documents and Settings\Admin\Рабочий стол\Новая папка (8)\110214_bokal_vino_vinograd_kist_bochka_1920x1200_www.GdeFon.ru_.640.jpg"/>
          <p:cNvPicPr>
            <a:picLocks noChangeAspect="1" noChangeArrowheads="1"/>
          </p:cNvPicPr>
          <p:nvPr/>
        </p:nvPicPr>
        <p:blipFill>
          <a:blip r:embed="rId5" cstate="print"/>
          <a:srcRect/>
          <a:stretch>
            <a:fillRect/>
          </a:stretch>
        </p:blipFill>
        <p:spPr bwMode="auto">
          <a:xfrm>
            <a:off x="2786050" y="4857760"/>
            <a:ext cx="2719385" cy="1699616"/>
          </a:xfrm>
          <a:prstGeom prst="rect">
            <a:avLst/>
          </a:prstGeom>
          <a:noFill/>
        </p:spPr>
      </p:pic>
      <p:pic>
        <p:nvPicPr>
          <p:cNvPr id="13317" name="Picture 5" descr="C:\Documents and Settings\Admin\Рабочий стол\Новая папка (8)\21031020.jpg"/>
          <p:cNvPicPr>
            <a:picLocks noChangeAspect="1" noChangeArrowheads="1"/>
          </p:cNvPicPr>
          <p:nvPr/>
        </p:nvPicPr>
        <p:blipFill>
          <a:blip r:embed="rId6" cstate="print"/>
          <a:srcRect/>
          <a:stretch>
            <a:fillRect/>
          </a:stretch>
        </p:blipFill>
        <p:spPr bwMode="auto">
          <a:xfrm>
            <a:off x="5715008" y="4764581"/>
            <a:ext cx="1571636" cy="2093419"/>
          </a:xfrm>
          <a:prstGeom prst="rect">
            <a:avLst/>
          </a:prstGeom>
          <a:noFill/>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down)">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down)">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down)">
                                      <p:cBhvr>
                                        <p:cTn id="17" dur="5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wipe(down)">
                                      <p:cBhvr>
                                        <p:cTn id="2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714744" y="142852"/>
            <a:ext cx="1497974" cy="369332"/>
          </a:xfrm>
          <a:prstGeom prst="rect">
            <a:avLst/>
          </a:prstGeom>
        </p:spPr>
        <p:txBody>
          <a:bodyPr wrap="none">
            <a:spAutoFit/>
          </a:bodyPr>
          <a:lstStyle/>
          <a:p>
            <a:r>
              <a:rPr lang="en-US" b="1" dirty="0"/>
              <a:t>Non-alcoholic</a:t>
            </a:r>
          </a:p>
        </p:txBody>
      </p:sp>
      <p:sp>
        <p:nvSpPr>
          <p:cNvPr id="4" name="Прямоугольник 3"/>
          <p:cNvSpPr/>
          <p:nvPr/>
        </p:nvSpPr>
        <p:spPr>
          <a:xfrm>
            <a:off x="285720" y="1142984"/>
            <a:ext cx="8715436" cy="4247317"/>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Kompot</a:t>
            </a:r>
            <a:r>
              <a:rPr lang="en-US" dirty="0" smtClean="0">
                <a:solidFill>
                  <a:schemeClr val="bg1"/>
                </a:solidFill>
              </a:rPr>
              <a:t>: a sweet beverage made of dried or fresh fruits and/or berries boiled in water.</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Uzvar</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a specific type of </a:t>
            </a:r>
            <a:r>
              <a:rPr lang="en-US" dirty="0" err="1" smtClean="0">
                <a:solidFill>
                  <a:schemeClr val="bg1"/>
                </a:solidFill>
              </a:rPr>
              <a:t>kompot</a:t>
            </a:r>
            <a:r>
              <a:rPr lang="en-US" dirty="0" smtClean="0">
                <a:solidFill>
                  <a:schemeClr val="bg1"/>
                </a:solidFill>
              </a:rPr>
              <a:t> made of dried fruit, mainly apples, pears, and prunes.</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Kvas</a:t>
            </a:r>
            <a:r>
              <a:rPr lang="uk-UA" dirty="0" smtClean="0">
                <a:solidFill>
                  <a:schemeClr val="bg1"/>
                </a:solidFill>
              </a:rPr>
              <a:t>: </a:t>
            </a:r>
            <a:r>
              <a:rPr lang="en-US" dirty="0" smtClean="0">
                <a:solidFill>
                  <a:schemeClr val="bg1"/>
                </a:solidFill>
              </a:rPr>
              <a:t>a sweet-and-sour sparkling beverage brewed from yeast, sugar, and dried rye bread.</a:t>
            </a:r>
          </a:p>
          <a:p>
            <a:endParaRPr lang="en-US" dirty="0" smtClean="0">
              <a:solidFill>
                <a:schemeClr val="bg1"/>
              </a:solidFill>
            </a:endParaRPr>
          </a:p>
          <a:p>
            <a:r>
              <a:rPr lang="en-US" dirty="0" smtClean="0">
                <a:solidFill>
                  <a:schemeClr val="bg1"/>
                </a:solidFill>
                <a:effectLst>
                  <a:outerShdw blurRad="38100" dist="38100" dir="2700000" algn="tl">
                    <a:srgbClr val="000000">
                      <a:alpha val="43137"/>
                    </a:srgbClr>
                  </a:outerShdw>
                </a:effectLst>
              </a:rPr>
              <a:t>Kefir</a:t>
            </a:r>
            <a:r>
              <a:rPr lang="en-US" dirty="0" smtClean="0">
                <a:solidFill>
                  <a:schemeClr val="bg1"/>
                </a:solidFill>
              </a:rPr>
              <a:t>: milk fermented by both yeast and lactobacillus bacteria, and having a similar taste to yogurt. Homemade kefir may contain a slight amount of alcohol.</a:t>
            </a:r>
          </a:p>
          <a:p>
            <a:endParaRPr lang="en-US" dirty="0" smtClean="0">
              <a:solidFill>
                <a:schemeClr val="bg1"/>
              </a:solidFill>
            </a:endParaRPr>
          </a:p>
          <a:p>
            <a:r>
              <a:rPr lang="en-US" dirty="0" smtClean="0">
                <a:solidFill>
                  <a:schemeClr val="bg1"/>
                </a:solidFill>
                <a:effectLst>
                  <a:outerShdw blurRad="38100" dist="38100" dir="2700000" algn="tl">
                    <a:srgbClr val="000000">
                      <a:alpha val="43137"/>
                    </a:srgbClr>
                  </a:outerShdw>
                </a:effectLst>
              </a:rPr>
              <a:t>Mineral water</a:t>
            </a:r>
            <a:r>
              <a:rPr lang="en-US" dirty="0" smtClean="0">
                <a:solidFill>
                  <a:schemeClr val="bg1"/>
                </a:solidFill>
              </a:rPr>
              <a:t>: well-known brands are </a:t>
            </a:r>
            <a:r>
              <a:rPr lang="en-US" dirty="0" err="1" smtClean="0">
                <a:solidFill>
                  <a:schemeClr val="bg1"/>
                </a:solidFill>
              </a:rPr>
              <a:t>Truskavetska</a:t>
            </a:r>
            <a:r>
              <a:rPr lang="en-US" dirty="0" smtClean="0">
                <a:solidFill>
                  <a:schemeClr val="bg1"/>
                </a:solidFill>
              </a:rPr>
              <a:t>, </a:t>
            </a:r>
            <a:r>
              <a:rPr lang="en-US" dirty="0" err="1" smtClean="0">
                <a:solidFill>
                  <a:schemeClr val="bg1"/>
                </a:solidFill>
              </a:rPr>
              <a:t>Morshynska</a:t>
            </a:r>
            <a:r>
              <a:rPr lang="en-US" dirty="0" smtClean="0">
                <a:solidFill>
                  <a:schemeClr val="bg1"/>
                </a:solidFill>
              </a:rPr>
              <a:t>, and </a:t>
            </a:r>
            <a:r>
              <a:rPr lang="en-US" dirty="0" err="1" smtClean="0">
                <a:solidFill>
                  <a:schemeClr val="bg1"/>
                </a:solidFill>
              </a:rPr>
              <a:t>Myrhorodska</a:t>
            </a:r>
            <a:r>
              <a:rPr lang="en-US" dirty="0" smtClean="0">
                <a:solidFill>
                  <a:schemeClr val="bg1"/>
                </a:solidFill>
              </a:rPr>
              <a:t>.</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Pryazhene</a:t>
            </a:r>
            <a:r>
              <a:rPr lang="en-US" dirty="0" smtClean="0">
                <a:solidFill>
                  <a:schemeClr val="bg1"/>
                </a:solidFill>
                <a:effectLst>
                  <a:outerShdw blurRad="38100" dist="38100" dir="2700000" algn="tl">
                    <a:srgbClr val="000000">
                      <a:alpha val="43137"/>
                    </a:srgbClr>
                  </a:outerShdw>
                </a:effectLst>
              </a:rPr>
              <a:t> </a:t>
            </a:r>
            <a:r>
              <a:rPr lang="en-US" dirty="0" err="1" smtClean="0">
                <a:solidFill>
                  <a:schemeClr val="bg1"/>
                </a:solidFill>
                <a:effectLst>
                  <a:outerShdw blurRad="38100" dist="38100" dir="2700000" algn="tl">
                    <a:srgbClr val="000000">
                      <a:alpha val="43137"/>
                    </a:srgbClr>
                  </a:outerShdw>
                </a:effectLst>
              </a:rPr>
              <a:t>moloko</a:t>
            </a:r>
            <a:r>
              <a:rPr lang="uk-UA"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baked milk, a milk product having a creamy color and a light caramel </a:t>
            </a:r>
            <a:r>
              <a:rPr lang="en-US" dirty="0" err="1" smtClean="0">
                <a:solidFill>
                  <a:schemeClr val="bg1"/>
                </a:solidFill>
              </a:rPr>
              <a:t>flavour</a:t>
            </a:r>
            <a:r>
              <a:rPr lang="en-US" dirty="0" smtClean="0">
                <a:solidFill>
                  <a:schemeClr val="bg1"/>
                </a:solidFill>
              </a:rPr>
              <a:t>. It is made by simmering milk on low heat for at least eight hours.</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Ryazhanka</a:t>
            </a:r>
            <a:r>
              <a:rPr lang="uk-UA"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fermented baked milk.</a:t>
            </a:r>
            <a:endParaRPr lang="uk-UA" dirty="0">
              <a:solidFill>
                <a:schemeClr val="bg1"/>
              </a:solidFill>
            </a:endParaRP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pic>
        <p:nvPicPr>
          <p:cNvPr id="14338" name="Picture 2" descr="C:\Documents and Settings\Admin\Рабочий стол\Новая папка (8)\441899_napitok_kompot_kuvshin_grafin_frukty_yagody_limony_1680x1050_(www.GdeFon.ru).jpg"/>
          <p:cNvPicPr>
            <a:picLocks noChangeAspect="1" noChangeArrowheads="1"/>
          </p:cNvPicPr>
          <p:nvPr/>
        </p:nvPicPr>
        <p:blipFill>
          <a:blip r:embed="rId3" cstate="print"/>
          <a:srcRect/>
          <a:stretch>
            <a:fillRect/>
          </a:stretch>
        </p:blipFill>
        <p:spPr bwMode="auto">
          <a:xfrm>
            <a:off x="0" y="-1"/>
            <a:ext cx="5643570" cy="3527231"/>
          </a:xfrm>
          <a:prstGeom prst="rect">
            <a:avLst/>
          </a:prstGeom>
          <a:noFill/>
        </p:spPr>
      </p:pic>
      <p:pic>
        <p:nvPicPr>
          <p:cNvPr id="14339" name="Picture 3" descr="C:\Documents and Settings\Admin\Рабочий стол\Новая папка (8)\photo_24922.jpg"/>
          <p:cNvPicPr>
            <a:picLocks noChangeAspect="1" noChangeArrowheads="1"/>
          </p:cNvPicPr>
          <p:nvPr/>
        </p:nvPicPr>
        <p:blipFill>
          <a:blip r:embed="rId4" cstate="print"/>
          <a:srcRect/>
          <a:stretch>
            <a:fillRect/>
          </a:stretch>
        </p:blipFill>
        <p:spPr bwMode="auto">
          <a:xfrm>
            <a:off x="5357818" y="0"/>
            <a:ext cx="3786182" cy="3500438"/>
          </a:xfrm>
          <a:prstGeom prst="rect">
            <a:avLst/>
          </a:prstGeom>
          <a:noFill/>
        </p:spPr>
      </p:pic>
      <p:pic>
        <p:nvPicPr>
          <p:cNvPr id="14340" name="Picture 4" descr="C:\Documents and Settings\Admin\Рабочий стол\Новая папка (8)\Ryazhenka16c.JPG"/>
          <p:cNvPicPr>
            <a:picLocks noChangeAspect="1" noChangeArrowheads="1"/>
          </p:cNvPicPr>
          <p:nvPr/>
        </p:nvPicPr>
        <p:blipFill>
          <a:blip r:embed="rId5" cstate="print"/>
          <a:srcRect/>
          <a:stretch>
            <a:fillRect/>
          </a:stretch>
        </p:blipFill>
        <p:spPr bwMode="auto">
          <a:xfrm>
            <a:off x="0" y="3500438"/>
            <a:ext cx="4429124" cy="3357562"/>
          </a:xfrm>
          <a:prstGeom prst="rect">
            <a:avLst/>
          </a:prstGeom>
          <a:noFill/>
        </p:spPr>
      </p:pic>
      <p:pic>
        <p:nvPicPr>
          <p:cNvPr id="14341" name="Picture 5" descr="C:\Documents and Settings\Admin\Рабочий стол\Новая папка (8)\kefir.jpg"/>
          <p:cNvPicPr>
            <a:picLocks noChangeAspect="1" noChangeArrowheads="1"/>
          </p:cNvPicPr>
          <p:nvPr/>
        </p:nvPicPr>
        <p:blipFill>
          <a:blip r:embed="rId6" cstate="print"/>
          <a:srcRect/>
          <a:stretch>
            <a:fillRect/>
          </a:stretch>
        </p:blipFill>
        <p:spPr bwMode="auto">
          <a:xfrm>
            <a:off x="5715008" y="3500438"/>
            <a:ext cx="2381250" cy="3357562"/>
          </a:xfrm>
          <a:prstGeom prst="rect">
            <a:avLst/>
          </a:prstGeom>
          <a:noFill/>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5143504" y="1714488"/>
            <a:ext cx="3571900" cy="3570208"/>
          </a:xfrm>
          <a:prstGeom prst="rect">
            <a:avLst/>
          </a:prstGeom>
          <a:solidFill>
            <a:schemeClr val="accent1"/>
          </a:solidFill>
        </p:spPr>
        <p:txBody>
          <a:bodyPr wrap="square">
            <a:spAutoFit/>
          </a:bodyPr>
          <a:lstStyle/>
          <a:p>
            <a:pPr algn="ctr"/>
            <a:r>
              <a:rPr lang="en-US" dirty="0" smtClean="0">
                <a:solidFill>
                  <a:schemeClr val="bg1"/>
                </a:solidFill>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latin typeface="Monotype Corsiva" pitchFamily="66" charset="0"/>
              </a:rPr>
              <a:t>Uzvar</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is a compote prepared from several kinds of dried fruits: mainly apples, pears and prunes and sometimes berries, however, various recipes include raisins, dried sour cherries and even dried apricots sweetened with honey or sugar. </a:t>
            </a:r>
            <a:r>
              <a:rPr lang="en-US" dirty="0" err="1" smtClean="0">
                <a:solidFill>
                  <a:schemeClr val="bg1"/>
                </a:solidFill>
              </a:rPr>
              <a:t>Uzvar</a:t>
            </a:r>
            <a:r>
              <a:rPr lang="en-US" dirty="0" smtClean="0">
                <a:solidFill>
                  <a:schemeClr val="bg1"/>
                </a:solidFill>
              </a:rPr>
              <a:t> is a traditional Christmas Eve supper drink in Ukraine and some other countries of Eastern Europe. </a:t>
            </a:r>
            <a:r>
              <a:rPr lang="en-US" dirty="0" err="1" smtClean="0">
                <a:solidFill>
                  <a:schemeClr val="bg1"/>
                </a:solidFill>
              </a:rPr>
              <a:t>Uzvar</a:t>
            </a:r>
            <a:r>
              <a:rPr lang="en-US" dirty="0" smtClean="0">
                <a:solidFill>
                  <a:schemeClr val="bg1"/>
                </a:solidFill>
              </a:rPr>
              <a:t> is very refreshing, tasty and easy to do. </a:t>
            </a:r>
            <a:endParaRPr lang="uk-UA" dirty="0">
              <a:solidFill>
                <a:schemeClr val="bg1"/>
              </a:solidFill>
            </a:endParaRPr>
          </a:p>
        </p:txBody>
      </p:sp>
      <p:pic>
        <p:nvPicPr>
          <p:cNvPr id="15362" name="Picture 2" descr="C:\Documents and Settings\Admin\Рабочий стол\Новая папка (8)\uzvar.jpg"/>
          <p:cNvPicPr>
            <a:picLocks noChangeAspect="1" noChangeArrowheads="1"/>
          </p:cNvPicPr>
          <p:nvPr/>
        </p:nvPicPr>
        <p:blipFill>
          <a:blip r:embed="rId3" cstate="print"/>
          <a:srcRect/>
          <a:stretch>
            <a:fillRect/>
          </a:stretch>
        </p:blipFill>
        <p:spPr bwMode="auto">
          <a:xfrm>
            <a:off x="214282" y="428604"/>
            <a:ext cx="4381514" cy="6011437"/>
          </a:xfrm>
          <a:prstGeom prst="rect">
            <a:avLst/>
          </a:prstGeom>
          <a:noFill/>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pic>
        <p:nvPicPr>
          <p:cNvPr id="16386" name="Picture 2" descr="C:\Documents and Settings\Admin\Рабочий стол\Новая папка (8)\goryachiy-kompot-s-pryanostyami-1349-1217.jpg"/>
          <p:cNvPicPr>
            <a:picLocks noChangeAspect="1" noChangeArrowheads="1"/>
          </p:cNvPicPr>
          <p:nvPr/>
        </p:nvPicPr>
        <p:blipFill>
          <a:blip r:embed="rId3" cstate="print"/>
          <a:srcRect/>
          <a:stretch>
            <a:fillRect/>
          </a:stretch>
        </p:blipFill>
        <p:spPr bwMode="auto">
          <a:xfrm>
            <a:off x="285720" y="714356"/>
            <a:ext cx="3905250" cy="5495925"/>
          </a:xfrm>
          <a:prstGeom prst="rect">
            <a:avLst/>
          </a:prstGeom>
          <a:noFill/>
        </p:spPr>
      </p:pic>
      <p:sp>
        <p:nvSpPr>
          <p:cNvPr id="4" name="Прямоугольник 3"/>
          <p:cNvSpPr/>
          <p:nvPr/>
        </p:nvSpPr>
        <p:spPr>
          <a:xfrm>
            <a:off x="4429124" y="1500174"/>
            <a:ext cx="4572000" cy="4154984"/>
          </a:xfrm>
          <a:prstGeom prst="rect">
            <a:avLst/>
          </a:prstGeom>
          <a:solidFill>
            <a:schemeClr val="accent1"/>
          </a:solidFill>
        </p:spPr>
        <p:txBody>
          <a:bodyPr>
            <a:spAutoFit/>
          </a:bodyPr>
          <a:lstStyle/>
          <a:p>
            <a:pPr algn="ctr"/>
            <a:r>
              <a:rPr lang="en-US" sz="2400" dirty="0" smtClean="0">
                <a:latin typeface="Monotype Corsiva" pitchFamily="66" charset="0"/>
              </a:rPr>
              <a:t>How to cook </a:t>
            </a:r>
            <a:r>
              <a:rPr lang="en-US" sz="2400" dirty="0" err="1" smtClean="0">
                <a:latin typeface="Monotype Corsiva" pitchFamily="66" charset="0"/>
              </a:rPr>
              <a:t>Uzvar</a:t>
            </a:r>
            <a:r>
              <a:rPr lang="en-US" sz="2400" dirty="0" smtClean="0">
                <a:latin typeface="Monotype Corsiva" pitchFamily="66" charset="0"/>
              </a:rPr>
              <a:t>: Ingredients: </a:t>
            </a:r>
            <a:r>
              <a:rPr lang="en-US" dirty="0" smtClean="0">
                <a:solidFill>
                  <a:schemeClr val="bg1"/>
                </a:solidFill>
              </a:rPr>
              <a:t>100 g dried apples 100 g dried pears 100 g dried rose hips 3 tablespoons of sugar </a:t>
            </a:r>
            <a:r>
              <a:rPr lang="en-US" sz="2400" dirty="0" smtClean="0">
                <a:latin typeface="Monotype Corsiva" pitchFamily="66" charset="0"/>
              </a:rPr>
              <a:t>Directions:</a:t>
            </a:r>
            <a:r>
              <a:rPr lang="en-US" dirty="0" smtClean="0">
                <a:solidFill>
                  <a:schemeClr val="bg1"/>
                </a:solidFill>
              </a:rPr>
              <a:t> Dried fruits need to be reconstituted before boiling, so wash all dried fruits with cold water thoroughly. Put all dried fruits (apples, pears and prunes) to a big cooking pot , fill it with cold water, cover with a lid and let it stay on room temperature over night. Next day (or at least in several hours) put the saucepan over medium heat and wait for boiling. Simmer for 10-15 </a:t>
            </a:r>
            <a:r>
              <a:rPr lang="en-US" dirty="0" err="1" smtClean="0">
                <a:solidFill>
                  <a:schemeClr val="bg1"/>
                </a:solidFill>
              </a:rPr>
              <a:t>mins</a:t>
            </a:r>
            <a:r>
              <a:rPr lang="en-US" dirty="0" smtClean="0">
                <a:solidFill>
                  <a:schemeClr val="bg1"/>
                </a:solidFill>
              </a:rPr>
              <a:t>, then taste and add sugar (or honey) if needed and mix Then cool it without opening a lid. </a:t>
            </a:r>
            <a:r>
              <a:rPr lang="en-US" dirty="0" smtClean="0">
                <a:solidFill>
                  <a:srgbClr val="C00000"/>
                </a:solidFill>
              </a:rPr>
              <a:t>Enjoy it!</a:t>
            </a:r>
            <a:endParaRPr lang="uk-UA" dirty="0">
              <a:solidFill>
                <a:srgbClr val="C0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Рабочий стол\Новая папка (8)\8-9 (1).jpg"/>
          <p:cNvPicPr>
            <a:picLocks noChangeAspect="1" noChangeArrowheads="1"/>
          </p:cNvPicPr>
          <p:nvPr/>
        </p:nvPicPr>
        <p:blipFill>
          <a:blip r:embed="rId2" cstate="print"/>
          <a:srcRect/>
          <a:stretch>
            <a:fillRect/>
          </a:stretch>
        </p:blipFill>
        <p:spPr bwMode="auto">
          <a:xfrm>
            <a:off x="14806" y="0"/>
            <a:ext cx="9129194" cy="6858000"/>
          </a:xfrm>
          <a:prstGeom prst="rect">
            <a:avLst/>
          </a:prstGeom>
          <a:noFill/>
        </p:spPr>
      </p:pic>
      <p:pic>
        <p:nvPicPr>
          <p:cNvPr id="17410" name="Picture 2" descr="C:\Documents and Settings\Admin\Рабочий стол\Новая папка (8)\28192376.jpg"/>
          <p:cNvPicPr>
            <a:picLocks noChangeAspect="1" noChangeArrowheads="1"/>
          </p:cNvPicPr>
          <p:nvPr/>
        </p:nvPicPr>
        <p:blipFill>
          <a:blip r:embed="rId3" cstate="print"/>
          <a:srcRect/>
          <a:stretch>
            <a:fillRect/>
          </a:stretch>
        </p:blipFill>
        <p:spPr bwMode="auto">
          <a:xfrm>
            <a:off x="428596" y="3857628"/>
            <a:ext cx="2214578" cy="2872966"/>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500034" y="357166"/>
            <a:ext cx="8072494" cy="523220"/>
          </a:xfrm>
          <a:prstGeom prst="rect">
            <a:avLst/>
          </a:prstGeom>
          <a:solidFill>
            <a:schemeClr val="accent1">
              <a:alpha val="64000"/>
            </a:schemeClr>
          </a:solidFill>
        </p:spPr>
        <p:txBody>
          <a:bodyPr wrap="square">
            <a:spAutoFit/>
          </a:bodyPr>
          <a:lstStyle/>
          <a:p>
            <a:r>
              <a:rPr lang="en-US" sz="2800" b="1" dirty="0">
                <a:solidFill>
                  <a:schemeClr val="bg1"/>
                </a:solidFill>
              </a:rPr>
              <a:t>Ukrainian cuisine</a:t>
            </a:r>
            <a:r>
              <a:rPr lang="en-US" sz="2800" dirty="0">
                <a:solidFill>
                  <a:schemeClr val="bg1"/>
                </a:solidFill>
              </a:rPr>
              <a:t> is very diverse and has a rich history.</a:t>
            </a:r>
            <a:endParaRPr lang="uk-UA" sz="2800" dirty="0">
              <a:solidFill>
                <a:schemeClr val="bg1"/>
              </a:solidFill>
            </a:endParaRPr>
          </a:p>
        </p:txBody>
      </p:sp>
      <p:pic>
        <p:nvPicPr>
          <p:cNvPr id="6148" name="Picture 4" descr="C:\Documents and Settings\Admin\Рабочий стол\Новая папка (8)\8-9 (1).jpg"/>
          <p:cNvPicPr>
            <a:picLocks noChangeAspect="1" noChangeArrowheads="1"/>
          </p:cNvPicPr>
          <p:nvPr/>
        </p:nvPicPr>
        <p:blipFill>
          <a:blip r:embed="rId3" cstate="print"/>
          <a:srcRect/>
          <a:stretch>
            <a:fillRect/>
          </a:stretch>
        </p:blipFill>
        <p:spPr bwMode="auto">
          <a:xfrm>
            <a:off x="571472" y="1571612"/>
            <a:ext cx="7929618" cy="4857784"/>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sp>
        <p:nvSpPr>
          <p:cNvPr id="3" name="Прямоугольник 2"/>
          <p:cNvSpPr/>
          <p:nvPr/>
        </p:nvSpPr>
        <p:spPr>
          <a:xfrm>
            <a:off x="3643306" y="214290"/>
            <a:ext cx="1359668" cy="769441"/>
          </a:xfrm>
          <a:prstGeom prst="rect">
            <a:avLst/>
          </a:prstGeom>
          <a:solidFill>
            <a:schemeClr val="accent1">
              <a:alpha val="31000"/>
            </a:schemeClr>
          </a:solidFill>
        </p:spPr>
        <p:txBody>
          <a:bodyPr wrap="none">
            <a:spAutoFit/>
          </a:bodyPr>
          <a:lstStyle/>
          <a:p>
            <a:r>
              <a:rPr lang="en-US" sz="4400" dirty="0">
                <a:solidFill>
                  <a:schemeClr val="bg1"/>
                </a:solidFill>
                <a:latin typeface="Monotype Corsiva" pitchFamily="66" charset="0"/>
              </a:rPr>
              <a:t>Soups</a:t>
            </a:r>
          </a:p>
        </p:txBody>
      </p:sp>
      <p:pic>
        <p:nvPicPr>
          <p:cNvPr id="4" name="Picture 4" descr="C:\Documents and Settings\Admin\Рабочий стол\ghbrfhgfnnz\MAIN-borshch.jpg"/>
          <p:cNvPicPr>
            <a:picLocks noChangeAspect="1" noChangeArrowheads="1"/>
          </p:cNvPicPr>
          <p:nvPr/>
        </p:nvPicPr>
        <p:blipFill>
          <a:blip r:embed="rId3" cstate="print"/>
          <a:srcRect/>
          <a:stretch>
            <a:fillRect/>
          </a:stretch>
        </p:blipFill>
        <p:spPr bwMode="auto">
          <a:xfrm>
            <a:off x="357158" y="3500438"/>
            <a:ext cx="3000396" cy="3000400"/>
          </a:xfrm>
          <a:prstGeom prst="rect">
            <a:avLst/>
          </a:prstGeom>
          <a:noFill/>
        </p:spPr>
      </p:pic>
      <p:sp>
        <p:nvSpPr>
          <p:cNvPr id="5" name="Прямоугольник 4"/>
          <p:cNvSpPr/>
          <p:nvPr/>
        </p:nvSpPr>
        <p:spPr>
          <a:xfrm>
            <a:off x="214282" y="1214422"/>
            <a:ext cx="5929354" cy="1200329"/>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Borshch</a:t>
            </a:r>
            <a:r>
              <a:rPr lang="en-US" dirty="0" smtClean="0">
                <a:solidFill>
                  <a:schemeClr val="bg1"/>
                </a:solidFill>
              </a:rPr>
              <a:t> is a vegetable soup made out of beets, cabbage, potatoes, tomatoes, carrots, onions, garlic, dill. There are about 30 varieties of Ukrainian borscht. It may include meat or fish.</a:t>
            </a:r>
            <a:endParaRPr lang="uk-UA" dirty="0">
              <a:solidFill>
                <a:schemeClr val="bg1"/>
              </a:solidFill>
            </a:endParaRPr>
          </a:p>
        </p:txBody>
      </p:sp>
      <p:sp>
        <p:nvSpPr>
          <p:cNvPr id="6" name="Прямоугольник 5"/>
          <p:cNvSpPr/>
          <p:nvPr/>
        </p:nvSpPr>
        <p:spPr>
          <a:xfrm>
            <a:off x="2643174" y="2571744"/>
            <a:ext cx="5214974"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Kapusniak</a:t>
            </a:r>
            <a:r>
              <a:rPr lang="en-US" dirty="0" smtClean="0">
                <a:solidFill>
                  <a:schemeClr val="bg1"/>
                </a:solidFill>
              </a:rPr>
              <a:t>: soup made with pork, </a:t>
            </a:r>
            <a:r>
              <a:rPr lang="en-US" dirty="0" err="1" smtClean="0">
                <a:solidFill>
                  <a:schemeClr val="bg1"/>
                </a:solidFill>
              </a:rPr>
              <a:t>salo</a:t>
            </a:r>
            <a:r>
              <a:rPr lang="en-US" dirty="0" smtClean="0">
                <a:solidFill>
                  <a:schemeClr val="bg1"/>
                </a:solidFill>
              </a:rPr>
              <a:t>, sauerkraut, and served with </a:t>
            </a:r>
            <a:r>
              <a:rPr lang="en-US" dirty="0" err="1" smtClean="0">
                <a:solidFill>
                  <a:schemeClr val="bg1"/>
                </a:solidFill>
              </a:rPr>
              <a:t>smetana</a:t>
            </a:r>
            <a:r>
              <a:rPr lang="en-US" dirty="0" smtClean="0">
                <a:solidFill>
                  <a:schemeClr val="bg1"/>
                </a:solidFill>
              </a:rPr>
              <a:t> (sour cream).</a:t>
            </a:r>
            <a:endParaRPr lang="uk-UA" dirty="0">
              <a:solidFill>
                <a:schemeClr val="bg1"/>
              </a:solidFill>
            </a:endParaRPr>
          </a:p>
        </p:txBody>
      </p:sp>
      <p:pic>
        <p:nvPicPr>
          <p:cNvPr id="7170" name="Picture 2" descr="C:\Documents and Settings\Admin\Рабочий стол\Новая папка (8)\10575934_1454314744844507_734881023_n.jpg"/>
          <p:cNvPicPr>
            <a:picLocks noChangeAspect="1" noChangeArrowheads="1"/>
          </p:cNvPicPr>
          <p:nvPr/>
        </p:nvPicPr>
        <p:blipFill>
          <a:blip r:embed="rId4" cstate="print"/>
          <a:srcRect/>
          <a:stretch>
            <a:fillRect/>
          </a:stretch>
        </p:blipFill>
        <p:spPr bwMode="auto">
          <a:xfrm>
            <a:off x="3143241" y="4214818"/>
            <a:ext cx="3476944" cy="2428892"/>
          </a:xfrm>
          <a:prstGeom prst="rect">
            <a:avLst/>
          </a:prstGeom>
          <a:noFill/>
        </p:spPr>
      </p:pic>
      <p:sp>
        <p:nvSpPr>
          <p:cNvPr id="8" name="Прямоугольник 7"/>
          <p:cNvSpPr/>
          <p:nvPr/>
        </p:nvSpPr>
        <p:spPr>
          <a:xfrm>
            <a:off x="4572000" y="3571876"/>
            <a:ext cx="4214842" cy="369332"/>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Rosolnyk</a:t>
            </a:r>
            <a:r>
              <a:rPr lang="en-US" dirty="0" smtClean="0">
                <a:solidFill>
                  <a:schemeClr val="bg1"/>
                </a:solidFill>
              </a:rPr>
              <a:t>: soup with pickled cucumbers.</a:t>
            </a:r>
            <a:endParaRPr lang="uk-UA" dirty="0">
              <a:solidFill>
                <a:schemeClr val="bg1"/>
              </a:solidFill>
            </a:endParaRPr>
          </a:p>
        </p:txBody>
      </p:sp>
      <p:pic>
        <p:nvPicPr>
          <p:cNvPr id="7171" name="Picture 3" descr="C:\Documents and Settings\Admin\Рабочий стол\Новая папка (8)\thumb_600.jpg"/>
          <p:cNvPicPr>
            <a:picLocks noChangeAspect="1" noChangeArrowheads="1"/>
          </p:cNvPicPr>
          <p:nvPr/>
        </p:nvPicPr>
        <p:blipFill>
          <a:blip r:embed="rId5" cstate="print"/>
          <a:srcRect/>
          <a:stretch>
            <a:fillRect/>
          </a:stretch>
        </p:blipFill>
        <p:spPr bwMode="auto">
          <a:xfrm>
            <a:off x="6429388" y="4286256"/>
            <a:ext cx="2357454" cy="2357454"/>
          </a:xfrm>
          <a:prstGeom prst="rect">
            <a:avLst/>
          </a:prstGeom>
          <a:noFill/>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ipe(down)">
                                      <p:cBhvr>
                                        <p:cTn id="1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57158" y="714356"/>
            <a:ext cx="6357966"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Solyanka</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thick, spicy and sour soup made with meat, fish or mushrooms and various vegetables and pickles.</a:t>
            </a:r>
            <a:endParaRPr lang="uk-UA" dirty="0">
              <a:solidFill>
                <a:schemeClr val="bg1"/>
              </a:solidFill>
            </a:endParaRPr>
          </a:p>
        </p:txBody>
      </p:sp>
      <p:sp>
        <p:nvSpPr>
          <p:cNvPr id="4" name="Прямоугольник 3"/>
          <p:cNvSpPr/>
          <p:nvPr/>
        </p:nvSpPr>
        <p:spPr>
          <a:xfrm>
            <a:off x="2143108" y="1714488"/>
            <a:ext cx="5429288"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Yushka</a:t>
            </a:r>
            <a:r>
              <a:rPr lang="en-US" dirty="0" smtClean="0">
                <a:solidFill>
                  <a:schemeClr val="bg1"/>
                </a:solidFill>
              </a:rPr>
              <a:t>: clear soup, made from various types of fish such as carp, bream, </a:t>
            </a:r>
            <a:r>
              <a:rPr lang="en-US" dirty="0" err="1" smtClean="0">
                <a:solidFill>
                  <a:schemeClr val="bg1"/>
                </a:solidFill>
              </a:rPr>
              <a:t>wels</a:t>
            </a:r>
            <a:r>
              <a:rPr lang="en-US" dirty="0" smtClean="0">
                <a:solidFill>
                  <a:schemeClr val="bg1"/>
                </a:solidFill>
              </a:rPr>
              <a:t> catfish, or even </a:t>
            </a:r>
            <a:r>
              <a:rPr lang="en-US" dirty="0" err="1" smtClean="0">
                <a:solidFill>
                  <a:schemeClr val="bg1"/>
                </a:solidFill>
              </a:rPr>
              <a:t>ruffe</a:t>
            </a:r>
            <a:r>
              <a:rPr lang="en-US" dirty="0" smtClean="0">
                <a:solidFill>
                  <a:schemeClr val="bg1"/>
                </a:solidFill>
              </a:rPr>
              <a:t>.</a:t>
            </a:r>
            <a:endParaRPr lang="uk-UA" dirty="0">
              <a:solidFill>
                <a:schemeClr val="bg1"/>
              </a:solidFill>
            </a:endParaRPr>
          </a:p>
        </p:txBody>
      </p:sp>
      <p:sp>
        <p:nvSpPr>
          <p:cNvPr id="6" name="Прямоугольник 5"/>
          <p:cNvSpPr/>
          <p:nvPr/>
        </p:nvSpPr>
        <p:spPr>
          <a:xfrm>
            <a:off x="3786182" y="2714620"/>
            <a:ext cx="5214974" cy="1200329"/>
          </a:xfrm>
          <a:prstGeom prst="rect">
            <a:avLst/>
          </a:prstGeom>
          <a:solidFill>
            <a:schemeClr val="accent1"/>
          </a:solidFill>
        </p:spPr>
        <p:txBody>
          <a:bodyPr wrap="square">
            <a:spAutoFit/>
          </a:bodyPr>
          <a:lstStyle/>
          <a:p>
            <a:r>
              <a:rPr lang="en-US" dirty="0" err="1" smtClean="0">
                <a:solidFill>
                  <a:schemeClr val="bg1"/>
                </a:solidFill>
              </a:rPr>
              <a:t>Zelenyj</a:t>
            </a:r>
            <a:r>
              <a:rPr lang="en-US" dirty="0" smtClean="0">
                <a:solidFill>
                  <a:schemeClr val="bg1"/>
                </a:solidFill>
              </a:rPr>
              <a:t> </a:t>
            </a:r>
            <a:r>
              <a:rPr lang="en-US" dirty="0" err="1" smtClean="0">
                <a:solidFill>
                  <a:schemeClr val="bg1"/>
                </a:solidFill>
              </a:rPr>
              <a:t>borshch</a:t>
            </a:r>
            <a:r>
              <a:rPr lang="en-US" dirty="0" smtClean="0">
                <a:solidFill>
                  <a:schemeClr val="bg1"/>
                </a:solidFill>
              </a:rPr>
              <a:t> (green borscht) or </a:t>
            </a:r>
            <a:r>
              <a:rPr lang="en-US" dirty="0" err="1" smtClean="0">
                <a:solidFill>
                  <a:schemeClr val="bg1"/>
                </a:solidFill>
              </a:rPr>
              <a:t>shchavlevyj</a:t>
            </a:r>
            <a:r>
              <a:rPr lang="en-US" dirty="0" smtClean="0">
                <a:solidFill>
                  <a:schemeClr val="bg1"/>
                </a:solidFill>
              </a:rPr>
              <a:t> sup (sorrel soup): water or broth based soup with sorrel and various vegetables, served with chopped hard boiled egg and sour cream</a:t>
            </a:r>
            <a:endParaRPr lang="uk-UA" dirty="0">
              <a:solidFill>
                <a:schemeClr val="bg1"/>
              </a:solidFill>
            </a:endParaRPr>
          </a:p>
        </p:txBody>
      </p:sp>
      <p:pic>
        <p:nvPicPr>
          <p:cNvPr id="8194" name="Picture 2" descr="C:\Documents and Settings\Admin\Рабочий стол\Новая папка (8)\solyanka.jpg"/>
          <p:cNvPicPr>
            <a:picLocks noChangeAspect="1" noChangeArrowheads="1"/>
          </p:cNvPicPr>
          <p:nvPr/>
        </p:nvPicPr>
        <p:blipFill>
          <a:blip r:embed="rId3" cstate="print"/>
          <a:srcRect/>
          <a:stretch>
            <a:fillRect/>
          </a:stretch>
        </p:blipFill>
        <p:spPr bwMode="auto">
          <a:xfrm>
            <a:off x="142844" y="2786058"/>
            <a:ext cx="3429024" cy="3857652"/>
          </a:xfrm>
          <a:prstGeom prst="rect">
            <a:avLst/>
          </a:prstGeom>
          <a:noFill/>
        </p:spPr>
      </p:pic>
      <p:pic>
        <p:nvPicPr>
          <p:cNvPr id="8" name="Рисунок 69" descr="Описание: http://www.google.com.ua/url?source=imglanding&amp;ct=img&amp;q=http://www.smachno.in.ua/files/pershi/yushka/MAIN-yushka.jpg&amp;sa=X&amp;ei=PMLcUITXB6mG4gSP1IFY&amp;ved=0CAkQ8wc4Dw&amp;usg=AFQjCNHcAOB9O0bOlAfhM4L97MLn1HxNYQ"/>
          <p:cNvPicPr>
            <a:picLocks noChangeAspect="1" noChangeArrowheads="1"/>
          </p:cNvPicPr>
          <p:nvPr/>
        </p:nvPicPr>
        <p:blipFill>
          <a:blip r:embed="rId4" r:link="rId5" cstate="print"/>
          <a:srcRect/>
          <a:stretch>
            <a:fillRect/>
          </a:stretch>
        </p:blipFill>
        <p:spPr bwMode="auto">
          <a:xfrm>
            <a:off x="3214678" y="4000504"/>
            <a:ext cx="3109624" cy="2643182"/>
          </a:xfrm>
          <a:prstGeom prst="rect">
            <a:avLst/>
          </a:prstGeom>
          <a:noFill/>
          <a:ln w="9525">
            <a:noFill/>
            <a:miter lim="800000"/>
            <a:headEnd/>
            <a:tailEnd/>
          </a:ln>
        </p:spPr>
      </p:pic>
      <p:pic>
        <p:nvPicPr>
          <p:cNvPr id="8195" name="Picture 3" descr="C:\Documents and Settings\Admin\Рабочий стол\Новая папка (8)\щавелевый-суп.jpg"/>
          <p:cNvPicPr>
            <a:picLocks noChangeAspect="1" noChangeArrowheads="1"/>
          </p:cNvPicPr>
          <p:nvPr/>
        </p:nvPicPr>
        <p:blipFill>
          <a:blip r:embed="rId6" cstate="print"/>
          <a:srcRect/>
          <a:stretch>
            <a:fillRect/>
          </a:stretch>
        </p:blipFill>
        <p:spPr bwMode="auto">
          <a:xfrm>
            <a:off x="6143636" y="4357694"/>
            <a:ext cx="2886075" cy="2333625"/>
          </a:xfrm>
          <a:prstGeom prst="rect">
            <a:avLst/>
          </a:prstGeom>
          <a:noFill/>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wipe(down)">
                                      <p:cBhvr>
                                        <p:cTn id="1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sp>
        <p:nvSpPr>
          <p:cNvPr id="3" name="Прямоугольник 2"/>
          <p:cNvSpPr/>
          <p:nvPr/>
        </p:nvSpPr>
        <p:spPr>
          <a:xfrm>
            <a:off x="3286116" y="71414"/>
            <a:ext cx="2263761" cy="769441"/>
          </a:xfrm>
          <a:prstGeom prst="rect">
            <a:avLst/>
          </a:prstGeom>
          <a:solidFill>
            <a:schemeClr val="accent1">
              <a:alpha val="72000"/>
            </a:schemeClr>
          </a:solidFill>
        </p:spPr>
        <p:txBody>
          <a:bodyPr wrap="none">
            <a:spAutoFit/>
          </a:bodyPr>
          <a:lstStyle/>
          <a:p>
            <a:r>
              <a:rPr lang="en-US" sz="4400" dirty="0" err="1" smtClean="0">
                <a:solidFill>
                  <a:schemeClr val="bg1"/>
                </a:solidFill>
                <a:latin typeface="Monotype Corsiva" pitchFamily="66" charset="0"/>
              </a:rPr>
              <a:t>Appetisers</a:t>
            </a:r>
            <a:endParaRPr lang="en-US" sz="4400" dirty="0">
              <a:solidFill>
                <a:schemeClr val="bg1"/>
              </a:solidFill>
              <a:latin typeface="Monotype Corsiva" pitchFamily="66" charset="0"/>
            </a:endParaRPr>
          </a:p>
        </p:txBody>
      </p:sp>
      <p:sp>
        <p:nvSpPr>
          <p:cNvPr id="4" name="Прямоугольник 3"/>
          <p:cNvSpPr/>
          <p:nvPr/>
        </p:nvSpPr>
        <p:spPr>
          <a:xfrm>
            <a:off x="285720" y="1142984"/>
            <a:ext cx="7929618" cy="923330"/>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Salo</a:t>
            </a:r>
            <a:r>
              <a:rPr lang="en-US" dirty="0" smtClean="0">
                <a:solidFill>
                  <a:schemeClr val="bg1"/>
                </a:solidFill>
              </a:rPr>
              <a:t> ("Pork fat") is one of the most popular dishes in Ukrainian cuisine. All Slavic people love </a:t>
            </a:r>
            <a:r>
              <a:rPr lang="en-US" dirty="0" err="1" smtClean="0">
                <a:solidFill>
                  <a:schemeClr val="bg1"/>
                </a:solidFill>
              </a:rPr>
              <a:t>salo</a:t>
            </a:r>
            <a:r>
              <a:rPr lang="en-US" dirty="0" smtClean="0">
                <a:solidFill>
                  <a:schemeClr val="bg1"/>
                </a:solidFill>
              </a:rPr>
              <a:t>. </a:t>
            </a:r>
            <a:r>
              <a:rPr lang="en-US" dirty="0" err="1" smtClean="0">
                <a:solidFill>
                  <a:schemeClr val="bg1"/>
                </a:solidFill>
              </a:rPr>
              <a:t>Salo</a:t>
            </a:r>
            <a:r>
              <a:rPr lang="en-US" dirty="0" smtClean="0">
                <a:solidFill>
                  <a:schemeClr val="bg1"/>
                </a:solidFill>
              </a:rPr>
              <a:t> is rich in vitamins A, D, E, F, carotene. Smoked, salted pork fat (</a:t>
            </a:r>
            <a:r>
              <a:rPr lang="en-US" dirty="0" err="1" smtClean="0">
                <a:solidFill>
                  <a:schemeClr val="bg1"/>
                </a:solidFill>
              </a:rPr>
              <a:t>salo</a:t>
            </a:r>
            <a:r>
              <a:rPr lang="en-US" dirty="0" smtClean="0">
                <a:solidFill>
                  <a:schemeClr val="bg1"/>
                </a:solidFill>
              </a:rPr>
              <a:t>) with garlic and bread is usually served with borsch.</a:t>
            </a:r>
            <a:endParaRPr lang="uk-UA" dirty="0">
              <a:solidFill>
                <a:schemeClr val="bg1"/>
              </a:solidFill>
            </a:endParaRPr>
          </a:p>
        </p:txBody>
      </p:sp>
      <p:sp>
        <p:nvSpPr>
          <p:cNvPr id="5" name="Прямоугольник 4"/>
          <p:cNvSpPr/>
          <p:nvPr/>
        </p:nvSpPr>
        <p:spPr>
          <a:xfrm>
            <a:off x="1928794" y="2214554"/>
            <a:ext cx="6715156"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Kovbasa</a:t>
            </a:r>
            <a:r>
              <a:rPr lang="en-US" dirty="0" smtClean="0">
                <a:solidFill>
                  <a:schemeClr val="bg1"/>
                </a:solidFill>
              </a:rPr>
              <a:t>: various kinds of smoked or boiled pork, beef or chicken sausage.</a:t>
            </a:r>
            <a:endParaRPr lang="uk-UA" dirty="0">
              <a:solidFill>
                <a:schemeClr val="bg1"/>
              </a:solidFill>
            </a:endParaRPr>
          </a:p>
        </p:txBody>
      </p:sp>
      <p:sp>
        <p:nvSpPr>
          <p:cNvPr id="6" name="Прямоугольник 5"/>
          <p:cNvSpPr/>
          <p:nvPr/>
        </p:nvSpPr>
        <p:spPr>
          <a:xfrm>
            <a:off x="3571868" y="3071810"/>
            <a:ext cx="5214958" cy="369332"/>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Studenetz</a:t>
            </a:r>
            <a:r>
              <a:rPr lang="en-US" dirty="0" smtClean="0">
                <a:solidFill>
                  <a:schemeClr val="bg1"/>
                </a:solidFill>
              </a:rPr>
              <a:t>: aspic made with fish or meat (</a:t>
            </a:r>
            <a:r>
              <a:rPr lang="en-US" dirty="0" err="1" smtClean="0">
                <a:solidFill>
                  <a:schemeClr val="bg1"/>
                </a:solidFill>
              </a:rPr>
              <a:t>kholodets</a:t>
            </a:r>
            <a:r>
              <a:rPr lang="en-US" dirty="0" smtClean="0">
                <a:solidFill>
                  <a:schemeClr val="bg1"/>
                </a:solidFill>
              </a:rPr>
              <a:t>).</a:t>
            </a:r>
            <a:endParaRPr lang="uk-UA" dirty="0">
              <a:solidFill>
                <a:schemeClr val="bg1"/>
              </a:solidFill>
            </a:endParaRPr>
          </a:p>
        </p:txBody>
      </p:sp>
      <p:pic>
        <p:nvPicPr>
          <p:cNvPr id="9218" name="Picture 2" descr="C:\Documents and Settings\Admin\Рабочий стол\Новая папка (8)\yak-prigotuvati-holodec-z-zhelatinom.jpg"/>
          <p:cNvPicPr>
            <a:picLocks noChangeAspect="1" noChangeArrowheads="1"/>
          </p:cNvPicPr>
          <p:nvPr/>
        </p:nvPicPr>
        <p:blipFill>
          <a:blip r:embed="rId3" cstate="print"/>
          <a:srcRect/>
          <a:stretch>
            <a:fillRect/>
          </a:stretch>
        </p:blipFill>
        <p:spPr bwMode="auto">
          <a:xfrm>
            <a:off x="285720" y="3000372"/>
            <a:ext cx="3071802" cy="3714750"/>
          </a:xfrm>
          <a:prstGeom prst="rect">
            <a:avLst/>
          </a:prstGeom>
          <a:noFill/>
        </p:spPr>
      </p:pic>
      <p:pic>
        <p:nvPicPr>
          <p:cNvPr id="9219" name="Picture 3" descr="C:\Documents and Settings\Admin\Рабочий стол\Новая папка (8)\fb2501_size.jpg"/>
          <p:cNvPicPr>
            <a:picLocks noChangeAspect="1" noChangeArrowheads="1"/>
          </p:cNvPicPr>
          <p:nvPr/>
        </p:nvPicPr>
        <p:blipFill>
          <a:blip r:embed="rId4" cstate="print"/>
          <a:srcRect/>
          <a:stretch>
            <a:fillRect/>
          </a:stretch>
        </p:blipFill>
        <p:spPr bwMode="auto">
          <a:xfrm>
            <a:off x="3286116" y="3786190"/>
            <a:ext cx="3809993" cy="2857495"/>
          </a:xfrm>
          <a:prstGeom prst="rect">
            <a:avLst/>
          </a:prstGeom>
          <a:noFill/>
        </p:spPr>
      </p:pic>
      <p:pic>
        <p:nvPicPr>
          <p:cNvPr id="9220" name="Picture 4" descr="C:\Documents and Settings\Admin\Рабочий стол\Новая папка (8)\Сало-1.jpg"/>
          <p:cNvPicPr>
            <a:picLocks noChangeAspect="1" noChangeArrowheads="1"/>
          </p:cNvPicPr>
          <p:nvPr/>
        </p:nvPicPr>
        <p:blipFill>
          <a:blip r:embed="rId5" cstate="print"/>
          <a:srcRect/>
          <a:stretch>
            <a:fillRect/>
          </a:stretch>
        </p:blipFill>
        <p:spPr bwMode="auto">
          <a:xfrm>
            <a:off x="5929322" y="3786190"/>
            <a:ext cx="2848534" cy="2428892"/>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down)">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1312879642_ukraine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643306" y="142852"/>
            <a:ext cx="1552028" cy="769441"/>
          </a:xfrm>
          <a:prstGeom prst="rect">
            <a:avLst/>
          </a:prstGeom>
          <a:solidFill>
            <a:schemeClr val="accent1">
              <a:alpha val="66000"/>
            </a:schemeClr>
          </a:solidFill>
        </p:spPr>
        <p:txBody>
          <a:bodyPr wrap="none">
            <a:spAutoFit/>
          </a:bodyPr>
          <a:lstStyle/>
          <a:p>
            <a:r>
              <a:rPr lang="en-US" sz="4400" dirty="0">
                <a:solidFill>
                  <a:schemeClr val="bg1"/>
                </a:solidFill>
                <a:latin typeface="Monotype Corsiva" pitchFamily="66" charset="0"/>
              </a:rPr>
              <a:t>Breads</a:t>
            </a:r>
          </a:p>
        </p:txBody>
      </p:sp>
      <p:sp>
        <p:nvSpPr>
          <p:cNvPr id="5" name="Прямоугольник 4"/>
          <p:cNvSpPr/>
          <p:nvPr/>
        </p:nvSpPr>
        <p:spPr>
          <a:xfrm>
            <a:off x="428596" y="1000108"/>
            <a:ext cx="8429684" cy="4524315"/>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Babka</a:t>
            </a:r>
            <a:r>
              <a:rPr lang="en-US" dirty="0" smtClean="0">
                <a:solidFill>
                  <a:schemeClr val="bg1"/>
                </a:solidFill>
              </a:rPr>
              <a:t>: Easter bread, usually a sweet dough with raisins and other dried fruit.</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Bublik</a:t>
            </a:r>
            <a:r>
              <a:rPr lang="en-US" dirty="0" smtClean="0">
                <a:solidFill>
                  <a:schemeClr val="bg1"/>
                </a:solidFill>
              </a:rPr>
              <a:t>: ring-shaped bread roll made from dough that has been boiled before baking. It is similar to bagel, but usually somewhat bigger and with a wider hole.</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Kоlach</a:t>
            </a:r>
            <a:r>
              <a:rPr lang="en-US" dirty="0" smtClean="0">
                <a:solidFill>
                  <a:schemeClr val="bg1"/>
                </a:solidFill>
              </a:rPr>
              <a:t>: ring-shaped bread typically served at Christmas and funerals. The dough is braided, often with three strands representing the Holy Trinity. The braid is then shaped into a circle (circle = </a:t>
            </a:r>
            <a:r>
              <a:rPr lang="en-US" dirty="0" err="1" smtClean="0">
                <a:solidFill>
                  <a:schemeClr val="bg1"/>
                </a:solidFill>
              </a:rPr>
              <a:t>kolo</a:t>
            </a:r>
            <a:r>
              <a:rPr lang="en-US" dirty="0" smtClean="0">
                <a:solidFill>
                  <a:schemeClr val="bg1"/>
                </a:solidFill>
              </a:rPr>
              <a:t> in Ukrainian) representing the circle of life and family.</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Korovai</a:t>
            </a:r>
            <a:r>
              <a:rPr lang="en-US" dirty="0" smtClean="0">
                <a:solidFill>
                  <a:schemeClr val="bg1"/>
                </a:solidFill>
              </a:rPr>
              <a:t>: a round, braided bread, similar to the </a:t>
            </a:r>
            <a:r>
              <a:rPr lang="en-US" dirty="0" err="1" smtClean="0">
                <a:solidFill>
                  <a:schemeClr val="bg1"/>
                </a:solidFill>
              </a:rPr>
              <a:t>kоlach</a:t>
            </a:r>
            <a:r>
              <a:rPr lang="en-US" dirty="0" smtClean="0">
                <a:solidFill>
                  <a:schemeClr val="bg1"/>
                </a:solidFill>
              </a:rPr>
              <a:t>. It is most often baked for weddings and its top decorated with birds and periwinkle.</a:t>
            </a:r>
          </a:p>
          <a:p>
            <a:endParaRPr lang="en-US" dirty="0" smtClean="0">
              <a:solidFill>
                <a:schemeClr val="bg1"/>
              </a:solidFill>
              <a:effectLst>
                <a:outerShdw blurRad="38100" dist="38100" dir="2700000" algn="tl">
                  <a:srgbClr val="000000">
                    <a:alpha val="43137"/>
                  </a:srgbClr>
                </a:outerShdw>
              </a:effectLst>
            </a:endParaRPr>
          </a:p>
          <a:p>
            <a:r>
              <a:rPr lang="en-US" dirty="0" err="1" smtClean="0">
                <a:solidFill>
                  <a:schemeClr val="bg1"/>
                </a:solidFill>
                <a:effectLst>
                  <a:outerShdw blurRad="38100" dist="38100" dir="2700000" algn="tl">
                    <a:srgbClr val="000000">
                      <a:alpha val="43137"/>
                    </a:srgbClr>
                  </a:outerShdw>
                </a:effectLst>
              </a:rPr>
              <a:t>Pampushki</a:t>
            </a:r>
            <a:r>
              <a:rPr lang="en-US" dirty="0" smtClean="0">
                <a:solidFill>
                  <a:schemeClr val="bg1"/>
                </a:solidFill>
              </a:rPr>
              <a:t>: soft, fluffy bread portions topped with garlic butter.</a:t>
            </a:r>
          </a:p>
          <a:p>
            <a:endParaRPr lang="en-US" dirty="0" smtClean="0">
              <a:solidFill>
                <a:schemeClr val="bg1"/>
              </a:solidFill>
            </a:endParaRPr>
          </a:p>
          <a:p>
            <a:r>
              <a:rPr lang="en-US" dirty="0" err="1" smtClean="0">
                <a:solidFill>
                  <a:schemeClr val="bg1"/>
                </a:solidFill>
                <a:effectLst>
                  <a:outerShdw blurRad="38100" dist="38100" dir="2700000" algn="tl">
                    <a:srgbClr val="000000">
                      <a:alpha val="43137"/>
                    </a:srgbClr>
                  </a:outerShdw>
                </a:effectLst>
              </a:rPr>
              <a:t>Paska</a:t>
            </a:r>
            <a:r>
              <a:rPr lang="en-US" dirty="0" smtClean="0">
                <a:solidFill>
                  <a:schemeClr val="bg1"/>
                </a:solidFill>
              </a:rPr>
              <a:t>: traditional rich Easter bread. It is shaped in a short round form. The top of the </a:t>
            </a:r>
            <a:r>
              <a:rPr lang="en-US" dirty="0" err="1" smtClean="0">
                <a:solidFill>
                  <a:schemeClr val="bg1"/>
                </a:solidFill>
              </a:rPr>
              <a:t>paska</a:t>
            </a:r>
            <a:r>
              <a:rPr lang="en-US" dirty="0" smtClean="0">
                <a:solidFill>
                  <a:schemeClr val="bg1"/>
                </a:solidFill>
              </a:rPr>
              <a:t> is decorated with typical Easter symbols, such as roses or crosses.</a:t>
            </a:r>
            <a:endParaRPr lang="uk-UA" dirty="0">
              <a:solidFill>
                <a:schemeClr val="bg1"/>
              </a:solidFill>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Рабочий стол\Новая папка (8)\Martiniouk_Pas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Новая папка (8)\пшениця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p:spPr>
      </p:pic>
      <p:sp>
        <p:nvSpPr>
          <p:cNvPr id="3" name="Прямоугольник 2"/>
          <p:cNvSpPr/>
          <p:nvPr/>
        </p:nvSpPr>
        <p:spPr>
          <a:xfrm>
            <a:off x="3000364" y="142852"/>
            <a:ext cx="2816797" cy="769441"/>
          </a:xfrm>
          <a:prstGeom prst="rect">
            <a:avLst/>
          </a:prstGeom>
          <a:solidFill>
            <a:schemeClr val="accent1">
              <a:alpha val="67000"/>
            </a:schemeClr>
          </a:solidFill>
        </p:spPr>
        <p:txBody>
          <a:bodyPr wrap="none">
            <a:spAutoFit/>
          </a:bodyPr>
          <a:lstStyle/>
          <a:p>
            <a:r>
              <a:rPr lang="en-US" sz="4400" dirty="0" smtClean="0">
                <a:solidFill>
                  <a:schemeClr val="bg1"/>
                </a:solidFill>
                <a:latin typeface="Monotype Corsiva" pitchFamily="66" charset="0"/>
              </a:rPr>
              <a:t>Main courses</a:t>
            </a:r>
            <a:endParaRPr lang="uk-UA" sz="4400" dirty="0">
              <a:solidFill>
                <a:schemeClr val="bg1"/>
              </a:solidFill>
              <a:latin typeface="Monotype Corsiva" pitchFamily="66" charset="0"/>
            </a:endParaRPr>
          </a:p>
        </p:txBody>
      </p:sp>
      <p:sp>
        <p:nvSpPr>
          <p:cNvPr id="4" name="Прямоугольник 3"/>
          <p:cNvSpPr/>
          <p:nvPr/>
        </p:nvSpPr>
        <p:spPr>
          <a:xfrm>
            <a:off x="285720" y="1071546"/>
            <a:ext cx="8358246" cy="1200329"/>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Varenyky</a:t>
            </a:r>
            <a:r>
              <a:rPr lang="en-US" dirty="0" smtClean="0">
                <a:solidFill>
                  <a:schemeClr val="bg1"/>
                </a:solidFill>
              </a:rPr>
              <a:t> (also called </a:t>
            </a:r>
            <a:r>
              <a:rPr lang="en-US" dirty="0" err="1" smtClean="0">
                <a:solidFill>
                  <a:schemeClr val="bg1"/>
                </a:solidFill>
              </a:rPr>
              <a:t>pyrohy</a:t>
            </a:r>
            <a:r>
              <a:rPr lang="en-US" dirty="0" smtClean="0">
                <a:solidFill>
                  <a:schemeClr val="bg1"/>
                </a:solidFill>
              </a:rPr>
              <a:t> in some regions of Western Ukraine): dumplings made with fillings, such as mashed potatoes and fried onions, fried cabbage with fried onions, quark, cherries, and strawberries. Served with sour cream and butter or sugar, when filled with fruits.</a:t>
            </a:r>
            <a:endParaRPr lang="uk-UA" dirty="0">
              <a:solidFill>
                <a:schemeClr val="bg1"/>
              </a:solidFill>
            </a:endParaRPr>
          </a:p>
        </p:txBody>
      </p:sp>
      <p:sp>
        <p:nvSpPr>
          <p:cNvPr id="5" name="Прямоугольник 4"/>
          <p:cNvSpPr/>
          <p:nvPr/>
        </p:nvSpPr>
        <p:spPr>
          <a:xfrm>
            <a:off x="1428728" y="2714620"/>
            <a:ext cx="7429552" cy="923330"/>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Holubtsi</a:t>
            </a:r>
            <a:r>
              <a:rPr lang="en-US" dirty="0" smtClean="0">
                <a:solidFill>
                  <a:schemeClr val="bg1"/>
                </a:solidFill>
                <a:effectLst>
                  <a:outerShdw blurRad="38100" dist="38100" dir="2700000" algn="tl">
                    <a:srgbClr val="000000">
                      <a:alpha val="43137"/>
                    </a:srgbClr>
                  </a:outerShdw>
                </a:effectLst>
              </a:rPr>
              <a:t>: </a:t>
            </a:r>
            <a:r>
              <a:rPr lang="en-US" dirty="0" smtClean="0">
                <a:solidFill>
                  <a:schemeClr val="bg1"/>
                </a:solidFill>
              </a:rPr>
              <a:t>cabbage leaves rolled with rice filling and may contain meat (minced beef or bacon), baked in oil and </a:t>
            </a:r>
            <a:r>
              <a:rPr lang="en-US" dirty="0" err="1" smtClean="0">
                <a:solidFill>
                  <a:schemeClr val="bg1"/>
                </a:solidFill>
              </a:rPr>
              <a:t>carmelized</a:t>
            </a:r>
            <a:r>
              <a:rPr lang="en-US" dirty="0" smtClean="0">
                <a:solidFill>
                  <a:schemeClr val="bg1"/>
                </a:solidFill>
              </a:rPr>
              <a:t> onions and may contain as a baking sauce tomato soup, cream or sour cream.</a:t>
            </a:r>
            <a:endParaRPr lang="uk-UA" dirty="0">
              <a:solidFill>
                <a:schemeClr val="bg1"/>
              </a:solidFill>
            </a:endParaRPr>
          </a:p>
        </p:txBody>
      </p:sp>
      <p:sp>
        <p:nvSpPr>
          <p:cNvPr id="6" name="Прямоугольник 5"/>
          <p:cNvSpPr/>
          <p:nvPr/>
        </p:nvSpPr>
        <p:spPr>
          <a:xfrm>
            <a:off x="2143108" y="4143380"/>
            <a:ext cx="6858048"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Mlyntsi</a:t>
            </a:r>
            <a:r>
              <a:rPr lang="en-US" dirty="0" smtClean="0">
                <a:solidFill>
                  <a:schemeClr val="bg1"/>
                </a:solidFill>
                <a:effectLst>
                  <a:outerShdw blurRad="38100" dist="38100" dir="2700000" algn="tl">
                    <a:srgbClr val="000000">
                      <a:alpha val="43137"/>
                    </a:srgbClr>
                  </a:outerShdw>
                </a:effectLst>
              </a:rPr>
              <a:t> or </a:t>
            </a:r>
            <a:r>
              <a:rPr lang="en-US" dirty="0" err="1" smtClean="0">
                <a:solidFill>
                  <a:schemeClr val="bg1"/>
                </a:solidFill>
                <a:effectLst>
                  <a:outerShdw blurRad="38100" dist="38100" dir="2700000" algn="tl">
                    <a:srgbClr val="000000">
                      <a:alpha val="43137"/>
                    </a:srgbClr>
                  </a:outerShdw>
                </a:effectLst>
              </a:rPr>
              <a:t>nalisnyky</a:t>
            </a:r>
            <a:r>
              <a:rPr lang="en-US" dirty="0" smtClean="0">
                <a:solidFill>
                  <a:schemeClr val="bg1"/>
                </a:solidFill>
              </a:rPr>
              <a:t>: thin pancakes filled usually with quark, meat, cabbage, fruits, served with sour cream.</a:t>
            </a:r>
            <a:endParaRPr lang="uk-UA" dirty="0">
              <a:solidFill>
                <a:schemeClr val="bg1"/>
              </a:solidFill>
            </a:endParaRPr>
          </a:p>
        </p:txBody>
      </p:sp>
      <p:sp>
        <p:nvSpPr>
          <p:cNvPr id="7" name="Прямоугольник 6"/>
          <p:cNvSpPr/>
          <p:nvPr/>
        </p:nvSpPr>
        <p:spPr>
          <a:xfrm>
            <a:off x="2857456" y="5214950"/>
            <a:ext cx="6286544" cy="646331"/>
          </a:xfrm>
          <a:prstGeom prst="rect">
            <a:avLst/>
          </a:prstGeom>
          <a:solidFill>
            <a:schemeClr val="accent1"/>
          </a:solidFill>
        </p:spPr>
        <p:txBody>
          <a:bodyPr wrap="square">
            <a:spAutoFit/>
          </a:bodyPr>
          <a:lstStyle/>
          <a:p>
            <a:r>
              <a:rPr lang="en-US" dirty="0" err="1" smtClean="0">
                <a:solidFill>
                  <a:schemeClr val="bg1"/>
                </a:solidFill>
                <a:effectLst>
                  <a:outerShdw blurRad="38100" dist="38100" dir="2700000" algn="tl">
                    <a:srgbClr val="000000">
                      <a:alpha val="43137"/>
                    </a:srgbClr>
                  </a:outerShdw>
                </a:effectLst>
              </a:rPr>
              <a:t>Deruny</a:t>
            </a:r>
            <a:r>
              <a:rPr lang="en-US" dirty="0" smtClean="0">
                <a:solidFill>
                  <a:schemeClr val="bg1"/>
                </a:solidFill>
              </a:rPr>
              <a:t>: potato pancakes, usually served with rich servings of sour cream</a:t>
            </a:r>
            <a:endParaRPr lang="uk-UA" dirty="0">
              <a:solidFill>
                <a:schemeClr val="bg1"/>
              </a:solidFill>
            </a:endParaRPr>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ghbrfhgfnnz\img1095_1.jpg"/>
          <p:cNvPicPr>
            <a:picLocks noChangeAspect="1" noChangeArrowheads="1"/>
          </p:cNvPicPr>
          <p:nvPr/>
        </p:nvPicPr>
        <p:blipFill>
          <a:blip r:embed="rId2" cstate="print"/>
          <a:srcRect/>
          <a:stretch>
            <a:fillRect/>
          </a:stretch>
        </p:blipFill>
        <p:spPr bwMode="auto">
          <a:xfrm>
            <a:off x="0" y="0"/>
            <a:ext cx="3428992" cy="3483427"/>
          </a:xfrm>
          <a:prstGeom prst="rect">
            <a:avLst/>
          </a:prstGeom>
          <a:noFill/>
        </p:spPr>
      </p:pic>
      <p:pic>
        <p:nvPicPr>
          <p:cNvPr id="11266" name="Picture 2" descr="C:\Documents and Settings\Admin\Рабочий стол\Новая папка (8)\DSC_0615_1-690x430.jpg"/>
          <p:cNvPicPr>
            <a:picLocks noChangeAspect="1" noChangeArrowheads="1"/>
          </p:cNvPicPr>
          <p:nvPr/>
        </p:nvPicPr>
        <p:blipFill>
          <a:blip r:embed="rId3" cstate="print"/>
          <a:srcRect/>
          <a:stretch>
            <a:fillRect/>
          </a:stretch>
        </p:blipFill>
        <p:spPr bwMode="auto">
          <a:xfrm>
            <a:off x="3428992" y="0"/>
            <a:ext cx="5715008" cy="3500438"/>
          </a:xfrm>
          <a:prstGeom prst="rect">
            <a:avLst/>
          </a:prstGeom>
          <a:noFill/>
        </p:spPr>
      </p:pic>
      <p:pic>
        <p:nvPicPr>
          <p:cNvPr id="11267" name="Picture 3" descr="C:\Documents and Settings\Admin\Рабочий стол\Новая папка (8)\images (2).jpg"/>
          <p:cNvPicPr>
            <a:picLocks noChangeAspect="1" noChangeArrowheads="1"/>
          </p:cNvPicPr>
          <p:nvPr/>
        </p:nvPicPr>
        <p:blipFill>
          <a:blip r:embed="rId4" cstate="print"/>
          <a:srcRect/>
          <a:stretch>
            <a:fillRect/>
          </a:stretch>
        </p:blipFill>
        <p:spPr bwMode="auto">
          <a:xfrm>
            <a:off x="0" y="3500438"/>
            <a:ext cx="4482518" cy="3357562"/>
          </a:xfrm>
          <a:prstGeom prst="rect">
            <a:avLst/>
          </a:prstGeom>
          <a:noFill/>
        </p:spPr>
      </p:pic>
      <p:pic>
        <p:nvPicPr>
          <p:cNvPr id="11268" name="Picture 4" descr="C:\Documents and Settings\Admin\Рабочий стол\Новая папка (8)\images (3).jpg"/>
          <p:cNvPicPr>
            <a:picLocks noChangeAspect="1" noChangeArrowheads="1"/>
          </p:cNvPicPr>
          <p:nvPr/>
        </p:nvPicPr>
        <p:blipFill>
          <a:blip r:embed="rId5" cstate="print"/>
          <a:srcRect/>
          <a:stretch>
            <a:fillRect/>
          </a:stretch>
        </p:blipFill>
        <p:spPr bwMode="auto">
          <a:xfrm>
            <a:off x="3976967" y="3143248"/>
            <a:ext cx="5167033" cy="3714752"/>
          </a:xfrm>
          <a:prstGeom prst="rect">
            <a:avLst/>
          </a:prstGeom>
          <a:noFill/>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1042</Words>
  <Application>Microsoft Office PowerPoint</Application>
  <PresentationFormat>Экран (4:3)</PresentationFormat>
  <Paragraphs>61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43</cp:revision>
  <dcterms:created xsi:type="dcterms:W3CDTF">2014-12-14T10:03:35Z</dcterms:created>
  <dcterms:modified xsi:type="dcterms:W3CDTF">2014-12-14T12:26:06Z</dcterms:modified>
</cp:coreProperties>
</file>