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150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voyrebenok.ru/images/presentation/literature/m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00042"/>
            <a:ext cx="400052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Ікони</a:t>
            </a:r>
            <a:r>
              <a:rPr lang="ru-RU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Київської </a:t>
            </a:r>
            <a:r>
              <a:rPr lang="ru-RU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Русі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58" y="4429132"/>
            <a:ext cx="2643206" cy="221457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</a:t>
            </a:r>
          </a:p>
          <a:p>
            <a:pPr algn="ctr"/>
            <a:r>
              <a:rPr lang="uk-UA" dirty="0" smtClean="0"/>
              <a:t>Учениці 10 класу</a:t>
            </a:r>
          </a:p>
          <a:p>
            <a:pPr algn="ctr"/>
            <a:r>
              <a:rPr lang="uk-UA" dirty="0" err="1" smtClean="0"/>
              <a:t>Бодніцької</a:t>
            </a:r>
            <a:r>
              <a:rPr lang="uk-UA" dirty="0" smtClean="0"/>
              <a:t> Юлії</a:t>
            </a:r>
            <a:endParaRPr lang="ru-RU" dirty="0"/>
          </a:p>
        </p:txBody>
      </p:sp>
      <p:pic>
        <p:nvPicPr>
          <p:cNvPr id="12293" name="Picture 5" descr="D:\Documents and Settings\Юля\Рабочий стол\анімації\ramka-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voyrebenok.ru/images/presentation/literature/m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357166"/>
            <a:ext cx="5715040" cy="55721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Період Київської </a:t>
            </a:r>
            <a:r>
              <a:rPr lang="ru-RU" dirty="0" err="1" smtClean="0">
                <a:latin typeface="Monotype Corsiva" pitchFamily="66" charset="0"/>
              </a:rPr>
              <a:t>Русі</a:t>
            </a:r>
            <a:r>
              <a:rPr lang="ru-RU" dirty="0" smtClean="0">
                <a:latin typeface="Monotype Corsiva" pitchFamily="66" charset="0"/>
              </a:rPr>
              <a:t> дав </a:t>
            </a:r>
            <a:r>
              <a:rPr lang="ru-RU" dirty="0" err="1" smtClean="0">
                <a:latin typeface="Monotype Corsiva" pitchFamily="66" charset="0"/>
              </a:rPr>
              <a:t>велику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кількість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творів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мистецтва</a:t>
            </a:r>
            <a:r>
              <a:rPr lang="ru-RU" dirty="0" smtClean="0">
                <a:latin typeface="Monotype Corsiva" pitchFamily="66" charset="0"/>
              </a:rPr>
              <a:t>, у тому </a:t>
            </a:r>
            <a:r>
              <a:rPr lang="ru-RU" dirty="0" err="1" smtClean="0">
                <a:latin typeface="Monotype Corsiva" pitchFamily="66" charset="0"/>
              </a:rPr>
              <a:t>числі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 іконопис. </a:t>
            </a:r>
            <a:r>
              <a:rPr lang="ru-RU" dirty="0" err="1" smtClean="0">
                <a:latin typeface="Monotype Corsiva" pitchFamily="66" charset="0"/>
              </a:rPr>
              <a:t>Більш</a:t>
            </a:r>
            <a:r>
              <a:rPr lang="ru-RU" dirty="0" smtClean="0">
                <a:latin typeface="Monotype Corsiva" pitchFamily="66" charset="0"/>
              </a:rPr>
              <a:t> того </a:t>
            </a:r>
            <a:r>
              <a:rPr lang="ru-RU" dirty="0" err="1" smtClean="0">
                <a:latin typeface="Monotype Corsiva" pitchFamily="66" charset="0"/>
              </a:rPr>
              <a:t>жодна</a:t>
            </a:r>
            <a:r>
              <a:rPr lang="ru-RU" dirty="0" smtClean="0">
                <a:latin typeface="Monotype Corsiva" pitchFamily="66" charset="0"/>
              </a:rPr>
              <a:t> область </a:t>
            </a:r>
            <a:r>
              <a:rPr lang="ru-RU" dirty="0" err="1" smtClean="0">
                <a:latin typeface="Monotype Corsiva" pitchFamily="66" charset="0"/>
              </a:rPr>
              <a:t>історії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російського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мистецтва</a:t>
            </a:r>
            <a:r>
              <a:rPr lang="ru-RU" dirty="0" smtClean="0">
                <a:latin typeface="Monotype Corsiva" pitchFamily="66" charset="0"/>
              </a:rPr>
              <a:t> не </a:t>
            </a:r>
            <a:r>
              <a:rPr lang="ru-RU" dirty="0" err="1" smtClean="0">
                <a:latin typeface="Monotype Corsiva" pitchFamily="66" charset="0"/>
              </a:rPr>
              <a:t>збагатилася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останні</a:t>
            </a:r>
            <a:r>
              <a:rPr lang="ru-RU" dirty="0" smtClean="0">
                <a:latin typeface="Monotype Corsiva" pitchFamily="66" charset="0"/>
              </a:rPr>
              <a:t> роки такою </a:t>
            </a:r>
            <a:r>
              <a:rPr lang="ru-RU" dirty="0" err="1" smtClean="0">
                <a:latin typeface="Monotype Corsiva" pitchFamily="66" charset="0"/>
              </a:rPr>
              <a:t>кількістю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нових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пам'ятників</a:t>
            </a:r>
            <a:r>
              <a:rPr lang="ru-RU" dirty="0" smtClean="0">
                <a:latin typeface="Monotype Corsiva" pitchFamily="66" charset="0"/>
              </a:rPr>
              <a:t>, якдавньоруська іконопис. У </a:t>
            </a:r>
            <a:r>
              <a:rPr lang="ru-RU" dirty="0" err="1" smtClean="0">
                <a:latin typeface="Monotype Corsiva" pitchFamily="66" charset="0"/>
              </a:rPr>
              <a:t>своїй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роботі</a:t>
            </a:r>
            <a:r>
              <a:rPr lang="ru-RU" dirty="0" smtClean="0">
                <a:latin typeface="Monotype Corsiva" pitchFamily="66" charset="0"/>
              </a:rPr>
              <a:t> я </a:t>
            </a:r>
            <a:r>
              <a:rPr lang="ru-RU" dirty="0" err="1" smtClean="0">
                <a:latin typeface="Monotype Corsiva" pitchFamily="66" charset="0"/>
              </a:rPr>
              <a:t>хотів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простежити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зміни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ікон</a:t>
            </a:r>
            <a:r>
              <a:rPr lang="ru-RU" dirty="0" smtClean="0">
                <a:latin typeface="Monotype Corsiva" pitchFamily="66" charset="0"/>
              </a:rPr>
              <a:t> у </a:t>
            </a:r>
            <a:r>
              <a:rPr lang="ru-RU" dirty="0" err="1" smtClean="0">
                <a:latin typeface="Monotype Corsiva" pitchFamily="66" charset="0"/>
              </a:rPr>
              <a:t>різних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періодах</a:t>
            </a:r>
            <a:r>
              <a:rPr lang="ru-RU" dirty="0" smtClean="0">
                <a:latin typeface="Monotype Corsiva" pitchFamily="66" charset="0"/>
              </a:rPr>
              <a:t> часу, </a:t>
            </a:r>
            <a:r>
              <a:rPr lang="ru-RU" dirty="0" err="1" smtClean="0">
                <a:latin typeface="Monotype Corsiva" pitchFamily="66" charset="0"/>
              </a:rPr>
              <a:t>різницю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їх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виконання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спробувати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визначити</a:t>
            </a:r>
            <a:r>
              <a:rPr lang="ru-RU" dirty="0" smtClean="0">
                <a:latin typeface="Monotype Corsiva" pitchFamily="66" charset="0"/>
              </a:rPr>
              <a:t> час переходу </a:t>
            </a:r>
            <a:r>
              <a:rPr lang="ru-RU" dirty="0" err="1" smtClean="0">
                <a:latin typeface="Monotype Corsiva" pitchFamily="66" charset="0"/>
              </a:rPr>
              <a:t>від</a:t>
            </a:r>
            <a:r>
              <a:rPr lang="ru-RU" dirty="0" smtClean="0">
                <a:latin typeface="Monotype Corsiva" pitchFamily="66" charset="0"/>
              </a:rPr>
              <a:t> одного стилю до </a:t>
            </a:r>
            <a:r>
              <a:rPr lang="ru-RU" dirty="0" err="1" smtClean="0">
                <a:latin typeface="Monotype Corsiva" pitchFamily="66" charset="0"/>
              </a:rPr>
              <a:t>іншого</a:t>
            </a:r>
            <a:r>
              <a:rPr lang="ru-RU" dirty="0" smtClean="0">
                <a:latin typeface="Monotype Corsiva" pitchFamily="66" charset="0"/>
              </a:rPr>
              <a:t>. 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268" name="Picture 4" descr="http://www.edu.vn.ua/konkurs2006/2/pictures/viche%20v%20psko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2750611" cy="1938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http://os1.i.ua/3/1/2012751_88b0f5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2712311" cy="2271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1" name="Picture 7" descr="D:\Documents and Settings\Юля\Рабочий стол\анімації\ramka-2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786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voyrebenok.ru/images/presentation/literature/m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307183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Іконопис Київської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Русі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свого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роду книга,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якою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ми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можемо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тільки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милуватися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але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"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прочитати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" по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ній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життя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 того часу,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дає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нам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повну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картину,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народу, а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їх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моралі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порядків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канонів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. 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7" descr="D:\Documents and Settings\Юля\Рабочий стол\анімації\ramka-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6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voyrebenok.ru/images/presentation/school/m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500043"/>
            <a:ext cx="3000396" cy="1500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/>
              <a:t>"</a:t>
            </a:r>
            <a:r>
              <a:rPr lang="ru-RU" sz="2400" b="1" i="1" dirty="0" err="1" smtClean="0"/>
              <a:t>Святий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Юрій</a:t>
            </a:r>
            <a:r>
              <a:rPr lang="ru-RU" sz="2400" b="1" i="1" dirty="0" smtClean="0"/>
              <a:t>"</a:t>
            </a:r>
            <a:br>
              <a:rPr lang="ru-RU" sz="2400" b="1" i="1" dirty="0" smtClean="0"/>
            </a:br>
            <a:r>
              <a:rPr lang="ru-RU" sz="2400" b="1" i="1" dirty="0" err="1" smtClean="0"/>
              <a:t>Дошка</a:t>
            </a:r>
            <a:r>
              <a:rPr lang="ru-RU" sz="2400" b="1" i="1" dirty="0" smtClean="0"/>
              <a:t>, темпера.</a:t>
            </a:r>
            <a:br>
              <a:rPr lang="ru-RU" sz="2400" b="1" i="1" dirty="0" smtClean="0"/>
            </a:br>
            <a:r>
              <a:rPr lang="ru-RU" sz="2400" b="1" i="1" dirty="0" smtClean="0"/>
              <a:t>прибл. XI ст.</a:t>
            </a:r>
            <a:endParaRPr lang="ru-RU" sz="2400" b="1" dirty="0"/>
          </a:p>
        </p:txBody>
      </p:sp>
      <p:pic>
        <p:nvPicPr>
          <p:cNvPr id="9220" name="Picture 4" descr="http://www.obraz.org.ua/imag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2143140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http://www.obraz.org.ua/images/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715147"/>
            <a:ext cx="2071702" cy="3142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4786322"/>
            <a:ext cx="364333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"</a:t>
            </a:r>
            <a:r>
              <a:rPr lang="ru-RU" sz="2400" b="1" i="1" dirty="0" err="1" smtClean="0"/>
              <a:t>Святі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Юрій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Параскева</a:t>
            </a:r>
            <a:r>
              <a:rPr lang="ru-RU" sz="2400" b="1" i="1" dirty="0" smtClean="0"/>
              <a:t>"</a:t>
            </a:r>
            <a:br>
              <a:rPr lang="ru-RU" sz="2400" b="1" i="1" dirty="0" smtClean="0"/>
            </a:br>
            <a:r>
              <a:rPr lang="ru-RU" sz="2400" b="1" i="1" dirty="0" err="1" smtClean="0"/>
              <a:t>Дошка</a:t>
            </a:r>
            <a:r>
              <a:rPr lang="ru-RU" sz="2400" b="1" i="1" dirty="0" smtClean="0"/>
              <a:t>, темпера.</a:t>
            </a:r>
            <a:br>
              <a:rPr lang="ru-RU" sz="2400" b="1" i="1" dirty="0" smtClean="0"/>
            </a:br>
            <a:r>
              <a:rPr lang="ru-RU" sz="2400" b="1" i="1" dirty="0" err="1" smtClean="0"/>
              <a:t>кін</a:t>
            </a:r>
            <a:r>
              <a:rPr lang="ru-RU" sz="2400" b="1" i="1" dirty="0" smtClean="0"/>
              <a:t>. XV- </a:t>
            </a:r>
            <a:r>
              <a:rPr lang="ru-RU" sz="2400" b="1" i="1" dirty="0" err="1" smtClean="0"/>
              <a:t>поч</a:t>
            </a:r>
            <a:r>
              <a:rPr lang="ru-RU" sz="2400" b="1" i="1" dirty="0" smtClean="0"/>
              <a:t>. XVI ст.</a:t>
            </a:r>
            <a:endParaRPr lang="ru-RU" sz="2400" b="1" dirty="0"/>
          </a:p>
        </p:txBody>
      </p:sp>
      <p:pic>
        <p:nvPicPr>
          <p:cNvPr id="10" name="Picture 7" descr="D:\Documents and Settings\Юля\Рабочий стол\анімації\ramka-2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7865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3.proshkolu.ru/content/media/pic/std/3000000/2850000/2849127-eb9d75c142126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8196" name="Picture 4" descr="http://www.obraz.org.ua/images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048021" cy="22860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6182" y="857232"/>
            <a:ext cx="400052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"</a:t>
            </a:r>
            <a:r>
              <a:rPr lang="ru-RU" sz="2400" b="1" i="1" dirty="0" err="1" smtClean="0"/>
              <a:t>Святий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Іван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Хреститель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Архангел </a:t>
            </a:r>
            <a:r>
              <a:rPr lang="ru-RU" sz="2400" b="1" i="1" dirty="0" err="1" smtClean="0"/>
              <a:t>Михаїл</a:t>
            </a:r>
            <a:r>
              <a:rPr lang="ru-RU" sz="2400" b="1" i="1" dirty="0" smtClean="0"/>
              <a:t>"</a:t>
            </a:r>
            <a:br>
              <a:rPr lang="ru-RU" sz="2400" b="1" i="1" dirty="0" smtClean="0"/>
            </a:br>
            <a:r>
              <a:rPr lang="ru-RU" sz="2400" b="1" i="1" dirty="0" smtClean="0"/>
              <a:t>Фрагмент </a:t>
            </a:r>
            <a:r>
              <a:rPr lang="ru-RU" sz="2400" b="1" i="1" dirty="0" err="1" smtClean="0"/>
              <a:t>Скварявського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іконостасу</a:t>
            </a:r>
            <a:r>
              <a:rPr lang="ru-RU" sz="2400" b="1" i="1" dirty="0" smtClean="0"/>
              <a:t>.</a:t>
            </a:r>
            <a:br>
              <a:rPr lang="ru-RU" sz="2400" b="1" i="1" dirty="0" smtClean="0"/>
            </a:br>
            <a:r>
              <a:rPr lang="ru-RU" sz="2400" b="1" i="1" dirty="0" err="1" smtClean="0"/>
              <a:t>Дошка</a:t>
            </a:r>
            <a:r>
              <a:rPr lang="ru-RU" sz="2400" b="1" i="1" dirty="0" smtClean="0"/>
              <a:t>, темпера.</a:t>
            </a:r>
            <a:endParaRPr lang="ru-RU" sz="2400" b="1" dirty="0"/>
          </a:p>
        </p:txBody>
      </p:sp>
      <p:pic>
        <p:nvPicPr>
          <p:cNvPr id="8198" name="Picture 6" descr="http://www.obraz.org.ua/images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86058"/>
            <a:ext cx="2357454" cy="36540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28992" y="4071942"/>
            <a:ext cx="42862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"</a:t>
            </a:r>
            <a:r>
              <a:rPr lang="ru-RU" sz="2400" b="1" i="1" dirty="0" err="1" smtClean="0"/>
              <a:t>Володимирська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Богородиця</a:t>
            </a:r>
            <a:r>
              <a:rPr lang="ru-RU" sz="2400" b="1" i="1" dirty="0" smtClean="0"/>
              <a:t>"</a:t>
            </a:r>
            <a:br>
              <a:rPr lang="ru-RU" sz="2400" b="1" i="1" dirty="0" smtClean="0"/>
            </a:br>
            <a:r>
              <a:rPr lang="ru-RU" sz="2400" b="1" i="1" dirty="0" err="1" smtClean="0"/>
              <a:t>Дошка</a:t>
            </a:r>
            <a:r>
              <a:rPr lang="ru-RU" sz="2400" b="1" i="1" dirty="0" smtClean="0"/>
              <a:t>, темпера.</a:t>
            </a:r>
            <a:endParaRPr lang="ru-RU" sz="2400" b="1" dirty="0"/>
          </a:p>
        </p:txBody>
      </p:sp>
      <p:pic>
        <p:nvPicPr>
          <p:cNvPr id="9" name="Picture 7" descr="D:\Documents and Settings\Юля\Рабочий стол\анімації\ramka-2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7865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187/22014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22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7829576" cy="49117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Monotype Corsiva" pitchFamily="66" charset="0"/>
              </a:rPr>
              <a:t>Ікони</a:t>
            </a:r>
            <a:r>
              <a:rPr lang="ru-RU" dirty="0" smtClean="0">
                <a:latin typeface="Monotype Corsiva" pitchFamily="66" charset="0"/>
              </a:rPr>
              <a:t>, як </a:t>
            </a:r>
            <a:r>
              <a:rPr lang="ru-RU" dirty="0" err="1" smtClean="0">
                <a:latin typeface="Monotype Corsiva" pitchFamily="66" charset="0"/>
              </a:rPr>
              <a:t>специфічний</a:t>
            </a:r>
            <a:r>
              <a:rPr lang="ru-RU" dirty="0" smtClean="0">
                <a:latin typeface="Monotype Corsiva" pitchFamily="66" charset="0"/>
              </a:rPr>
              <a:t> вид </a:t>
            </a:r>
            <a:r>
              <a:rPr lang="ru-RU" dirty="0" err="1" smtClean="0">
                <a:latin typeface="Monotype Corsiva" pitchFamily="66" charset="0"/>
              </a:rPr>
              <a:t>релігійного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малярства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виникли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дуже</a:t>
            </a:r>
            <a:r>
              <a:rPr lang="ru-RU" dirty="0" smtClean="0">
                <a:latin typeface="Monotype Corsiva" pitchFamily="66" charset="0"/>
              </a:rPr>
              <a:t> давно,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найраніші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уцілілі</a:t>
            </a:r>
            <a:r>
              <a:rPr lang="ru-RU" dirty="0" smtClean="0">
                <a:latin typeface="Monotype Corsiva" pitchFamily="66" charset="0"/>
              </a:rPr>
              <a:t> твори належать до УІ ст. </a:t>
            </a:r>
            <a:r>
              <a:rPr lang="ru-RU" dirty="0" err="1" smtClean="0">
                <a:latin typeface="Monotype Corsiva" pitchFamily="66" charset="0"/>
              </a:rPr>
              <a:t>Ікона</a:t>
            </a:r>
            <a:r>
              <a:rPr lang="ru-RU" dirty="0" smtClean="0">
                <a:latin typeface="Monotype Corsiva" pitchFamily="66" charset="0"/>
              </a:rPr>
              <a:t> як </a:t>
            </a:r>
            <a:r>
              <a:rPr lang="ru-RU" dirty="0" err="1" smtClean="0">
                <a:latin typeface="Monotype Corsiva" pitchFamily="66" charset="0"/>
              </a:rPr>
              <a:t>художній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елемент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займала</a:t>
            </a:r>
            <a:r>
              <a:rPr lang="ru-RU" dirty="0" smtClean="0">
                <a:latin typeface="Monotype Corsiva" pitchFamily="66" charset="0"/>
              </a:rPr>
              <a:t> головне </a:t>
            </a:r>
            <a:r>
              <a:rPr lang="ru-RU" dirty="0" err="1" smtClean="0">
                <a:latin typeface="Monotype Corsiva" pitchFamily="66" charset="0"/>
              </a:rPr>
              <a:t>місце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інтер'єрі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церковної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споруди</a:t>
            </a:r>
            <a:r>
              <a:rPr lang="ru-RU" dirty="0" smtClean="0">
                <a:latin typeface="Monotype Corsiva" pitchFamily="66" charset="0"/>
              </a:rPr>
              <a:t>. Культура </a:t>
            </a:r>
            <a:r>
              <a:rPr lang="ru-RU" dirty="0" err="1" smtClean="0">
                <a:latin typeface="Monotype Corsiva" pitchFamily="66" charset="0"/>
              </a:rPr>
              <a:t>ікони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офіційно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прийнятий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сьомому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Вселенському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соборі</a:t>
            </a:r>
            <a:r>
              <a:rPr lang="ru-RU" dirty="0" smtClean="0">
                <a:latin typeface="Monotype Corsiva" pitchFamily="66" charset="0"/>
              </a:rPr>
              <a:t> 787 року у </a:t>
            </a:r>
            <a:r>
              <a:rPr lang="ru-RU" dirty="0" err="1" smtClean="0">
                <a:latin typeface="Monotype Corsiva" pitchFamily="66" charset="0"/>
              </a:rPr>
              <a:t>місті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Нікеї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Ікони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становлять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органічне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ціле</a:t>
            </a:r>
            <a:r>
              <a:rPr lang="ru-RU" dirty="0" smtClean="0">
                <a:latin typeface="Monotype Corsiva" pitchFamily="66" charset="0"/>
              </a:rPr>
              <a:t> з храмом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підпорядковані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його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архітектурі</a:t>
            </a:r>
            <a:r>
              <a:rPr lang="ru-RU" dirty="0" smtClean="0">
                <a:latin typeface="Monotype Corsiva" pitchFamily="66" charset="0"/>
              </a:rPr>
              <a:t>. У храмах </a:t>
            </a:r>
            <a:r>
              <a:rPr lang="ru-RU" dirty="0" err="1" smtClean="0">
                <a:latin typeface="Monotype Corsiva" pitchFamily="66" charset="0"/>
              </a:rPr>
              <a:t>ікони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розташовувалися</a:t>
            </a:r>
            <a:r>
              <a:rPr lang="ru-RU" dirty="0" smtClean="0">
                <a:latin typeface="Monotype Corsiva" pitchFamily="66" charset="0"/>
              </a:rPr>
              <a:t> над </a:t>
            </a:r>
            <a:r>
              <a:rPr lang="ru-RU" dirty="0" err="1" smtClean="0">
                <a:latin typeface="Monotype Corsiva" pitchFamily="66" charset="0"/>
              </a:rPr>
              <a:t>передвівтарною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перегорожею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що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пізніше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перетворилася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іконостас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Перші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ікони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були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привезені</a:t>
            </a:r>
            <a:r>
              <a:rPr lang="ru-RU" dirty="0" smtClean="0">
                <a:latin typeface="Monotype Corsiva" pitchFamily="66" charset="0"/>
              </a:rPr>
              <a:t> на Русь з </a:t>
            </a:r>
            <a:r>
              <a:rPr lang="ru-RU" dirty="0" err="1" smtClean="0">
                <a:latin typeface="Monotype Corsiva" pitchFamily="66" charset="0"/>
              </a:rPr>
              <a:t>Візантії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Болгарії</a:t>
            </a:r>
            <a:r>
              <a:rPr lang="ru-RU" dirty="0" smtClean="0">
                <a:latin typeface="Monotype Corsiva" pitchFamily="66" charset="0"/>
              </a:rPr>
              <a:t>, а в </a:t>
            </a:r>
            <a:r>
              <a:rPr lang="ru-RU" dirty="0" err="1" smtClean="0">
                <a:latin typeface="Monotype Corsiva" pitchFamily="66" charset="0"/>
              </a:rPr>
              <a:t>кінці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XI </a:t>
            </a:r>
            <a:r>
              <a:rPr lang="ru-RU" dirty="0" smtClean="0">
                <a:latin typeface="Monotype Corsiva" pitchFamily="66" charset="0"/>
              </a:rPr>
              <a:t>ст. </a:t>
            </a:r>
            <a:r>
              <a:rPr lang="ru-RU" dirty="0" err="1" smtClean="0">
                <a:latin typeface="Monotype Corsiva" pitchFamily="66" charset="0"/>
              </a:rPr>
              <a:t>з'явилися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власні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irota.ru/forum/images/33/332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71786"/>
            <a:ext cx="2763660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4" name="Picture 4" descr="http://forum.milua.org/download/file.php?id=69&amp;sid=11afd0c54406d3bb2575554e876da6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1878951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6" name="Picture 6" descr="http://www.pc-freak.net/www.pravoslavieto.com/life/icons/09/09.28_svv_Antonij_Teodosij_Pecherski/09.28_sv_Antoni_pecherski_16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00174"/>
            <a:ext cx="2351448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10" name="Picture 10" descr="http://s44.radikal.ru/i104/1112/54/05792ee07b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3524913" cy="4810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D:\Documents and Settings\Юля\Рабочий стол\анімації\ramka-24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7865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r.ecumenicalcalendar.org.ua/upload/object/photo/0000/0257/__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71810"/>
            <a:ext cx="2990153" cy="3786190"/>
          </a:xfrm>
          <a:prstGeom prst="rect">
            <a:avLst/>
          </a:prstGeom>
          <a:noFill/>
        </p:spPr>
      </p:pic>
      <p:pic>
        <p:nvPicPr>
          <p:cNvPr id="26628" name="Picture 4" descr="http://img-fotki.yandex.ru/get/4402/kondoribbrat.af/0_433cb_a97a91d7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16" cy="3817981"/>
          </a:xfrm>
          <a:prstGeom prst="rect">
            <a:avLst/>
          </a:prstGeom>
          <a:noFill/>
        </p:spPr>
      </p:pic>
      <p:pic>
        <p:nvPicPr>
          <p:cNvPr id="26630" name="Picture 6" descr="http://img.narodna.pravda.com.ua/images/doc/6/2/62051-svyatopolk-michael-of-salonic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60" y="3017247"/>
            <a:ext cx="2143140" cy="3840753"/>
          </a:xfrm>
          <a:prstGeom prst="rect">
            <a:avLst/>
          </a:prstGeom>
          <a:noFill/>
        </p:spPr>
      </p:pic>
      <p:pic>
        <p:nvPicPr>
          <p:cNvPr id="26632" name="Picture 8" descr="http://kotlovka.ru/picreligy/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2710776" cy="3500438"/>
          </a:xfrm>
          <a:prstGeom prst="rect">
            <a:avLst/>
          </a:prstGeom>
          <a:noFill/>
        </p:spPr>
      </p:pic>
      <p:pic>
        <p:nvPicPr>
          <p:cNvPr id="26634" name="Picture 10" descr="http://www.mospat.ru/calendar/icons-MDA/%7BPU775K1-U19T5PP8IG7D1-HH26TC1%7D/Hea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642918"/>
            <a:ext cx="2121506" cy="2214554"/>
          </a:xfrm>
          <a:prstGeom prst="rect">
            <a:avLst/>
          </a:prstGeom>
          <a:noFill/>
        </p:spPr>
      </p:pic>
      <p:pic>
        <p:nvPicPr>
          <p:cNvPr id="26636" name="Picture 12" descr="http://img1.liveinternet.ru/images/attach/c/7/97/743/97743963_Vladimirskaya_ikona_Bozhey_Materi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857628"/>
            <a:ext cx="1571636" cy="2357454"/>
          </a:xfrm>
          <a:prstGeom prst="rect">
            <a:avLst/>
          </a:prstGeom>
          <a:noFill/>
        </p:spPr>
      </p:pic>
      <p:pic>
        <p:nvPicPr>
          <p:cNvPr id="26638" name="Picture 14" descr="http://days.pravoslavie.ru/Images/ib8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71942"/>
            <a:ext cx="1785918" cy="2114903"/>
          </a:xfrm>
          <a:prstGeom prst="rect">
            <a:avLst/>
          </a:prstGeom>
          <a:noFill/>
        </p:spPr>
      </p:pic>
      <p:pic>
        <p:nvPicPr>
          <p:cNvPr id="26640" name="Picture 16" descr="http://www.st-catherine.ru/spool/lenta/imyJ3uyz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4152" y="428604"/>
            <a:ext cx="1779848" cy="2357414"/>
          </a:xfrm>
          <a:prstGeom prst="rect">
            <a:avLst/>
          </a:prstGeom>
          <a:noFill/>
        </p:spPr>
      </p:pic>
      <p:pic>
        <p:nvPicPr>
          <p:cNvPr id="12" name="Picture 7" descr="D:\Documents and Settings\Юля\Рабочий стол\анімації\ramka-249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7865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Юля</cp:lastModifiedBy>
  <cp:revision>4</cp:revision>
  <dcterms:modified xsi:type="dcterms:W3CDTF">2013-09-23T14:16:07Z</dcterms:modified>
</cp:coreProperties>
</file>