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123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50;&#1072;&#1088;&#1080;&#1085;&#1072;\Desktop\Knig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44;&#1072;&#1085;&#1080;&#1083;\Downloads\Kniga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4;&#1072;&#1085;&#1080;&#1083;\Downloads\Kniga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4;&#1072;&#1085;&#1080;&#1083;\Downloads\Kniga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1044;&#1072;&#1085;&#1080;&#1083;\Downloads\Kniga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044;&#1072;&#1085;&#1080;&#1083;\Downloads\Kniga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Лист1!$E$9</c:f>
              <c:strCache>
                <c:ptCount val="1"/>
                <c:pt idx="0">
                  <c:v>Учителя</c:v>
                </c:pt>
              </c:strCache>
            </c:strRef>
          </c:tx>
          <c:explosion val="1"/>
          <c:dPt>
            <c:idx val="0"/>
            <c:bubble3D val="0"/>
            <c:explosion val="0"/>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1"/>
            <c:bubble3D val="0"/>
            <c:explosion val="0"/>
            <c:spPr>
              <a:gradFill rotWithShape="1">
                <a:gsLst>
                  <a:gs pos="0">
                    <a:schemeClr val="accent4">
                      <a:tint val="85000"/>
                      <a:shade val="98000"/>
                      <a:satMod val="110000"/>
                      <a:lumMod val="103000"/>
                    </a:schemeClr>
                  </a:gs>
                  <a:gs pos="50000">
                    <a:schemeClr val="accent4">
                      <a:shade val="85000"/>
                      <a:satMod val="105000"/>
                      <a:lumMod val="100000"/>
                    </a:schemeClr>
                  </a:gs>
                  <a:gs pos="100000">
                    <a:schemeClr val="accent4">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2"/>
            <c:bubble3D val="0"/>
            <c:spPr>
              <a:gradFill rotWithShape="1">
                <a:gsLst>
                  <a:gs pos="0">
                    <a:schemeClr val="accent6">
                      <a:tint val="85000"/>
                      <a:shade val="98000"/>
                      <a:satMod val="110000"/>
                      <a:lumMod val="103000"/>
                    </a:schemeClr>
                  </a:gs>
                  <a:gs pos="50000">
                    <a:schemeClr val="accent6">
                      <a:shade val="85000"/>
                      <a:satMod val="105000"/>
                      <a:lumMod val="100000"/>
                    </a:schemeClr>
                  </a:gs>
                  <a:gs pos="100000">
                    <a:schemeClr val="accent6">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3"/>
            <c:bubble3D val="0"/>
            <c:spPr>
              <a:gradFill rotWithShape="1">
                <a:gsLst>
                  <a:gs pos="0">
                    <a:schemeClr val="accent2">
                      <a:lumMod val="60000"/>
                      <a:tint val="85000"/>
                      <a:shade val="98000"/>
                      <a:satMod val="110000"/>
                      <a:lumMod val="103000"/>
                    </a:schemeClr>
                  </a:gs>
                  <a:gs pos="50000">
                    <a:schemeClr val="accent2">
                      <a:lumMod val="60000"/>
                      <a:shade val="85000"/>
                      <a:satMod val="105000"/>
                      <a:lumMod val="100000"/>
                    </a:schemeClr>
                  </a:gs>
                  <a:gs pos="100000">
                    <a:schemeClr val="accent2">
                      <a:lumMod val="60000"/>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Лист1!$B$10:$D$13</c:f>
              <c:strCache>
                <c:ptCount val="4"/>
                <c:pt idx="0">
                  <c:v>Социальные сети</c:v>
                </c:pt>
                <c:pt idx="1">
                  <c:v>Образовательные сайты</c:v>
                </c:pt>
                <c:pt idx="2">
                  <c:v>Информационные порталы</c:v>
                </c:pt>
                <c:pt idx="3">
                  <c:v>Не пользуюсь интернетом</c:v>
                </c:pt>
              </c:strCache>
            </c:strRef>
          </c:cat>
          <c:val>
            <c:numRef>
              <c:f>Лист1!$E$10:$E$13</c:f>
              <c:numCache>
                <c:formatCode>General</c:formatCode>
                <c:ptCount val="4"/>
                <c:pt idx="0">
                  <c:v>9</c:v>
                </c:pt>
                <c:pt idx="1">
                  <c:v>11</c:v>
                </c:pt>
                <c:pt idx="2">
                  <c:v>12</c:v>
                </c:pt>
                <c:pt idx="3">
                  <c:v>2</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sz="12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[Kniga1.xlsx]Лист1!$E$16</c:f>
              <c:strCache>
                <c:ptCount val="1"/>
                <c:pt idx="0">
                  <c:v>Ученики</c:v>
                </c:pt>
              </c:strCache>
            </c:strRef>
          </c:tx>
          <c:dPt>
            <c:idx val="0"/>
            <c:bubble3D val="0"/>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1"/>
            <c:bubble3D val="0"/>
            <c:spPr>
              <a:gradFill rotWithShape="1">
                <a:gsLst>
                  <a:gs pos="0">
                    <a:schemeClr val="accent4">
                      <a:tint val="85000"/>
                      <a:shade val="98000"/>
                      <a:satMod val="110000"/>
                      <a:lumMod val="103000"/>
                    </a:schemeClr>
                  </a:gs>
                  <a:gs pos="50000">
                    <a:schemeClr val="accent4">
                      <a:shade val="85000"/>
                      <a:satMod val="105000"/>
                      <a:lumMod val="100000"/>
                    </a:schemeClr>
                  </a:gs>
                  <a:gs pos="100000">
                    <a:schemeClr val="accent4">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2"/>
            <c:bubble3D val="0"/>
            <c:spPr>
              <a:gradFill rotWithShape="1">
                <a:gsLst>
                  <a:gs pos="0">
                    <a:schemeClr val="accent6">
                      <a:tint val="85000"/>
                      <a:shade val="98000"/>
                      <a:satMod val="110000"/>
                      <a:lumMod val="103000"/>
                    </a:schemeClr>
                  </a:gs>
                  <a:gs pos="50000">
                    <a:schemeClr val="accent6">
                      <a:shade val="85000"/>
                      <a:satMod val="105000"/>
                      <a:lumMod val="100000"/>
                    </a:schemeClr>
                  </a:gs>
                  <a:gs pos="100000">
                    <a:schemeClr val="accent6">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Pt>
            <c:idx val="3"/>
            <c:bubble3D val="0"/>
            <c:spPr>
              <a:gradFill rotWithShape="1">
                <a:gsLst>
                  <a:gs pos="0">
                    <a:schemeClr val="accent2">
                      <a:lumMod val="60000"/>
                      <a:tint val="85000"/>
                      <a:shade val="98000"/>
                      <a:satMod val="110000"/>
                      <a:lumMod val="103000"/>
                    </a:schemeClr>
                  </a:gs>
                  <a:gs pos="50000">
                    <a:schemeClr val="accent2">
                      <a:lumMod val="60000"/>
                      <a:shade val="85000"/>
                      <a:satMod val="105000"/>
                      <a:lumMod val="100000"/>
                    </a:schemeClr>
                  </a:gs>
                  <a:gs pos="100000">
                    <a:schemeClr val="accent2">
                      <a:lumMod val="60000"/>
                      <a:shade val="60000"/>
                      <a:satMod val="120000"/>
                      <a:lumMod val="100000"/>
                    </a:schemeClr>
                  </a:gs>
                </a:gsLst>
                <a:lin ang="5400000" scaled="0"/>
              </a:gradFill>
              <a:ln>
                <a:noFill/>
              </a:ln>
              <a:effectLst>
                <a:outerShdw blurRad="88900" dist="27940" dir="5400000" algn="ctr" rotWithShape="0">
                  <a:srgbClr val="000000">
                    <a:alpha val="63000"/>
                  </a:srgbClr>
                </a:outerShdw>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[Kniga1.xlsx]Лист1!$B$17:$D$20</c:f>
              <c:strCache>
                <c:ptCount val="4"/>
                <c:pt idx="0">
                  <c:v>Социальные сети</c:v>
                </c:pt>
                <c:pt idx="1">
                  <c:v>Образовательные сайты</c:v>
                </c:pt>
                <c:pt idx="2">
                  <c:v>Информационные порталы</c:v>
                </c:pt>
                <c:pt idx="3">
                  <c:v>Не пользуюсь интернетом</c:v>
                </c:pt>
              </c:strCache>
            </c:strRef>
          </c:cat>
          <c:val>
            <c:numRef>
              <c:f>[Kniga1.xlsx]Лист1!$E$17:$E$20</c:f>
              <c:numCache>
                <c:formatCode>General</c:formatCode>
                <c:ptCount val="4"/>
                <c:pt idx="0">
                  <c:v>50</c:v>
                </c:pt>
                <c:pt idx="1">
                  <c:v>11</c:v>
                </c:pt>
                <c:pt idx="2">
                  <c:v>9</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9"/>
    </mc:Choice>
    <mc:Fallback>
      <c:style val="19"/>
    </mc:Fallback>
  </mc:AlternateContent>
  <c:chart>
    <c:title>
      <c:layout/>
      <c:overlay val="0"/>
    </c:title>
    <c:autoTitleDeleted val="0"/>
    <c:plotArea>
      <c:layout/>
      <c:barChart>
        <c:barDir val="col"/>
        <c:grouping val="clustered"/>
        <c:varyColors val="0"/>
        <c:ser>
          <c:idx val="0"/>
          <c:order val="0"/>
          <c:tx>
            <c:strRef>
              <c:f>[Kniga1.xlsx]Лист2!$B$10</c:f>
              <c:strCache>
                <c:ptCount val="1"/>
                <c:pt idx="0">
                  <c:v>Учителя</c:v>
                </c:pt>
              </c:strCache>
            </c:strRef>
          </c:tx>
          <c:invertIfNegative val="0"/>
          <c:cat>
            <c:numRef>
              <c:f>[Kniga1.xlsx]Лист2!$C$9:$L$9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[Kniga1.xlsx]Лист2!$C$10:$L$10</c:f>
              <c:numCache>
                <c:formatCode>General</c:formatCode>
                <c:ptCount val="10"/>
                <c:pt idx="0">
                  <c:v>3</c:v>
                </c:pt>
                <c:pt idx="1">
                  <c:v>1</c:v>
                </c:pt>
                <c:pt idx="2">
                  <c:v>2</c:v>
                </c:pt>
                <c:pt idx="3">
                  <c:v>2</c:v>
                </c:pt>
                <c:pt idx="4">
                  <c:v>8</c:v>
                </c:pt>
                <c:pt idx="5">
                  <c:v>5</c:v>
                </c:pt>
                <c:pt idx="6">
                  <c:v>6</c:v>
                </c:pt>
                <c:pt idx="7">
                  <c:v>3</c:v>
                </c:pt>
                <c:pt idx="8">
                  <c:v>2</c:v>
                </c:pt>
                <c:pt idx="9">
                  <c:v>2</c:v>
                </c:pt>
              </c:numCache>
            </c:numRef>
          </c:val>
        </c:ser>
        <c:dLbls>
          <c:showLegendKey val="0"/>
          <c:showVal val="0"/>
          <c:showCatName val="0"/>
          <c:showSerName val="0"/>
          <c:showPercent val="0"/>
          <c:showBubbleSize val="0"/>
        </c:dLbls>
        <c:gapWidth val="150"/>
        <c:axId val="1443067664"/>
        <c:axId val="1443068208"/>
      </c:barChart>
      <c:catAx>
        <c:axId val="1443067664"/>
        <c:scaling>
          <c:orientation val="minMax"/>
        </c:scaling>
        <c:delete val="0"/>
        <c:axPos val="b"/>
        <c:numFmt formatCode="General" sourceLinked="1"/>
        <c:majorTickMark val="out"/>
        <c:minorTickMark val="none"/>
        <c:tickLblPos val="nextTo"/>
        <c:crossAx val="1443068208"/>
        <c:crosses val="autoZero"/>
        <c:auto val="1"/>
        <c:lblAlgn val="ctr"/>
        <c:lblOffset val="100"/>
        <c:noMultiLvlLbl val="0"/>
      </c:catAx>
      <c:valAx>
        <c:axId val="1443068208"/>
        <c:scaling>
          <c:orientation val="minMax"/>
        </c:scaling>
        <c:delete val="0"/>
        <c:axPos val="l"/>
        <c:majorGridlines/>
        <c:numFmt formatCode="General" sourceLinked="1"/>
        <c:majorTickMark val="out"/>
        <c:minorTickMark val="none"/>
        <c:tickLblPos val="nextTo"/>
        <c:crossAx val="144306766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barChart>
        <c:barDir val="col"/>
        <c:grouping val="clustered"/>
        <c:varyColors val="0"/>
        <c:ser>
          <c:idx val="0"/>
          <c:order val="0"/>
          <c:tx>
            <c:strRef>
              <c:f>[Kniga1.xlsx]Лист2!$B$11</c:f>
              <c:strCache>
                <c:ptCount val="1"/>
                <c:pt idx="0">
                  <c:v>Ученики</c:v>
                </c:pt>
              </c:strCache>
            </c:strRef>
          </c:tx>
          <c:invertIfNegative val="0"/>
          <c:cat>
            <c:numRef>
              <c:f>[Kniga1.xlsx]Лист2!$C$9:$L$9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[Kniga1.xlsx]Лист2!$C$11:$L$11</c:f>
              <c:numCache>
                <c:formatCode>General</c:formatCode>
                <c:ptCount val="10"/>
                <c:pt idx="0">
                  <c:v>2</c:v>
                </c:pt>
                <c:pt idx="1">
                  <c:v>1</c:v>
                </c:pt>
                <c:pt idx="2">
                  <c:v>2</c:v>
                </c:pt>
                <c:pt idx="3">
                  <c:v>6</c:v>
                </c:pt>
                <c:pt idx="4">
                  <c:v>13</c:v>
                </c:pt>
                <c:pt idx="5">
                  <c:v>11</c:v>
                </c:pt>
                <c:pt idx="6">
                  <c:v>19</c:v>
                </c:pt>
                <c:pt idx="7">
                  <c:v>10</c:v>
                </c:pt>
                <c:pt idx="8">
                  <c:v>3</c:v>
                </c:pt>
                <c:pt idx="9">
                  <c:v>3</c:v>
                </c:pt>
              </c:numCache>
            </c:numRef>
          </c:val>
        </c:ser>
        <c:dLbls>
          <c:showLegendKey val="0"/>
          <c:showVal val="0"/>
          <c:showCatName val="0"/>
          <c:showSerName val="0"/>
          <c:showPercent val="0"/>
          <c:showBubbleSize val="0"/>
        </c:dLbls>
        <c:gapWidth val="150"/>
        <c:axId val="1443060592"/>
        <c:axId val="1443064400"/>
      </c:barChart>
      <c:catAx>
        <c:axId val="1443060592"/>
        <c:scaling>
          <c:orientation val="minMax"/>
        </c:scaling>
        <c:delete val="0"/>
        <c:axPos val="b"/>
        <c:numFmt formatCode="General" sourceLinked="1"/>
        <c:majorTickMark val="out"/>
        <c:minorTickMark val="none"/>
        <c:tickLblPos val="nextTo"/>
        <c:crossAx val="1443064400"/>
        <c:crosses val="autoZero"/>
        <c:auto val="1"/>
        <c:lblAlgn val="ctr"/>
        <c:lblOffset val="100"/>
        <c:noMultiLvlLbl val="0"/>
      </c:catAx>
      <c:valAx>
        <c:axId val="1443064400"/>
        <c:scaling>
          <c:orientation val="minMax"/>
        </c:scaling>
        <c:delete val="0"/>
        <c:axPos val="l"/>
        <c:majorGridlines/>
        <c:numFmt formatCode="General" sourceLinked="1"/>
        <c:majorTickMark val="out"/>
        <c:minorTickMark val="none"/>
        <c:tickLblPos val="nextTo"/>
        <c:crossAx val="144306059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ru-RU"/>
        </a:p>
      </c:txPr>
    </c:title>
    <c:autoTitleDeleted val="0"/>
    <c:plotArea>
      <c:layout/>
      <c:pieChart>
        <c:varyColors val="1"/>
        <c:ser>
          <c:idx val="0"/>
          <c:order val="0"/>
          <c:tx>
            <c:strRef>
              <c:f>[Kniga1.xlsx]Лист3!$C$9</c:f>
              <c:strCache>
                <c:ptCount val="1"/>
                <c:pt idx="0">
                  <c:v>Учителя</c:v>
                </c:pt>
              </c:strCache>
            </c:strRef>
          </c:tx>
          <c:dPt>
            <c:idx val="0"/>
            <c:bubble3D val="0"/>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Pt>
            <c:idx val="1"/>
            <c:bubble3D val="0"/>
            <c:spPr>
              <a:gradFill rotWithShape="1">
                <a:gsLst>
                  <a:gs pos="0">
                    <a:schemeClr val="accent4">
                      <a:tint val="85000"/>
                      <a:shade val="98000"/>
                      <a:satMod val="110000"/>
                      <a:lumMod val="103000"/>
                    </a:schemeClr>
                  </a:gs>
                  <a:gs pos="50000">
                    <a:schemeClr val="accent4">
                      <a:shade val="85000"/>
                      <a:satMod val="105000"/>
                      <a:lumMod val="100000"/>
                    </a:schemeClr>
                  </a:gs>
                  <a:gs pos="100000">
                    <a:schemeClr val="accent4">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Pt>
            <c:idx val="2"/>
            <c:bubble3D val="0"/>
            <c:spPr>
              <a:gradFill rotWithShape="1">
                <a:gsLst>
                  <a:gs pos="0">
                    <a:schemeClr val="accent6">
                      <a:tint val="85000"/>
                      <a:shade val="98000"/>
                      <a:satMod val="110000"/>
                      <a:lumMod val="103000"/>
                    </a:schemeClr>
                  </a:gs>
                  <a:gs pos="50000">
                    <a:schemeClr val="accent6">
                      <a:shade val="85000"/>
                      <a:satMod val="105000"/>
                      <a:lumMod val="100000"/>
                    </a:schemeClr>
                  </a:gs>
                  <a:gs pos="100000">
                    <a:schemeClr val="accent6">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15:layout/>
              </c:ext>
            </c:extLst>
          </c:dLbls>
          <c:cat>
            <c:strRef>
              <c:f>[Kniga1.xlsx]Лист3!$B$10:$B$12</c:f>
              <c:strCache>
                <c:ptCount val="3"/>
                <c:pt idx="0">
                  <c:v>Интернет</c:v>
                </c:pt>
                <c:pt idx="1">
                  <c:v>Газеты</c:v>
                </c:pt>
                <c:pt idx="2">
                  <c:v>Телевидение</c:v>
                </c:pt>
              </c:strCache>
            </c:strRef>
          </c:cat>
          <c:val>
            <c:numRef>
              <c:f>[Kniga1.xlsx]Лист3!$C$10:$C$12</c:f>
              <c:numCache>
                <c:formatCode>General</c:formatCode>
                <c:ptCount val="3"/>
                <c:pt idx="0">
                  <c:v>11</c:v>
                </c:pt>
                <c:pt idx="1">
                  <c:v>7</c:v>
                </c:pt>
                <c:pt idx="2">
                  <c:v>16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sz="1200"/>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ru-RU"/>
        </a:p>
      </c:txPr>
    </c:title>
    <c:autoTitleDeleted val="0"/>
    <c:plotArea>
      <c:layout/>
      <c:pieChart>
        <c:varyColors val="1"/>
        <c:ser>
          <c:idx val="0"/>
          <c:order val="0"/>
          <c:tx>
            <c:strRef>
              <c:f>[Kniga1.xlsx]Лист3!$D$9</c:f>
              <c:strCache>
                <c:ptCount val="1"/>
                <c:pt idx="0">
                  <c:v>Ученики</c:v>
                </c:pt>
              </c:strCache>
            </c:strRef>
          </c:tx>
          <c:dPt>
            <c:idx val="0"/>
            <c:bubble3D val="0"/>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Pt>
            <c:idx val="1"/>
            <c:bubble3D val="0"/>
            <c:spPr>
              <a:gradFill rotWithShape="1">
                <a:gsLst>
                  <a:gs pos="0">
                    <a:schemeClr val="accent4">
                      <a:tint val="85000"/>
                      <a:shade val="98000"/>
                      <a:satMod val="110000"/>
                      <a:lumMod val="103000"/>
                    </a:schemeClr>
                  </a:gs>
                  <a:gs pos="50000">
                    <a:schemeClr val="accent4">
                      <a:shade val="85000"/>
                      <a:satMod val="105000"/>
                      <a:lumMod val="100000"/>
                    </a:schemeClr>
                  </a:gs>
                  <a:gs pos="100000">
                    <a:schemeClr val="accent4">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Pt>
            <c:idx val="2"/>
            <c:bubble3D val="0"/>
            <c:spPr>
              <a:gradFill rotWithShape="1">
                <a:gsLst>
                  <a:gs pos="0">
                    <a:schemeClr val="accent6">
                      <a:tint val="85000"/>
                      <a:shade val="98000"/>
                      <a:satMod val="110000"/>
                      <a:lumMod val="103000"/>
                    </a:schemeClr>
                  </a:gs>
                  <a:gs pos="50000">
                    <a:schemeClr val="accent6">
                      <a:shade val="85000"/>
                      <a:satMod val="105000"/>
                      <a:lumMod val="100000"/>
                    </a:schemeClr>
                  </a:gs>
                  <a:gs pos="100000">
                    <a:schemeClr val="accent6">
                      <a:shade val="60000"/>
                      <a:satMod val="120000"/>
                      <a:lumMod val="100000"/>
                    </a:schemeClr>
                  </a:gs>
                </a:gsLst>
                <a:lin ang="5400000" scaled="0"/>
              </a:gradFill>
              <a:ln>
                <a:noFill/>
              </a:ln>
              <a:effectLst>
                <a:outerShdw blurRad="50800" dist="15875" dir="5400000" algn="ctr" rotWithShape="0">
                  <a:srgbClr val="000000">
                    <a:alpha val="68000"/>
                  </a:srgbClr>
                </a:outerShdw>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15:layout/>
              </c:ext>
            </c:extLst>
          </c:dLbls>
          <c:cat>
            <c:strRef>
              <c:f>[Kniga1.xlsx]Лист3!$B$10:$B$12</c:f>
              <c:strCache>
                <c:ptCount val="3"/>
                <c:pt idx="0">
                  <c:v>Интернет</c:v>
                </c:pt>
                <c:pt idx="1">
                  <c:v>Газеты</c:v>
                </c:pt>
                <c:pt idx="2">
                  <c:v>Телевидение</c:v>
                </c:pt>
              </c:strCache>
            </c:strRef>
          </c:cat>
          <c:val>
            <c:numRef>
              <c:f>[Kniga1.xlsx]Лист3!$D$10:$D$12</c:f>
              <c:numCache>
                <c:formatCode>General</c:formatCode>
                <c:ptCount val="3"/>
                <c:pt idx="0">
                  <c:v>36</c:v>
                </c:pt>
                <c:pt idx="1">
                  <c:v>4</c:v>
                </c:pt>
                <c:pt idx="2">
                  <c:v>30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sz="12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10796-8E9D-411A-9BF8-B6FC61E9D627}"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ru-RU"/>
        </a:p>
      </dgm:t>
    </dgm:pt>
    <dgm:pt modelId="{6490CF28-E880-4AF6-917B-35A85B436ED1}">
      <dgm:prSet phldrT="[Текст]"/>
      <dgm:spPr/>
      <dgm:t>
        <a:bodyPr/>
        <a:lstStyle/>
        <a:p>
          <a:r>
            <a:rPr lang="ru-RU" dirty="0" smtClean="0"/>
            <a:t>Реализация интересов социальных групп, имеющих значимость с точки зрения власти</a:t>
          </a:r>
          <a:endParaRPr lang="ru-RU" dirty="0"/>
        </a:p>
      </dgm:t>
    </dgm:pt>
    <dgm:pt modelId="{251503F8-260E-4DA1-829C-BFF30DD071FF}" type="parTrans" cxnId="{5D87B945-643A-4EF9-90FB-A55C4330D27E}">
      <dgm:prSet/>
      <dgm:spPr/>
      <dgm:t>
        <a:bodyPr/>
        <a:lstStyle/>
        <a:p>
          <a:endParaRPr lang="ru-RU"/>
        </a:p>
      </dgm:t>
    </dgm:pt>
    <dgm:pt modelId="{EA10E388-91B0-4774-9C4E-0CCA339925CA}" type="sibTrans" cxnId="{5D87B945-643A-4EF9-90FB-A55C4330D27E}">
      <dgm:prSet/>
      <dgm:spPr/>
      <dgm:t>
        <a:bodyPr/>
        <a:lstStyle/>
        <a:p>
          <a:endParaRPr lang="ru-RU"/>
        </a:p>
      </dgm:t>
    </dgm:pt>
    <dgm:pt modelId="{FFDC666E-F23E-4726-AB34-D01D9A8580E4}">
      <dgm:prSet phldrT="[Текст]"/>
      <dgm:spPr/>
      <dgm:t>
        <a:bodyPr/>
        <a:lstStyle/>
        <a:p>
          <a:r>
            <a:rPr lang="ru-RU" dirty="0" smtClean="0"/>
            <a:t>Регулирование и упорядочение процессов и отношений, существующих в обществе, а также условий, в которых осуществляются труд и производство</a:t>
          </a:r>
          <a:endParaRPr lang="ru-RU" dirty="0"/>
        </a:p>
      </dgm:t>
    </dgm:pt>
    <dgm:pt modelId="{3F1D4EEC-1292-424E-9513-E465A63A9716}" type="parTrans" cxnId="{248624CC-4CE0-405B-BA5E-1B9193EA0FD7}">
      <dgm:prSet/>
      <dgm:spPr/>
      <dgm:t>
        <a:bodyPr/>
        <a:lstStyle/>
        <a:p>
          <a:endParaRPr lang="ru-RU"/>
        </a:p>
      </dgm:t>
    </dgm:pt>
    <dgm:pt modelId="{808F91E7-22A0-4DEB-8467-6367B01B3205}" type="sibTrans" cxnId="{248624CC-4CE0-405B-BA5E-1B9193EA0FD7}">
      <dgm:prSet/>
      <dgm:spPr/>
      <dgm:t>
        <a:bodyPr/>
        <a:lstStyle/>
        <a:p>
          <a:endParaRPr lang="ru-RU"/>
        </a:p>
      </dgm:t>
    </dgm:pt>
    <dgm:pt modelId="{A3F95F55-CCBC-4C3B-9E6F-BEC2B4FDFD77}">
      <dgm:prSet phldrT="[Текст]"/>
      <dgm:spPr/>
      <dgm:t>
        <a:bodyPr/>
        <a:lstStyle/>
        <a:p>
          <a:r>
            <a:rPr lang="ru-RU" dirty="0" smtClean="0"/>
            <a:t>Обеспечение как преемственности развития общества, так и принятия новых моделей его эволюции (то есть </a:t>
          </a:r>
          <a:r>
            <a:rPr lang="ru-RU" dirty="0" err="1" smtClean="0"/>
            <a:t>инновационности</a:t>
          </a:r>
          <a:r>
            <a:rPr lang="ru-RU" dirty="0" smtClean="0"/>
            <a:t>)</a:t>
          </a:r>
          <a:endParaRPr lang="ru-RU" dirty="0"/>
        </a:p>
      </dgm:t>
    </dgm:pt>
    <dgm:pt modelId="{6E14A4DA-5009-4AA0-AE03-0EDDBDDDFD74}" type="parTrans" cxnId="{D8A0F8A9-9D0F-4E86-8C0C-F8A89D2BFD16}">
      <dgm:prSet/>
      <dgm:spPr/>
      <dgm:t>
        <a:bodyPr/>
        <a:lstStyle/>
        <a:p>
          <a:endParaRPr lang="ru-RU"/>
        </a:p>
      </dgm:t>
    </dgm:pt>
    <dgm:pt modelId="{4EED12CE-1512-45A2-B9FE-46D1EAB62050}" type="sibTrans" cxnId="{D8A0F8A9-9D0F-4E86-8C0C-F8A89D2BFD16}">
      <dgm:prSet/>
      <dgm:spPr/>
      <dgm:t>
        <a:bodyPr/>
        <a:lstStyle/>
        <a:p>
          <a:endParaRPr lang="ru-RU"/>
        </a:p>
      </dgm:t>
    </dgm:pt>
    <dgm:pt modelId="{61BC3CF2-0575-45DA-AF0E-B2C4188E7B96}">
      <dgm:prSet phldrT="[Текст]"/>
      <dgm:spPr/>
      <dgm:t>
        <a:bodyPr/>
        <a:lstStyle/>
        <a:p>
          <a:r>
            <a:rPr lang="ru-RU" dirty="0" smtClean="0"/>
            <a:t>Рационализация отношений между людьми в социуме, смягчение противоречий в обществе и поиск разумных решений возникающих проблем</a:t>
          </a:r>
          <a:endParaRPr lang="ru-RU" dirty="0"/>
        </a:p>
      </dgm:t>
    </dgm:pt>
    <dgm:pt modelId="{18007031-0524-456A-9662-7BFEB5C43D0D}" type="parTrans" cxnId="{98954B58-FB49-4E19-BD94-D40142CD4604}">
      <dgm:prSet/>
      <dgm:spPr/>
      <dgm:t>
        <a:bodyPr/>
        <a:lstStyle/>
        <a:p>
          <a:endParaRPr lang="ru-RU"/>
        </a:p>
      </dgm:t>
    </dgm:pt>
    <dgm:pt modelId="{91BC7860-5CC6-48D7-9C76-5BE38441BC8A}" type="sibTrans" cxnId="{98954B58-FB49-4E19-BD94-D40142CD4604}">
      <dgm:prSet/>
      <dgm:spPr/>
      <dgm:t>
        <a:bodyPr/>
        <a:lstStyle/>
        <a:p>
          <a:endParaRPr lang="ru-RU"/>
        </a:p>
      </dgm:t>
    </dgm:pt>
    <dgm:pt modelId="{7C191258-E2CD-4B3C-B7C2-49E40412A512}" type="pres">
      <dgm:prSet presAssocID="{61910796-8E9D-411A-9BF8-B6FC61E9D627}" presName="diagram" presStyleCnt="0">
        <dgm:presLayoutVars>
          <dgm:dir/>
          <dgm:resizeHandles val="exact"/>
        </dgm:presLayoutVars>
      </dgm:prSet>
      <dgm:spPr/>
      <dgm:t>
        <a:bodyPr/>
        <a:lstStyle/>
        <a:p>
          <a:endParaRPr lang="ru-RU"/>
        </a:p>
      </dgm:t>
    </dgm:pt>
    <dgm:pt modelId="{DF97D04E-ECC4-4E22-B76C-C9BE92826A85}" type="pres">
      <dgm:prSet presAssocID="{6490CF28-E880-4AF6-917B-35A85B436ED1}" presName="node" presStyleLbl="node1" presStyleIdx="0" presStyleCnt="4">
        <dgm:presLayoutVars>
          <dgm:bulletEnabled val="1"/>
        </dgm:presLayoutVars>
      </dgm:prSet>
      <dgm:spPr/>
      <dgm:t>
        <a:bodyPr/>
        <a:lstStyle/>
        <a:p>
          <a:endParaRPr lang="ru-RU"/>
        </a:p>
      </dgm:t>
    </dgm:pt>
    <dgm:pt modelId="{6117753D-FADF-4709-A876-03282F72BA13}" type="pres">
      <dgm:prSet presAssocID="{EA10E388-91B0-4774-9C4E-0CCA339925CA}" presName="sibTrans" presStyleCnt="0"/>
      <dgm:spPr/>
    </dgm:pt>
    <dgm:pt modelId="{674C58DB-77A2-4820-B8CB-28DE57A728BD}" type="pres">
      <dgm:prSet presAssocID="{FFDC666E-F23E-4726-AB34-D01D9A8580E4}" presName="node" presStyleLbl="node1" presStyleIdx="1" presStyleCnt="4">
        <dgm:presLayoutVars>
          <dgm:bulletEnabled val="1"/>
        </dgm:presLayoutVars>
      </dgm:prSet>
      <dgm:spPr/>
      <dgm:t>
        <a:bodyPr/>
        <a:lstStyle/>
        <a:p>
          <a:endParaRPr lang="ru-RU"/>
        </a:p>
      </dgm:t>
    </dgm:pt>
    <dgm:pt modelId="{A0FDD6F5-F4C5-4952-BB8D-01EBBD62491A}" type="pres">
      <dgm:prSet presAssocID="{808F91E7-22A0-4DEB-8467-6367B01B3205}" presName="sibTrans" presStyleCnt="0"/>
      <dgm:spPr/>
    </dgm:pt>
    <dgm:pt modelId="{1C050237-C4ED-4CDA-AB37-E7E987320748}" type="pres">
      <dgm:prSet presAssocID="{A3F95F55-CCBC-4C3B-9E6F-BEC2B4FDFD77}" presName="node" presStyleLbl="node1" presStyleIdx="2" presStyleCnt="4">
        <dgm:presLayoutVars>
          <dgm:bulletEnabled val="1"/>
        </dgm:presLayoutVars>
      </dgm:prSet>
      <dgm:spPr/>
      <dgm:t>
        <a:bodyPr/>
        <a:lstStyle/>
        <a:p>
          <a:endParaRPr lang="ru-RU"/>
        </a:p>
      </dgm:t>
    </dgm:pt>
    <dgm:pt modelId="{0C1EE28F-4B37-4A49-9828-C919F9A62E21}" type="pres">
      <dgm:prSet presAssocID="{4EED12CE-1512-45A2-B9FE-46D1EAB62050}" presName="sibTrans" presStyleCnt="0"/>
      <dgm:spPr/>
    </dgm:pt>
    <dgm:pt modelId="{96AB4F3E-9A54-49D3-A792-33A2398A6FE7}" type="pres">
      <dgm:prSet presAssocID="{61BC3CF2-0575-45DA-AF0E-B2C4188E7B96}" presName="node" presStyleLbl="node1" presStyleIdx="3" presStyleCnt="4">
        <dgm:presLayoutVars>
          <dgm:bulletEnabled val="1"/>
        </dgm:presLayoutVars>
      </dgm:prSet>
      <dgm:spPr/>
      <dgm:t>
        <a:bodyPr/>
        <a:lstStyle/>
        <a:p>
          <a:endParaRPr lang="ru-RU"/>
        </a:p>
      </dgm:t>
    </dgm:pt>
  </dgm:ptLst>
  <dgm:cxnLst>
    <dgm:cxn modelId="{6EEDD6EA-9BFD-4EA3-B1AF-F825B92EB4DA}" type="presOf" srcId="{6490CF28-E880-4AF6-917B-35A85B436ED1}" destId="{DF97D04E-ECC4-4E22-B76C-C9BE92826A85}" srcOrd="0" destOrd="0" presId="urn:microsoft.com/office/officeart/2005/8/layout/default"/>
    <dgm:cxn modelId="{D8A0F8A9-9D0F-4E86-8C0C-F8A89D2BFD16}" srcId="{61910796-8E9D-411A-9BF8-B6FC61E9D627}" destId="{A3F95F55-CCBC-4C3B-9E6F-BEC2B4FDFD77}" srcOrd="2" destOrd="0" parTransId="{6E14A4DA-5009-4AA0-AE03-0EDDBDDDFD74}" sibTransId="{4EED12CE-1512-45A2-B9FE-46D1EAB62050}"/>
    <dgm:cxn modelId="{98954B58-FB49-4E19-BD94-D40142CD4604}" srcId="{61910796-8E9D-411A-9BF8-B6FC61E9D627}" destId="{61BC3CF2-0575-45DA-AF0E-B2C4188E7B96}" srcOrd="3" destOrd="0" parTransId="{18007031-0524-456A-9662-7BFEB5C43D0D}" sibTransId="{91BC7860-5CC6-48D7-9C76-5BE38441BC8A}"/>
    <dgm:cxn modelId="{5D87B945-643A-4EF9-90FB-A55C4330D27E}" srcId="{61910796-8E9D-411A-9BF8-B6FC61E9D627}" destId="{6490CF28-E880-4AF6-917B-35A85B436ED1}" srcOrd="0" destOrd="0" parTransId="{251503F8-260E-4DA1-829C-BFF30DD071FF}" sibTransId="{EA10E388-91B0-4774-9C4E-0CCA339925CA}"/>
    <dgm:cxn modelId="{AC68CEE5-E6E9-47BF-9EF6-D9EDBCE59B1E}" type="presOf" srcId="{61910796-8E9D-411A-9BF8-B6FC61E9D627}" destId="{7C191258-E2CD-4B3C-B7C2-49E40412A512}" srcOrd="0" destOrd="0" presId="urn:microsoft.com/office/officeart/2005/8/layout/default"/>
    <dgm:cxn modelId="{EB2EABA6-5549-4B0E-9189-0D57B125573D}" type="presOf" srcId="{61BC3CF2-0575-45DA-AF0E-B2C4188E7B96}" destId="{96AB4F3E-9A54-49D3-A792-33A2398A6FE7}" srcOrd="0" destOrd="0" presId="urn:microsoft.com/office/officeart/2005/8/layout/default"/>
    <dgm:cxn modelId="{3F8AD76C-BAA6-4717-8C8E-677BB33A4981}" type="presOf" srcId="{A3F95F55-CCBC-4C3B-9E6F-BEC2B4FDFD77}" destId="{1C050237-C4ED-4CDA-AB37-E7E987320748}" srcOrd="0" destOrd="0" presId="urn:microsoft.com/office/officeart/2005/8/layout/default"/>
    <dgm:cxn modelId="{D735452B-838F-4576-8668-9C26246EEDE0}" type="presOf" srcId="{FFDC666E-F23E-4726-AB34-D01D9A8580E4}" destId="{674C58DB-77A2-4820-B8CB-28DE57A728BD}" srcOrd="0" destOrd="0" presId="urn:microsoft.com/office/officeart/2005/8/layout/default"/>
    <dgm:cxn modelId="{248624CC-4CE0-405B-BA5E-1B9193EA0FD7}" srcId="{61910796-8E9D-411A-9BF8-B6FC61E9D627}" destId="{FFDC666E-F23E-4726-AB34-D01D9A8580E4}" srcOrd="1" destOrd="0" parTransId="{3F1D4EEC-1292-424E-9513-E465A63A9716}" sibTransId="{808F91E7-22A0-4DEB-8467-6367B01B3205}"/>
    <dgm:cxn modelId="{4408D65F-95FF-4051-8286-487CA9E3C128}" type="presParOf" srcId="{7C191258-E2CD-4B3C-B7C2-49E40412A512}" destId="{DF97D04E-ECC4-4E22-B76C-C9BE92826A85}" srcOrd="0" destOrd="0" presId="urn:microsoft.com/office/officeart/2005/8/layout/default"/>
    <dgm:cxn modelId="{40778413-C2AC-48BD-B050-EF4DDE11D174}" type="presParOf" srcId="{7C191258-E2CD-4B3C-B7C2-49E40412A512}" destId="{6117753D-FADF-4709-A876-03282F72BA13}" srcOrd="1" destOrd="0" presId="urn:microsoft.com/office/officeart/2005/8/layout/default"/>
    <dgm:cxn modelId="{C4867BF2-2E0F-4C54-B581-6D8AC5D15430}" type="presParOf" srcId="{7C191258-E2CD-4B3C-B7C2-49E40412A512}" destId="{674C58DB-77A2-4820-B8CB-28DE57A728BD}" srcOrd="2" destOrd="0" presId="urn:microsoft.com/office/officeart/2005/8/layout/default"/>
    <dgm:cxn modelId="{56E8A64C-F0B4-4CD6-BEC6-3A4F276BB9CB}" type="presParOf" srcId="{7C191258-E2CD-4B3C-B7C2-49E40412A512}" destId="{A0FDD6F5-F4C5-4952-BB8D-01EBBD62491A}" srcOrd="3" destOrd="0" presId="urn:microsoft.com/office/officeart/2005/8/layout/default"/>
    <dgm:cxn modelId="{B9BD82BB-0A57-452A-A720-C66BFC32E638}" type="presParOf" srcId="{7C191258-E2CD-4B3C-B7C2-49E40412A512}" destId="{1C050237-C4ED-4CDA-AB37-E7E987320748}" srcOrd="4" destOrd="0" presId="urn:microsoft.com/office/officeart/2005/8/layout/default"/>
    <dgm:cxn modelId="{E905C249-CB7D-4C20-9A81-9E329552D36D}" type="presParOf" srcId="{7C191258-E2CD-4B3C-B7C2-49E40412A512}" destId="{0C1EE28F-4B37-4A49-9828-C919F9A62E21}" srcOrd="5" destOrd="0" presId="urn:microsoft.com/office/officeart/2005/8/layout/default"/>
    <dgm:cxn modelId="{76503728-737E-4AEA-BF30-DE26E61F4C24}" type="presParOf" srcId="{7C191258-E2CD-4B3C-B7C2-49E40412A512}" destId="{96AB4F3E-9A54-49D3-A792-33A2398A6FE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8C2B1-C3AF-4209-905E-9B37D36691DF}" type="doc">
      <dgm:prSet loTypeId="urn:microsoft.com/office/officeart/2008/layout/LinedList" loCatId="list" qsTypeId="urn:microsoft.com/office/officeart/2005/8/quickstyle/simple5" qsCatId="simple" csTypeId="urn:microsoft.com/office/officeart/2005/8/colors/colorful3" csCatId="colorful" phldr="1"/>
      <dgm:spPr/>
      <dgm:t>
        <a:bodyPr/>
        <a:lstStyle/>
        <a:p>
          <a:endParaRPr lang="ru-RU"/>
        </a:p>
      </dgm:t>
    </dgm:pt>
    <dgm:pt modelId="{BDB454C5-15B6-4B89-91AD-044F661A4C46}">
      <dgm:prSet custT="1"/>
      <dgm:spPr/>
      <dgm:t>
        <a:bodyPr/>
        <a:lstStyle/>
        <a:p>
          <a:pPr algn="just" rtl="0"/>
          <a:r>
            <a:rPr lang="ru-RU" sz="1800" dirty="0" smtClean="0">
              <a:latin typeface="Constantia" panose="02030602050306030303" pitchFamily="18" charset="0"/>
            </a:rPr>
            <a:t>Создание и тиражирование политической информации в рамках персонального контента (блоги, чаты, форумы, сайты) и рассылки ее политическим сторонникам, в адрес политических партий и органов государственной власти.</a:t>
          </a:r>
          <a:endParaRPr lang="ru-RU" sz="1800" dirty="0">
            <a:latin typeface="Constantia" panose="02030602050306030303" pitchFamily="18" charset="0"/>
          </a:endParaRPr>
        </a:p>
      </dgm:t>
    </dgm:pt>
    <dgm:pt modelId="{BCB85E2E-C6F9-4602-ABD7-4F4281F4C8BB}" type="parTrans" cxnId="{3239ABBA-596A-4169-8482-53D8CF73452C}">
      <dgm:prSet/>
      <dgm:spPr/>
      <dgm:t>
        <a:bodyPr/>
        <a:lstStyle/>
        <a:p>
          <a:pPr algn="just"/>
          <a:endParaRPr lang="ru-RU" sz="1800">
            <a:latin typeface="Constantia" panose="02030602050306030303" pitchFamily="18" charset="0"/>
          </a:endParaRPr>
        </a:p>
      </dgm:t>
    </dgm:pt>
    <dgm:pt modelId="{B7BD14E7-6BE5-455A-B290-584C9AF36F4C}" type="sibTrans" cxnId="{3239ABBA-596A-4169-8482-53D8CF73452C}">
      <dgm:prSet/>
      <dgm:spPr/>
      <dgm:t>
        <a:bodyPr/>
        <a:lstStyle/>
        <a:p>
          <a:pPr algn="just"/>
          <a:endParaRPr lang="ru-RU" sz="1800">
            <a:latin typeface="Constantia" panose="02030602050306030303" pitchFamily="18" charset="0"/>
          </a:endParaRPr>
        </a:p>
      </dgm:t>
    </dgm:pt>
    <dgm:pt modelId="{C6620DB6-9810-4F6D-8C6E-43064C966F6D}">
      <dgm:prSet custT="1"/>
      <dgm:spPr/>
      <dgm:t>
        <a:bodyPr/>
        <a:lstStyle/>
        <a:p>
          <a:pPr algn="just" rtl="0"/>
          <a:r>
            <a:rPr lang="ru-RU" sz="1800" dirty="0" smtClean="0">
              <a:latin typeface="Constantia" panose="02030602050306030303" pitchFamily="18" charset="0"/>
            </a:rPr>
            <a:t>Участие в блогах, чатах, форумах и телеконференциях политических партий, некоммерческих организаций (в части </a:t>
          </a:r>
          <a:r>
            <a:rPr lang="ru-RU" sz="1800" dirty="0" err="1" smtClean="0">
              <a:latin typeface="Constantia" panose="02030602050306030303" pitchFamily="18" charset="0"/>
            </a:rPr>
            <a:t>политическихвопросов</a:t>
          </a:r>
          <a:r>
            <a:rPr lang="ru-RU" sz="1800" dirty="0" smtClean="0">
              <a:latin typeface="Constantia" panose="02030602050306030303" pitchFamily="18" charset="0"/>
            </a:rPr>
            <a:t>), представителей государственной власти, политических лидеров, депутатов.</a:t>
          </a:r>
          <a:endParaRPr lang="ru-RU" sz="1800" dirty="0">
            <a:latin typeface="Constantia" panose="02030602050306030303" pitchFamily="18" charset="0"/>
          </a:endParaRPr>
        </a:p>
      </dgm:t>
    </dgm:pt>
    <dgm:pt modelId="{77E3AEE8-C752-4822-879C-C27E07BFF229}" type="parTrans" cxnId="{1825D5A2-B8CA-4C67-8D3B-587A681B014B}">
      <dgm:prSet/>
      <dgm:spPr/>
      <dgm:t>
        <a:bodyPr/>
        <a:lstStyle/>
        <a:p>
          <a:pPr algn="just"/>
          <a:endParaRPr lang="ru-RU" sz="1800">
            <a:latin typeface="Constantia" panose="02030602050306030303" pitchFamily="18" charset="0"/>
          </a:endParaRPr>
        </a:p>
      </dgm:t>
    </dgm:pt>
    <dgm:pt modelId="{D7A0C7FE-02E2-4485-A853-27847F878032}" type="sibTrans" cxnId="{1825D5A2-B8CA-4C67-8D3B-587A681B014B}">
      <dgm:prSet/>
      <dgm:spPr/>
      <dgm:t>
        <a:bodyPr/>
        <a:lstStyle/>
        <a:p>
          <a:pPr algn="just"/>
          <a:endParaRPr lang="ru-RU" sz="1800">
            <a:latin typeface="Constantia" panose="02030602050306030303" pitchFamily="18" charset="0"/>
          </a:endParaRPr>
        </a:p>
      </dgm:t>
    </dgm:pt>
    <dgm:pt modelId="{A1F86958-3184-43D2-BBE4-A68C1A9542FA}">
      <dgm:prSet custT="1"/>
      <dgm:spPr/>
      <dgm:t>
        <a:bodyPr/>
        <a:lstStyle/>
        <a:p>
          <a:pPr algn="just" rtl="0"/>
          <a:r>
            <a:rPr lang="ru-RU" sz="1800" dirty="0" smtClean="0">
              <a:latin typeface="Constantia" panose="02030602050306030303" pitchFamily="18" charset="0"/>
            </a:rPr>
            <a:t>Участие в Интернет-голосованиях, референдумах, социологических опросах.</a:t>
          </a:r>
          <a:endParaRPr lang="ru-RU" sz="1800" dirty="0">
            <a:latin typeface="Constantia" panose="02030602050306030303" pitchFamily="18" charset="0"/>
          </a:endParaRPr>
        </a:p>
      </dgm:t>
    </dgm:pt>
    <dgm:pt modelId="{36790FDA-BB61-4C9B-B908-759730496B32}" type="parTrans" cxnId="{FD8B6C79-2329-4B92-8239-25F69CA50442}">
      <dgm:prSet/>
      <dgm:spPr/>
      <dgm:t>
        <a:bodyPr/>
        <a:lstStyle/>
        <a:p>
          <a:pPr algn="just"/>
          <a:endParaRPr lang="ru-RU" sz="1800">
            <a:latin typeface="Constantia" panose="02030602050306030303" pitchFamily="18" charset="0"/>
          </a:endParaRPr>
        </a:p>
      </dgm:t>
    </dgm:pt>
    <dgm:pt modelId="{4B527418-5606-4A1E-AF7A-B4B24CD9794E}" type="sibTrans" cxnId="{FD8B6C79-2329-4B92-8239-25F69CA50442}">
      <dgm:prSet/>
      <dgm:spPr/>
      <dgm:t>
        <a:bodyPr/>
        <a:lstStyle/>
        <a:p>
          <a:pPr algn="just"/>
          <a:endParaRPr lang="ru-RU" sz="1800">
            <a:latin typeface="Constantia" panose="02030602050306030303" pitchFamily="18" charset="0"/>
          </a:endParaRPr>
        </a:p>
      </dgm:t>
    </dgm:pt>
    <dgm:pt modelId="{F7456919-9212-441D-B126-5FD3886C7048}">
      <dgm:prSet custT="1"/>
      <dgm:spPr/>
      <dgm:t>
        <a:bodyPr/>
        <a:lstStyle/>
        <a:p>
          <a:pPr algn="just" rtl="0"/>
          <a:r>
            <a:rPr lang="ru-RU" sz="1800" dirty="0" smtClean="0">
              <a:latin typeface="Constantia" panose="02030602050306030303" pitchFamily="18" charset="0"/>
            </a:rPr>
            <a:t>Участие в выработке </a:t>
          </a:r>
          <a:r>
            <a:rPr lang="ru-RU" sz="1800" dirty="0" err="1" smtClean="0">
              <a:latin typeface="Constantia" panose="02030602050306030303" pitchFamily="18" charset="0"/>
            </a:rPr>
            <a:t>политическихпрограмм</a:t>
          </a:r>
          <a:r>
            <a:rPr lang="ru-RU" sz="1800" dirty="0" smtClean="0">
              <a:latin typeface="Constantia" panose="02030602050306030303" pitchFamily="18" charset="0"/>
            </a:rPr>
            <a:t>, законодательных инициатив, проектов политических решений и других.</a:t>
          </a:r>
          <a:endParaRPr lang="ru-RU" sz="1800" dirty="0">
            <a:latin typeface="Constantia" panose="02030602050306030303" pitchFamily="18" charset="0"/>
          </a:endParaRPr>
        </a:p>
      </dgm:t>
    </dgm:pt>
    <dgm:pt modelId="{B6EA0593-50B4-4C39-BAB2-34477A0AEB80}" type="parTrans" cxnId="{095890A3-063B-4ABB-969F-3CDE5081D660}">
      <dgm:prSet/>
      <dgm:spPr/>
      <dgm:t>
        <a:bodyPr/>
        <a:lstStyle/>
        <a:p>
          <a:pPr algn="just"/>
          <a:endParaRPr lang="ru-RU" sz="1800">
            <a:latin typeface="Constantia" panose="02030602050306030303" pitchFamily="18" charset="0"/>
          </a:endParaRPr>
        </a:p>
      </dgm:t>
    </dgm:pt>
    <dgm:pt modelId="{8ECAC338-B14E-44EF-B522-D5D6777DA7BB}" type="sibTrans" cxnId="{095890A3-063B-4ABB-969F-3CDE5081D660}">
      <dgm:prSet/>
      <dgm:spPr/>
      <dgm:t>
        <a:bodyPr/>
        <a:lstStyle/>
        <a:p>
          <a:pPr algn="just"/>
          <a:endParaRPr lang="ru-RU" sz="1800">
            <a:latin typeface="Constantia" panose="02030602050306030303" pitchFamily="18" charset="0"/>
          </a:endParaRPr>
        </a:p>
      </dgm:t>
    </dgm:pt>
    <dgm:pt modelId="{6B0E616C-BFC7-4CBA-9600-26C5C2B43F3F}">
      <dgm:prSet custT="1"/>
      <dgm:spPr/>
      <dgm:t>
        <a:bodyPr/>
        <a:lstStyle/>
        <a:p>
          <a:pPr algn="just" rtl="0"/>
          <a:r>
            <a:rPr lang="ru-RU" sz="1800" dirty="0" smtClean="0">
              <a:latin typeface="Constantia" panose="02030602050306030303" pitchFamily="18" charset="0"/>
            </a:rPr>
            <a:t>Участие в виртуальных съездах партий.</a:t>
          </a:r>
          <a:endParaRPr lang="ru-RU" sz="1800" dirty="0">
            <a:latin typeface="Constantia" panose="02030602050306030303" pitchFamily="18" charset="0"/>
          </a:endParaRPr>
        </a:p>
      </dgm:t>
    </dgm:pt>
    <dgm:pt modelId="{3BDBCBB7-FD90-4DCE-9A6E-C8A3E8587FFE}" type="parTrans" cxnId="{9A2C9249-2A10-41A1-9B2C-1D80A82475E7}">
      <dgm:prSet/>
      <dgm:spPr/>
      <dgm:t>
        <a:bodyPr/>
        <a:lstStyle/>
        <a:p>
          <a:pPr algn="just"/>
          <a:endParaRPr lang="ru-RU" sz="1800">
            <a:latin typeface="Constantia" panose="02030602050306030303" pitchFamily="18" charset="0"/>
          </a:endParaRPr>
        </a:p>
      </dgm:t>
    </dgm:pt>
    <dgm:pt modelId="{71822262-3FA5-402F-A76B-386D5A020144}" type="sibTrans" cxnId="{9A2C9249-2A10-41A1-9B2C-1D80A82475E7}">
      <dgm:prSet/>
      <dgm:spPr/>
      <dgm:t>
        <a:bodyPr/>
        <a:lstStyle/>
        <a:p>
          <a:pPr algn="just"/>
          <a:endParaRPr lang="ru-RU" sz="1800">
            <a:latin typeface="Constantia" panose="02030602050306030303" pitchFamily="18" charset="0"/>
          </a:endParaRPr>
        </a:p>
      </dgm:t>
    </dgm:pt>
    <dgm:pt modelId="{22656FD1-D43F-42D5-9235-3FC083BF1FCE}">
      <dgm:prSet custT="1"/>
      <dgm:spPr/>
      <dgm:t>
        <a:bodyPr/>
        <a:lstStyle/>
        <a:p>
          <a:pPr algn="just" rtl="0"/>
          <a:r>
            <a:rPr lang="ru-RU" sz="1800" dirty="0" smtClean="0">
              <a:latin typeface="Constantia" panose="02030602050306030303" pitchFamily="18" charset="0"/>
            </a:rPr>
            <a:t>Организация действий своих сторонников для реализации в виде реальных политических действий (митинг протеста или поддержки, подача петиций, забастовки, политические акции).</a:t>
          </a:r>
          <a:endParaRPr lang="ru-RU" sz="1800" dirty="0">
            <a:latin typeface="Constantia" panose="02030602050306030303" pitchFamily="18" charset="0"/>
          </a:endParaRPr>
        </a:p>
      </dgm:t>
    </dgm:pt>
    <dgm:pt modelId="{D67D5154-389C-46E5-9552-DD75FC97203D}" type="parTrans" cxnId="{E33B43AA-950E-4DC5-9A54-7D8CB075F28C}">
      <dgm:prSet/>
      <dgm:spPr/>
      <dgm:t>
        <a:bodyPr/>
        <a:lstStyle/>
        <a:p>
          <a:pPr algn="just"/>
          <a:endParaRPr lang="ru-RU" sz="1800">
            <a:latin typeface="Constantia" panose="02030602050306030303" pitchFamily="18" charset="0"/>
          </a:endParaRPr>
        </a:p>
      </dgm:t>
    </dgm:pt>
    <dgm:pt modelId="{9292BA8D-1620-4785-A766-A0B7EAE709DB}" type="sibTrans" cxnId="{E33B43AA-950E-4DC5-9A54-7D8CB075F28C}">
      <dgm:prSet/>
      <dgm:spPr/>
      <dgm:t>
        <a:bodyPr/>
        <a:lstStyle/>
        <a:p>
          <a:pPr algn="just"/>
          <a:endParaRPr lang="ru-RU" sz="1800">
            <a:latin typeface="Constantia" panose="02030602050306030303" pitchFamily="18" charset="0"/>
          </a:endParaRPr>
        </a:p>
      </dgm:t>
    </dgm:pt>
    <dgm:pt modelId="{A3284AC1-5681-473E-B3F2-F8EE728057BD}" type="pres">
      <dgm:prSet presAssocID="{7998C2B1-C3AF-4209-905E-9B37D36691DF}" presName="vert0" presStyleCnt="0">
        <dgm:presLayoutVars>
          <dgm:dir/>
          <dgm:animOne val="branch"/>
          <dgm:animLvl val="lvl"/>
        </dgm:presLayoutVars>
      </dgm:prSet>
      <dgm:spPr/>
    </dgm:pt>
    <dgm:pt modelId="{9AAECABD-FC3B-4EA3-ACD5-9268FCB65BD8}" type="pres">
      <dgm:prSet presAssocID="{BDB454C5-15B6-4B89-91AD-044F661A4C46}" presName="thickLine" presStyleLbl="alignNode1" presStyleIdx="0" presStyleCnt="6"/>
      <dgm:spPr/>
    </dgm:pt>
    <dgm:pt modelId="{773FA28B-1F8F-4AD7-AAEF-A00E4737770C}" type="pres">
      <dgm:prSet presAssocID="{BDB454C5-15B6-4B89-91AD-044F661A4C46}" presName="horz1" presStyleCnt="0"/>
      <dgm:spPr/>
    </dgm:pt>
    <dgm:pt modelId="{8F50F2AB-ED16-4D9A-AE70-D1CD4BF7B130}" type="pres">
      <dgm:prSet presAssocID="{BDB454C5-15B6-4B89-91AD-044F661A4C46}" presName="tx1" presStyleLbl="revTx" presStyleIdx="0" presStyleCnt="6"/>
      <dgm:spPr/>
    </dgm:pt>
    <dgm:pt modelId="{DB7BB4BD-4C0A-438D-B74A-60C4B73752A0}" type="pres">
      <dgm:prSet presAssocID="{BDB454C5-15B6-4B89-91AD-044F661A4C46}" presName="vert1" presStyleCnt="0"/>
      <dgm:spPr/>
    </dgm:pt>
    <dgm:pt modelId="{BDE6960A-FA3E-4395-857C-447E93569429}" type="pres">
      <dgm:prSet presAssocID="{C6620DB6-9810-4F6D-8C6E-43064C966F6D}" presName="thickLine" presStyleLbl="alignNode1" presStyleIdx="1" presStyleCnt="6"/>
      <dgm:spPr/>
    </dgm:pt>
    <dgm:pt modelId="{8BA6584A-5D9A-441C-ACC0-FDD358888BA2}" type="pres">
      <dgm:prSet presAssocID="{C6620DB6-9810-4F6D-8C6E-43064C966F6D}" presName="horz1" presStyleCnt="0"/>
      <dgm:spPr/>
    </dgm:pt>
    <dgm:pt modelId="{E1ED795F-27C9-4946-B7DC-0C5BD5998DD4}" type="pres">
      <dgm:prSet presAssocID="{C6620DB6-9810-4F6D-8C6E-43064C966F6D}" presName="tx1" presStyleLbl="revTx" presStyleIdx="1" presStyleCnt="6"/>
      <dgm:spPr/>
      <dgm:t>
        <a:bodyPr/>
        <a:lstStyle/>
        <a:p>
          <a:endParaRPr lang="ru-RU"/>
        </a:p>
      </dgm:t>
    </dgm:pt>
    <dgm:pt modelId="{AEF03D19-147E-45C3-87EC-1C2B177BE8A4}" type="pres">
      <dgm:prSet presAssocID="{C6620DB6-9810-4F6D-8C6E-43064C966F6D}" presName="vert1" presStyleCnt="0"/>
      <dgm:spPr/>
    </dgm:pt>
    <dgm:pt modelId="{7CDEFC71-2591-43BE-BF54-A906F97174E9}" type="pres">
      <dgm:prSet presAssocID="{A1F86958-3184-43D2-BBE4-A68C1A9542FA}" presName="thickLine" presStyleLbl="alignNode1" presStyleIdx="2" presStyleCnt="6" custLinFactNeighborX="-1096"/>
      <dgm:spPr/>
    </dgm:pt>
    <dgm:pt modelId="{D80E25B5-27E5-470F-807E-85F93F600CE3}" type="pres">
      <dgm:prSet presAssocID="{A1F86958-3184-43D2-BBE4-A68C1A9542FA}" presName="horz1" presStyleCnt="0"/>
      <dgm:spPr/>
    </dgm:pt>
    <dgm:pt modelId="{792E2115-9F1C-44A2-B432-EBD97893D9F1}" type="pres">
      <dgm:prSet presAssocID="{A1F86958-3184-43D2-BBE4-A68C1A9542FA}" presName="tx1" presStyleLbl="revTx" presStyleIdx="2" presStyleCnt="6"/>
      <dgm:spPr/>
      <dgm:t>
        <a:bodyPr/>
        <a:lstStyle/>
        <a:p>
          <a:endParaRPr lang="ru-RU"/>
        </a:p>
      </dgm:t>
    </dgm:pt>
    <dgm:pt modelId="{EC2CCACB-FE91-41AB-A785-F899B394A49B}" type="pres">
      <dgm:prSet presAssocID="{A1F86958-3184-43D2-BBE4-A68C1A9542FA}" presName="vert1" presStyleCnt="0"/>
      <dgm:spPr/>
    </dgm:pt>
    <dgm:pt modelId="{184FB5DA-4479-408F-8FC7-95A383273030}" type="pres">
      <dgm:prSet presAssocID="{F7456919-9212-441D-B126-5FD3886C7048}" presName="thickLine" presStyleLbl="alignNode1" presStyleIdx="3" presStyleCnt="6"/>
      <dgm:spPr/>
    </dgm:pt>
    <dgm:pt modelId="{3974B74F-4217-41D6-9071-B17637372C0A}" type="pres">
      <dgm:prSet presAssocID="{F7456919-9212-441D-B126-5FD3886C7048}" presName="horz1" presStyleCnt="0"/>
      <dgm:spPr/>
    </dgm:pt>
    <dgm:pt modelId="{825C0DB5-35E9-42D6-A63C-8792E49917FF}" type="pres">
      <dgm:prSet presAssocID="{F7456919-9212-441D-B126-5FD3886C7048}" presName="tx1" presStyleLbl="revTx" presStyleIdx="3" presStyleCnt="6"/>
      <dgm:spPr/>
      <dgm:t>
        <a:bodyPr/>
        <a:lstStyle/>
        <a:p>
          <a:endParaRPr lang="ru-RU"/>
        </a:p>
      </dgm:t>
    </dgm:pt>
    <dgm:pt modelId="{74F9AD9F-18D2-4759-87BE-27225F2BCEB2}" type="pres">
      <dgm:prSet presAssocID="{F7456919-9212-441D-B126-5FD3886C7048}" presName="vert1" presStyleCnt="0"/>
      <dgm:spPr/>
    </dgm:pt>
    <dgm:pt modelId="{7FCB4A38-3E4B-401F-98A3-179966F25749}" type="pres">
      <dgm:prSet presAssocID="{6B0E616C-BFC7-4CBA-9600-26C5C2B43F3F}" presName="thickLine" presStyleLbl="alignNode1" presStyleIdx="4" presStyleCnt="6"/>
      <dgm:spPr/>
    </dgm:pt>
    <dgm:pt modelId="{0458F48F-DEA3-48CB-AA79-D40488B85C52}" type="pres">
      <dgm:prSet presAssocID="{6B0E616C-BFC7-4CBA-9600-26C5C2B43F3F}" presName="horz1" presStyleCnt="0"/>
      <dgm:spPr/>
    </dgm:pt>
    <dgm:pt modelId="{6C550ABE-06BB-4547-804C-71053445A9A0}" type="pres">
      <dgm:prSet presAssocID="{6B0E616C-BFC7-4CBA-9600-26C5C2B43F3F}" presName="tx1" presStyleLbl="revTx" presStyleIdx="4" presStyleCnt="6"/>
      <dgm:spPr/>
      <dgm:t>
        <a:bodyPr/>
        <a:lstStyle/>
        <a:p>
          <a:endParaRPr lang="ru-RU"/>
        </a:p>
      </dgm:t>
    </dgm:pt>
    <dgm:pt modelId="{BE1E0B9B-C0BB-4C7D-A9A3-FD5627C15397}" type="pres">
      <dgm:prSet presAssocID="{6B0E616C-BFC7-4CBA-9600-26C5C2B43F3F}" presName="vert1" presStyleCnt="0"/>
      <dgm:spPr/>
    </dgm:pt>
    <dgm:pt modelId="{E6B58D8A-72BC-4B32-A225-FA2442404CCA}" type="pres">
      <dgm:prSet presAssocID="{22656FD1-D43F-42D5-9235-3FC083BF1FCE}" presName="thickLine" presStyleLbl="alignNode1" presStyleIdx="5" presStyleCnt="6"/>
      <dgm:spPr/>
    </dgm:pt>
    <dgm:pt modelId="{EE582ADA-A400-4429-B3CC-0348EB96DB89}" type="pres">
      <dgm:prSet presAssocID="{22656FD1-D43F-42D5-9235-3FC083BF1FCE}" presName="horz1" presStyleCnt="0"/>
      <dgm:spPr/>
    </dgm:pt>
    <dgm:pt modelId="{F5899AFF-7DF3-44D1-9DC3-72121AAF44D4}" type="pres">
      <dgm:prSet presAssocID="{22656FD1-D43F-42D5-9235-3FC083BF1FCE}" presName="tx1" presStyleLbl="revTx" presStyleIdx="5" presStyleCnt="6"/>
      <dgm:spPr/>
      <dgm:t>
        <a:bodyPr/>
        <a:lstStyle/>
        <a:p>
          <a:endParaRPr lang="ru-RU"/>
        </a:p>
      </dgm:t>
    </dgm:pt>
    <dgm:pt modelId="{E89870E7-FABB-4FAD-9AEA-A44898C6BFB8}" type="pres">
      <dgm:prSet presAssocID="{22656FD1-D43F-42D5-9235-3FC083BF1FCE}" presName="vert1" presStyleCnt="0"/>
      <dgm:spPr/>
    </dgm:pt>
  </dgm:ptLst>
  <dgm:cxnLst>
    <dgm:cxn modelId="{ECED5F6C-F905-4168-BA0D-B206AAFD92C7}" type="presOf" srcId="{F7456919-9212-441D-B126-5FD3886C7048}" destId="{825C0DB5-35E9-42D6-A63C-8792E49917FF}" srcOrd="0" destOrd="0" presId="urn:microsoft.com/office/officeart/2008/layout/LinedList"/>
    <dgm:cxn modelId="{E37A1FDE-2695-4645-876A-F2E065A3CD00}" type="presOf" srcId="{7998C2B1-C3AF-4209-905E-9B37D36691DF}" destId="{A3284AC1-5681-473E-B3F2-F8EE728057BD}" srcOrd="0" destOrd="0" presId="urn:microsoft.com/office/officeart/2008/layout/LinedList"/>
    <dgm:cxn modelId="{B06B8DE7-EDC8-41FE-BE86-81F8D8457578}" type="presOf" srcId="{6B0E616C-BFC7-4CBA-9600-26C5C2B43F3F}" destId="{6C550ABE-06BB-4547-804C-71053445A9A0}" srcOrd="0" destOrd="0" presId="urn:microsoft.com/office/officeart/2008/layout/LinedList"/>
    <dgm:cxn modelId="{B714D24A-0BED-4B0B-A187-0AFA680BF7A1}" type="presOf" srcId="{22656FD1-D43F-42D5-9235-3FC083BF1FCE}" destId="{F5899AFF-7DF3-44D1-9DC3-72121AAF44D4}" srcOrd="0" destOrd="0" presId="urn:microsoft.com/office/officeart/2008/layout/LinedList"/>
    <dgm:cxn modelId="{1825D5A2-B8CA-4C67-8D3B-587A681B014B}" srcId="{7998C2B1-C3AF-4209-905E-9B37D36691DF}" destId="{C6620DB6-9810-4F6D-8C6E-43064C966F6D}" srcOrd="1" destOrd="0" parTransId="{77E3AEE8-C752-4822-879C-C27E07BFF229}" sibTransId="{D7A0C7FE-02E2-4485-A853-27847F878032}"/>
    <dgm:cxn modelId="{095890A3-063B-4ABB-969F-3CDE5081D660}" srcId="{7998C2B1-C3AF-4209-905E-9B37D36691DF}" destId="{F7456919-9212-441D-B126-5FD3886C7048}" srcOrd="3" destOrd="0" parTransId="{B6EA0593-50B4-4C39-BAB2-34477A0AEB80}" sibTransId="{8ECAC338-B14E-44EF-B522-D5D6777DA7BB}"/>
    <dgm:cxn modelId="{B6F1CAFB-5A11-4039-B0DF-40FBBF9954A8}" type="presOf" srcId="{BDB454C5-15B6-4B89-91AD-044F661A4C46}" destId="{8F50F2AB-ED16-4D9A-AE70-D1CD4BF7B130}" srcOrd="0" destOrd="0" presId="urn:microsoft.com/office/officeart/2008/layout/LinedList"/>
    <dgm:cxn modelId="{FD8B6C79-2329-4B92-8239-25F69CA50442}" srcId="{7998C2B1-C3AF-4209-905E-9B37D36691DF}" destId="{A1F86958-3184-43D2-BBE4-A68C1A9542FA}" srcOrd="2" destOrd="0" parTransId="{36790FDA-BB61-4C9B-B908-759730496B32}" sibTransId="{4B527418-5606-4A1E-AF7A-B4B24CD9794E}"/>
    <dgm:cxn modelId="{FFC54663-D96D-490F-ACD1-7514C4CD5E95}" type="presOf" srcId="{A1F86958-3184-43D2-BBE4-A68C1A9542FA}" destId="{792E2115-9F1C-44A2-B432-EBD97893D9F1}" srcOrd="0" destOrd="0" presId="urn:microsoft.com/office/officeart/2008/layout/LinedList"/>
    <dgm:cxn modelId="{9A2C9249-2A10-41A1-9B2C-1D80A82475E7}" srcId="{7998C2B1-C3AF-4209-905E-9B37D36691DF}" destId="{6B0E616C-BFC7-4CBA-9600-26C5C2B43F3F}" srcOrd="4" destOrd="0" parTransId="{3BDBCBB7-FD90-4DCE-9A6E-C8A3E8587FFE}" sibTransId="{71822262-3FA5-402F-A76B-386D5A020144}"/>
    <dgm:cxn modelId="{E33B43AA-950E-4DC5-9A54-7D8CB075F28C}" srcId="{7998C2B1-C3AF-4209-905E-9B37D36691DF}" destId="{22656FD1-D43F-42D5-9235-3FC083BF1FCE}" srcOrd="5" destOrd="0" parTransId="{D67D5154-389C-46E5-9552-DD75FC97203D}" sibTransId="{9292BA8D-1620-4785-A766-A0B7EAE709DB}"/>
    <dgm:cxn modelId="{43956030-F323-4A94-BA39-1F4B6BA074F6}" type="presOf" srcId="{C6620DB6-9810-4F6D-8C6E-43064C966F6D}" destId="{E1ED795F-27C9-4946-B7DC-0C5BD5998DD4}" srcOrd="0" destOrd="0" presId="urn:microsoft.com/office/officeart/2008/layout/LinedList"/>
    <dgm:cxn modelId="{3239ABBA-596A-4169-8482-53D8CF73452C}" srcId="{7998C2B1-C3AF-4209-905E-9B37D36691DF}" destId="{BDB454C5-15B6-4B89-91AD-044F661A4C46}" srcOrd="0" destOrd="0" parTransId="{BCB85E2E-C6F9-4602-ABD7-4F4281F4C8BB}" sibTransId="{B7BD14E7-6BE5-455A-B290-584C9AF36F4C}"/>
    <dgm:cxn modelId="{097A6015-995E-42F1-BCAD-4FE9791521A5}" type="presParOf" srcId="{A3284AC1-5681-473E-B3F2-F8EE728057BD}" destId="{9AAECABD-FC3B-4EA3-ACD5-9268FCB65BD8}" srcOrd="0" destOrd="0" presId="urn:microsoft.com/office/officeart/2008/layout/LinedList"/>
    <dgm:cxn modelId="{2FE28BF8-E40A-4B4B-99BF-80AA34A9AD91}" type="presParOf" srcId="{A3284AC1-5681-473E-B3F2-F8EE728057BD}" destId="{773FA28B-1F8F-4AD7-AAEF-A00E4737770C}" srcOrd="1" destOrd="0" presId="urn:microsoft.com/office/officeart/2008/layout/LinedList"/>
    <dgm:cxn modelId="{0884EEDD-9B89-47CF-B03D-7DCB5203F3CB}" type="presParOf" srcId="{773FA28B-1F8F-4AD7-AAEF-A00E4737770C}" destId="{8F50F2AB-ED16-4D9A-AE70-D1CD4BF7B130}" srcOrd="0" destOrd="0" presId="urn:microsoft.com/office/officeart/2008/layout/LinedList"/>
    <dgm:cxn modelId="{A8B85D3E-693C-45E4-8C20-3DF2923C4CE4}" type="presParOf" srcId="{773FA28B-1F8F-4AD7-AAEF-A00E4737770C}" destId="{DB7BB4BD-4C0A-438D-B74A-60C4B73752A0}" srcOrd="1" destOrd="0" presId="urn:microsoft.com/office/officeart/2008/layout/LinedList"/>
    <dgm:cxn modelId="{5CFA3A67-5EA0-41B8-9922-89DE28497FCB}" type="presParOf" srcId="{A3284AC1-5681-473E-B3F2-F8EE728057BD}" destId="{BDE6960A-FA3E-4395-857C-447E93569429}" srcOrd="2" destOrd="0" presId="urn:microsoft.com/office/officeart/2008/layout/LinedList"/>
    <dgm:cxn modelId="{ECA52676-F9FA-4888-A3B6-3E5A75231F5F}" type="presParOf" srcId="{A3284AC1-5681-473E-B3F2-F8EE728057BD}" destId="{8BA6584A-5D9A-441C-ACC0-FDD358888BA2}" srcOrd="3" destOrd="0" presId="urn:microsoft.com/office/officeart/2008/layout/LinedList"/>
    <dgm:cxn modelId="{AC8D6570-C89D-4D47-8A46-F8C1893ADF78}" type="presParOf" srcId="{8BA6584A-5D9A-441C-ACC0-FDD358888BA2}" destId="{E1ED795F-27C9-4946-B7DC-0C5BD5998DD4}" srcOrd="0" destOrd="0" presId="urn:microsoft.com/office/officeart/2008/layout/LinedList"/>
    <dgm:cxn modelId="{413208C8-DDB4-48C5-AC41-9CC0FB2AD306}" type="presParOf" srcId="{8BA6584A-5D9A-441C-ACC0-FDD358888BA2}" destId="{AEF03D19-147E-45C3-87EC-1C2B177BE8A4}" srcOrd="1" destOrd="0" presId="urn:microsoft.com/office/officeart/2008/layout/LinedList"/>
    <dgm:cxn modelId="{0BFBFA96-00F5-492F-BEEB-52BD961580E6}" type="presParOf" srcId="{A3284AC1-5681-473E-B3F2-F8EE728057BD}" destId="{7CDEFC71-2591-43BE-BF54-A906F97174E9}" srcOrd="4" destOrd="0" presId="urn:microsoft.com/office/officeart/2008/layout/LinedList"/>
    <dgm:cxn modelId="{2E5E04A5-F8DF-4734-B5A5-F3E2389DE6A9}" type="presParOf" srcId="{A3284AC1-5681-473E-B3F2-F8EE728057BD}" destId="{D80E25B5-27E5-470F-807E-85F93F600CE3}" srcOrd="5" destOrd="0" presId="urn:microsoft.com/office/officeart/2008/layout/LinedList"/>
    <dgm:cxn modelId="{31AE4E6D-1674-4A37-8FC8-0BEA99D05747}" type="presParOf" srcId="{D80E25B5-27E5-470F-807E-85F93F600CE3}" destId="{792E2115-9F1C-44A2-B432-EBD97893D9F1}" srcOrd="0" destOrd="0" presId="urn:microsoft.com/office/officeart/2008/layout/LinedList"/>
    <dgm:cxn modelId="{AEA7722D-71EB-4C0A-B525-8A51CC60E28B}" type="presParOf" srcId="{D80E25B5-27E5-470F-807E-85F93F600CE3}" destId="{EC2CCACB-FE91-41AB-A785-F899B394A49B}" srcOrd="1" destOrd="0" presId="urn:microsoft.com/office/officeart/2008/layout/LinedList"/>
    <dgm:cxn modelId="{9D14FFA9-3C02-4B6D-8B98-B5F7F7F6D30C}" type="presParOf" srcId="{A3284AC1-5681-473E-B3F2-F8EE728057BD}" destId="{184FB5DA-4479-408F-8FC7-95A383273030}" srcOrd="6" destOrd="0" presId="urn:microsoft.com/office/officeart/2008/layout/LinedList"/>
    <dgm:cxn modelId="{B8FC3FE5-711C-443B-87FD-E71021B9FF09}" type="presParOf" srcId="{A3284AC1-5681-473E-B3F2-F8EE728057BD}" destId="{3974B74F-4217-41D6-9071-B17637372C0A}" srcOrd="7" destOrd="0" presId="urn:microsoft.com/office/officeart/2008/layout/LinedList"/>
    <dgm:cxn modelId="{EC6E93D9-129D-4CB2-A7D3-5314695245B5}" type="presParOf" srcId="{3974B74F-4217-41D6-9071-B17637372C0A}" destId="{825C0DB5-35E9-42D6-A63C-8792E49917FF}" srcOrd="0" destOrd="0" presId="urn:microsoft.com/office/officeart/2008/layout/LinedList"/>
    <dgm:cxn modelId="{AE1AF862-F123-41D8-BBAD-68E1EF90CFDE}" type="presParOf" srcId="{3974B74F-4217-41D6-9071-B17637372C0A}" destId="{74F9AD9F-18D2-4759-87BE-27225F2BCEB2}" srcOrd="1" destOrd="0" presId="urn:microsoft.com/office/officeart/2008/layout/LinedList"/>
    <dgm:cxn modelId="{6B0959D0-C28A-42C1-BBCC-A3EDCA9469C4}" type="presParOf" srcId="{A3284AC1-5681-473E-B3F2-F8EE728057BD}" destId="{7FCB4A38-3E4B-401F-98A3-179966F25749}" srcOrd="8" destOrd="0" presId="urn:microsoft.com/office/officeart/2008/layout/LinedList"/>
    <dgm:cxn modelId="{1753EE05-483F-435E-9B43-F6F1B93EC759}" type="presParOf" srcId="{A3284AC1-5681-473E-B3F2-F8EE728057BD}" destId="{0458F48F-DEA3-48CB-AA79-D40488B85C52}" srcOrd="9" destOrd="0" presId="urn:microsoft.com/office/officeart/2008/layout/LinedList"/>
    <dgm:cxn modelId="{4616462F-E430-410C-BF63-52D878584940}" type="presParOf" srcId="{0458F48F-DEA3-48CB-AA79-D40488B85C52}" destId="{6C550ABE-06BB-4547-804C-71053445A9A0}" srcOrd="0" destOrd="0" presId="urn:microsoft.com/office/officeart/2008/layout/LinedList"/>
    <dgm:cxn modelId="{29F3B9C3-01AE-4E30-9F8C-D12569509EEF}" type="presParOf" srcId="{0458F48F-DEA3-48CB-AA79-D40488B85C52}" destId="{BE1E0B9B-C0BB-4C7D-A9A3-FD5627C15397}" srcOrd="1" destOrd="0" presId="urn:microsoft.com/office/officeart/2008/layout/LinedList"/>
    <dgm:cxn modelId="{2FD0FFCB-3071-45C1-ABCA-F0F66571E486}" type="presParOf" srcId="{A3284AC1-5681-473E-B3F2-F8EE728057BD}" destId="{E6B58D8A-72BC-4B32-A225-FA2442404CCA}" srcOrd="10" destOrd="0" presId="urn:microsoft.com/office/officeart/2008/layout/LinedList"/>
    <dgm:cxn modelId="{7CC58B19-E35C-4F65-9B50-BD153A64FCA6}" type="presParOf" srcId="{A3284AC1-5681-473E-B3F2-F8EE728057BD}" destId="{EE582ADA-A400-4429-B3CC-0348EB96DB89}" srcOrd="11" destOrd="0" presId="urn:microsoft.com/office/officeart/2008/layout/LinedList"/>
    <dgm:cxn modelId="{820C5898-BD9D-46D3-A997-3D2C2C57FD87}" type="presParOf" srcId="{EE582ADA-A400-4429-B3CC-0348EB96DB89}" destId="{F5899AFF-7DF3-44D1-9DC3-72121AAF44D4}" srcOrd="0" destOrd="0" presId="urn:microsoft.com/office/officeart/2008/layout/LinedList"/>
    <dgm:cxn modelId="{520D18A8-976B-46D2-ADAB-ACBBACA2072A}" type="presParOf" srcId="{EE582ADA-A400-4429-B3CC-0348EB96DB89}" destId="{E89870E7-FABB-4FAD-9AEA-A44898C6BF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6ADB2-37DE-4F58-B957-83B4FFD6B1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ru-RU"/>
        </a:p>
      </dgm:t>
    </dgm:pt>
    <dgm:pt modelId="{B956E455-D086-4188-87AF-9E9933AE8A94}">
      <dgm:prSet/>
      <dgm:spPr/>
      <dgm:t>
        <a:bodyPr/>
        <a:lstStyle/>
        <a:p>
          <a:pPr algn="just" rtl="0">
            <a:lnSpc>
              <a:spcPct val="150000"/>
            </a:lnSpc>
          </a:pPr>
          <a:r>
            <a:rPr lang="ru-RU" dirty="0" smtClean="0">
              <a:latin typeface="Constantia" panose="02030602050306030303" pitchFamily="18" charset="0"/>
            </a:rPr>
            <a:t>Глобальная сеть Интернет на сегодняшний день – максимально популярный источник информации для группы населения, которая составляет политически активную основу общества.</a:t>
          </a:r>
          <a:endParaRPr lang="ru-RU" dirty="0">
            <a:latin typeface="Constantia" panose="02030602050306030303" pitchFamily="18" charset="0"/>
          </a:endParaRPr>
        </a:p>
      </dgm:t>
    </dgm:pt>
    <dgm:pt modelId="{7BC29C69-4AE6-4D6A-8ED0-BE2C9611BEA0}" type="parTrans" cxnId="{0092839E-C6B4-4835-A56E-5181E2F8063B}">
      <dgm:prSet/>
      <dgm:spPr/>
      <dgm:t>
        <a:bodyPr/>
        <a:lstStyle/>
        <a:p>
          <a:pPr algn="just">
            <a:lnSpc>
              <a:spcPct val="150000"/>
            </a:lnSpc>
          </a:pPr>
          <a:endParaRPr lang="ru-RU">
            <a:latin typeface="Constantia" panose="02030602050306030303" pitchFamily="18" charset="0"/>
          </a:endParaRPr>
        </a:p>
      </dgm:t>
    </dgm:pt>
    <dgm:pt modelId="{D89F7B51-74E6-4DA2-BF8E-965A9094A4DA}" type="sibTrans" cxnId="{0092839E-C6B4-4835-A56E-5181E2F8063B}">
      <dgm:prSet/>
      <dgm:spPr/>
      <dgm:t>
        <a:bodyPr/>
        <a:lstStyle/>
        <a:p>
          <a:pPr algn="just">
            <a:lnSpc>
              <a:spcPct val="150000"/>
            </a:lnSpc>
          </a:pPr>
          <a:endParaRPr lang="ru-RU">
            <a:latin typeface="Constantia" panose="02030602050306030303" pitchFamily="18" charset="0"/>
          </a:endParaRPr>
        </a:p>
      </dgm:t>
    </dgm:pt>
    <dgm:pt modelId="{F8F7BA0E-8B41-439B-A15B-057157263A03}">
      <dgm:prSet/>
      <dgm:spPr/>
      <dgm:t>
        <a:bodyPr/>
        <a:lstStyle/>
        <a:p>
          <a:pPr algn="just" rtl="0">
            <a:lnSpc>
              <a:spcPct val="150000"/>
            </a:lnSpc>
          </a:pPr>
          <a:r>
            <a:rPr lang="ru-RU" smtClean="0">
              <a:latin typeface="Constantia" panose="02030602050306030303" pitchFamily="18" charset="0"/>
            </a:rPr>
            <a:t>Интернет-технологии, такие как социальные сети, официальные электронные издания политической направленности, блоги, интернет-сообщества активно используются политиками для достижения своих целей.</a:t>
          </a:r>
          <a:endParaRPr lang="ru-RU">
            <a:latin typeface="Constantia" panose="02030602050306030303" pitchFamily="18" charset="0"/>
          </a:endParaRPr>
        </a:p>
      </dgm:t>
    </dgm:pt>
    <dgm:pt modelId="{479299B2-89F3-4B98-B2C4-F4250A7688BC}" type="parTrans" cxnId="{81E53A25-AD2A-4934-A981-73C90701DEBD}">
      <dgm:prSet/>
      <dgm:spPr/>
      <dgm:t>
        <a:bodyPr/>
        <a:lstStyle/>
        <a:p>
          <a:pPr algn="just">
            <a:lnSpc>
              <a:spcPct val="150000"/>
            </a:lnSpc>
          </a:pPr>
          <a:endParaRPr lang="ru-RU">
            <a:latin typeface="Constantia" panose="02030602050306030303" pitchFamily="18" charset="0"/>
          </a:endParaRPr>
        </a:p>
      </dgm:t>
    </dgm:pt>
    <dgm:pt modelId="{90F8C5C2-916B-4F02-AC49-884D6BF1056F}" type="sibTrans" cxnId="{81E53A25-AD2A-4934-A981-73C90701DEBD}">
      <dgm:prSet/>
      <dgm:spPr/>
      <dgm:t>
        <a:bodyPr/>
        <a:lstStyle/>
        <a:p>
          <a:pPr algn="just">
            <a:lnSpc>
              <a:spcPct val="150000"/>
            </a:lnSpc>
          </a:pPr>
          <a:endParaRPr lang="ru-RU">
            <a:latin typeface="Constantia" panose="02030602050306030303" pitchFamily="18" charset="0"/>
          </a:endParaRPr>
        </a:p>
      </dgm:t>
    </dgm:pt>
    <dgm:pt modelId="{E5ADF1DA-5C95-4549-A7C6-9F8524BE8F52}">
      <dgm:prSet/>
      <dgm:spPr/>
      <dgm:t>
        <a:bodyPr/>
        <a:lstStyle/>
        <a:p>
          <a:pPr algn="just" rtl="0">
            <a:lnSpc>
              <a:spcPct val="150000"/>
            </a:lnSpc>
          </a:pPr>
          <a:r>
            <a:rPr lang="ru-RU" dirty="0" smtClean="0">
              <a:latin typeface="Constantia" panose="02030602050306030303" pitchFamily="18" charset="0"/>
            </a:rPr>
            <a:t>Крайне высокий процент доверия </a:t>
          </a:r>
          <a:r>
            <a:rPr lang="ru-RU" dirty="0" err="1" smtClean="0">
              <a:latin typeface="Constantia" panose="02030602050306030303" pitchFamily="18" charset="0"/>
            </a:rPr>
            <a:t>интернет-ресурсам</a:t>
          </a:r>
          <a:r>
            <a:rPr lang="ru-RU" dirty="0" smtClean="0">
              <a:latin typeface="Constantia" panose="02030602050306030303" pitchFamily="18" charset="0"/>
            </a:rPr>
            <a:t> дает возможность даже в некоторой степени манипулировать социумом.</a:t>
          </a:r>
          <a:endParaRPr lang="ru-RU" dirty="0">
            <a:latin typeface="Constantia" panose="02030602050306030303" pitchFamily="18" charset="0"/>
          </a:endParaRPr>
        </a:p>
      </dgm:t>
    </dgm:pt>
    <dgm:pt modelId="{A4F59DFF-E878-4288-BE6E-5A1842AEC9C5}" type="parTrans" cxnId="{868FB17C-F9C6-4A3A-A872-8EE18A3B5EE9}">
      <dgm:prSet/>
      <dgm:spPr/>
      <dgm:t>
        <a:bodyPr/>
        <a:lstStyle/>
        <a:p>
          <a:pPr algn="just">
            <a:lnSpc>
              <a:spcPct val="150000"/>
            </a:lnSpc>
          </a:pPr>
          <a:endParaRPr lang="ru-RU">
            <a:latin typeface="Constantia" panose="02030602050306030303" pitchFamily="18" charset="0"/>
          </a:endParaRPr>
        </a:p>
      </dgm:t>
    </dgm:pt>
    <dgm:pt modelId="{4078AD52-21CD-480A-8F80-9C18F4502B86}" type="sibTrans" cxnId="{868FB17C-F9C6-4A3A-A872-8EE18A3B5EE9}">
      <dgm:prSet/>
      <dgm:spPr/>
      <dgm:t>
        <a:bodyPr/>
        <a:lstStyle/>
        <a:p>
          <a:pPr algn="just">
            <a:lnSpc>
              <a:spcPct val="150000"/>
            </a:lnSpc>
          </a:pPr>
          <a:endParaRPr lang="ru-RU">
            <a:latin typeface="Constantia" panose="02030602050306030303" pitchFamily="18" charset="0"/>
          </a:endParaRPr>
        </a:p>
      </dgm:t>
    </dgm:pt>
    <dgm:pt modelId="{FEDD01A4-1059-4C98-8B90-496BA2BA278C}" type="pres">
      <dgm:prSet presAssocID="{DB86ADB2-37DE-4F58-B957-83B4FFD6B18F}" presName="vert0" presStyleCnt="0">
        <dgm:presLayoutVars>
          <dgm:dir/>
          <dgm:animOne val="branch"/>
          <dgm:animLvl val="lvl"/>
        </dgm:presLayoutVars>
      </dgm:prSet>
      <dgm:spPr/>
    </dgm:pt>
    <dgm:pt modelId="{E40A85E2-2EFE-4C6F-96C2-F19B754E5ED0}" type="pres">
      <dgm:prSet presAssocID="{B956E455-D086-4188-87AF-9E9933AE8A94}" presName="thickLine" presStyleLbl="alignNode1" presStyleIdx="0" presStyleCnt="3"/>
      <dgm:spPr/>
    </dgm:pt>
    <dgm:pt modelId="{CF5110EE-E99C-4726-B2A2-80A861D9D5B4}" type="pres">
      <dgm:prSet presAssocID="{B956E455-D086-4188-87AF-9E9933AE8A94}" presName="horz1" presStyleCnt="0"/>
      <dgm:spPr/>
    </dgm:pt>
    <dgm:pt modelId="{5F967EE0-3FE6-4C50-A600-09D9C93BD265}" type="pres">
      <dgm:prSet presAssocID="{B956E455-D086-4188-87AF-9E9933AE8A94}" presName="tx1" presStyleLbl="revTx" presStyleIdx="0" presStyleCnt="3"/>
      <dgm:spPr/>
    </dgm:pt>
    <dgm:pt modelId="{13114443-0ADC-4877-9411-8C68BFC9EAD6}" type="pres">
      <dgm:prSet presAssocID="{B956E455-D086-4188-87AF-9E9933AE8A94}" presName="vert1" presStyleCnt="0"/>
      <dgm:spPr/>
    </dgm:pt>
    <dgm:pt modelId="{BF937171-6242-4FEB-A3D8-BAEE56971F92}" type="pres">
      <dgm:prSet presAssocID="{F8F7BA0E-8B41-439B-A15B-057157263A03}" presName="thickLine" presStyleLbl="alignNode1" presStyleIdx="1" presStyleCnt="3"/>
      <dgm:spPr/>
    </dgm:pt>
    <dgm:pt modelId="{8CF535AB-0AC0-4861-A25C-172DF4EF7D08}" type="pres">
      <dgm:prSet presAssocID="{F8F7BA0E-8B41-439B-A15B-057157263A03}" presName="horz1" presStyleCnt="0"/>
      <dgm:spPr/>
    </dgm:pt>
    <dgm:pt modelId="{BD24BCC9-9D5E-40C4-8E58-942119E5620B}" type="pres">
      <dgm:prSet presAssocID="{F8F7BA0E-8B41-439B-A15B-057157263A03}" presName="tx1" presStyleLbl="revTx" presStyleIdx="1" presStyleCnt="3"/>
      <dgm:spPr/>
    </dgm:pt>
    <dgm:pt modelId="{AB33DC8E-8BC3-4274-ABF7-A01A8E272E21}" type="pres">
      <dgm:prSet presAssocID="{F8F7BA0E-8B41-439B-A15B-057157263A03}" presName="vert1" presStyleCnt="0"/>
      <dgm:spPr/>
    </dgm:pt>
    <dgm:pt modelId="{498F5E08-66FD-4801-BBA6-0A0DEB329534}" type="pres">
      <dgm:prSet presAssocID="{E5ADF1DA-5C95-4549-A7C6-9F8524BE8F52}" presName="thickLine" presStyleLbl="alignNode1" presStyleIdx="2" presStyleCnt="3"/>
      <dgm:spPr/>
    </dgm:pt>
    <dgm:pt modelId="{70AF4E93-15D7-4B3E-A9E4-7DA579977A7A}" type="pres">
      <dgm:prSet presAssocID="{E5ADF1DA-5C95-4549-A7C6-9F8524BE8F52}" presName="horz1" presStyleCnt="0"/>
      <dgm:spPr/>
    </dgm:pt>
    <dgm:pt modelId="{1C33ED2C-1879-44A0-B2EB-21151DC40A65}" type="pres">
      <dgm:prSet presAssocID="{E5ADF1DA-5C95-4549-A7C6-9F8524BE8F52}" presName="tx1" presStyleLbl="revTx" presStyleIdx="2" presStyleCnt="3"/>
      <dgm:spPr/>
    </dgm:pt>
    <dgm:pt modelId="{6250DDFC-EDB9-49D4-9FB6-FDFC151FE440}" type="pres">
      <dgm:prSet presAssocID="{E5ADF1DA-5C95-4549-A7C6-9F8524BE8F52}" presName="vert1" presStyleCnt="0"/>
      <dgm:spPr/>
    </dgm:pt>
  </dgm:ptLst>
  <dgm:cxnLst>
    <dgm:cxn modelId="{CAEAF3B7-3B5E-491B-B329-7A948AF6875C}" type="presOf" srcId="{F8F7BA0E-8B41-439B-A15B-057157263A03}" destId="{BD24BCC9-9D5E-40C4-8E58-942119E5620B}" srcOrd="0" destOrd="0" presId="urn:microsoft.com/office/officeart/2008/layout/LinedList"/>
    <dgm:cxn modelId="{868FB17C-F9C6-4A3A-A872-8EE18A3B5EE9}" srcId="{DB86ADB2-37DE-4F58-B957-83B4FFD6B18F}" destId="{E5ADF1DA-5C95-4549-A7C6-9F8524BE8F52}" srcOrd="2" destOrd="0" parTransId="{A4F59DFF-E878-4288-BE6E-5A1842AEC9C5}" sibTransId="{4078AD52-21CD-480A-8F80-9C18F4502B86}"/>
    <dgm:cxn modelId="{5929181D-74A8-435C-A679-17D0F03FAF19}" type="presOf" srcId="{DB86ADB2-37DE-4F58-B957-83B4FFD6B18F}" destId="{FEDD01A4-1059-4C98-8B90-496BA2BA278C}" srcOrd="0" destOrd="0" presId="urn:microsoft.com/office/officeart/2008/layout/LinedList"/>
    <dgm:cxn modelId="{81E53A25-AD2A-4934-A981-73C90701DEBD}" srcId="{DB86ADB2-37DE-4F58-B957-83B4FFD6B18F}" destId="{F8F7BA0E-8B41-439B-A15B-057157263A03}" srcOrd="1" destOrd="0" parTransId="{479299B2-89F3-4B98-B2C4-F4250A7688BC}" sibTransId="{90F8C5C2-916B-4F02-AC49-884D6BF1056F}"/>
    <dgm:cxn modelId="{6F0FCC0A-3D4E-4B97-99FD-19728F2F3B12}" type="presOf" srcId="{B956E455-D086-4188-87AF-9E9933AE8A94}" destId="{5F967EE0-3FE6-4C50-A600-09D9C93BD265}" srcOrd="0" destOrd="0" presId="urn:microsoft.com/office/officeart/2008/layout/LinedList"/>
    <dgm:cxn modelId="{0092839E-C6B4-4835-A56E-5181E2F8063B}" srcId="{DB86ADB2-37DE-4F58-B957-83B4FFD6B18F}" destId="{B956E455-D086-4188-87AF-9E9933AE8A94}" srcOrd="0" destOrd="0" parTransId="{7BC29C69-4AE6-4D6A-8ED0-BE2C9611BEA0}" sibTransId="{D89F7B51-74E6-4DA2-BF8E-965A9094A4DA}"/>
    <dgm:cxn modelId="{273B8E2A-E92C-4171-B181-2D1198A5126B}" type="presOf" srcId="{E5ADF1DA-5C95-4549-A7C6-9F8524BE8F52}" destId="{1C33ED2C-1879-44A0-B2EB-21151DC40A65}" srcOrd="0" destOrd="0" presId="urn:microsoft.com/office/officeart/2008/layout/LinedList"/>
    <dgm:cxn modelId="{3B98E9B1-9149-404D-B61B-259BBBDFB5A7}" type="presParOf" srcId="{FEDD01A4-1059-4C98-8B90-496BA2BA278C}" destId="{E40A85E2-2EFE-4C6F-96C2-F19B754E5ED0}" srcOrd="0" destOrd="0" presId="urn:microsoft.com/office/officeart/2008/layout/LinedList"/>
    <dgm:cxn modelId="{06C7E530-DEB7-453D-9BC6-C02332151B15}" type="presParOf" srcId="{FEDD01A4-1059-4C98-8B90-496BA2BA278C}" destId="{CF5110EE-E99C-4726-B2A2-80A861D9D5B4}" srcOrd="1" destOrd="0" presId="urn:microsoft.com/office/officeart/2008/layout/LinedList"/>
    <dgm:cxn modelId="{C791F63F-D320-48BD-AB78-95F2CD830419}" type="presParOf" srcId="{CF5110EE-E99C-4726-B2A2-80A861D9D5B4}" destId="{5F967EE0-3FE6-4C50-A600-09D9C93BD265}" srcOrd="0" destOrd="0" presId="urn:microsoft.com/office/officeart/2008/layout/LinedList"/>
    <dgm:cxn modelId="{F5C040AB-921F-4572-B1F1-26DC0AF6B7A4}" type="presParOf" srcId="{CF5110EE-E99C-4726-B2A2-80A861D9D5B4}" destId="{13114443-0ADC-4877-9411-8C68BFC9EAD6}" srcOrd="1" destOrd="0" presId="urn:microsoft.com/office/officeart/2008/layout/LinedList"/>
    <dgm:cxn modelId="{240457E7-9A55-4D8B-9C05-CA94A14F75F2}" type="presParOf" srcId="{FEDD01A4-1059-4C98-8B90-496BA2BA278C}" destId="{BF937171-6242-4FEB-A3D8-BAEE56971F92}" srcOrd="2" destOrd="0" presId="urn:microsoft.com/office/officeart/2008/layout/LinedList"/>
    <dgm:cxn modelId="{EC40D445-1C5A-45D6-AAEC-AAF1E55557CB}" type="presParOf" srcId="{FEDD01A4-1059-4C98-8B90-496BA2BA278C}" destId="{8CF535AB-0AC0-4861-A25C-172DF4EF7D08}" srcOrd="3" destOrd="0" presId="urn:microsoft.com/office/officeart/2008/layout/LinedList"/>
    <dgm:cxn modelId="{35D2D13D-818D-49D4-9C5C-B0350D481B88}" type="presParOf" srcId="{8CF535AB-0AC0-4861-A25C-172DF4EF7D08}" destId="{BD24BCC9-9D5E-40C4-8E58-942119E5620B}" srcOrd="0" destOrd="0" presId="urn:microsoft.com/office/officeart/2008/layout/LinedList"/>
    <dgm:cxn modelId="{3496F0DC-4E1B-4EA1-8A2B-699D0E4D5059}" type="presParOf" srcId="{8CF535AB-0AC0-4861-A25C-172DF4EF7D08}" destId="{AB33DC8E-8BC3-4274-ABF7-A01A8E272E21}" srcOrd="1" destOrd="0" presId="urn:microsoft.com/office/officeart/2008/layout/LinedList"/>
    <dgm:cxn modelId="{50706C7E-2A25-4580-9077-F57DB2C6BE87}" type="presParOf" srcId="{FEDD01A4-1059-4C98-8B90-496BA2BA278C}" destId="{498F5E08-66FD-4801-BBA6-0A0DEB329534}" srcOrd="4" destOrd="0" presId="urn:microsoft.com/office/officeart/2008/layout/LinedList"/>
    <dgm:cxn modelId="{2836BDDB-B40D-4ECB-8334-202D18B8925B}" type="presParOf" srcId="{FEDD01A4-1059-4C98-8B90-496BA2BA278C}" destId="{70AF4E93-15D7-4B3E-A9E4-7DA579977A7A}" srcOrd="5" destOrd="0" presId="urn:microsoft.com/office/officeart/2008/layout/LinedList"/>
    <dgm:cxn modelId="{A1A22421-520F-4E91-945A-CECBA93BEA1B}" type="presParOf" srcId="{70AF4E93-15D7-4B3E-A9E4-7DA579977A7A}" destId="{1C33ED2C-1879-44A0-B2EB-21151DC40A65}" srcOrd="0" destOrd="0" presId="urn:microsoft.com/office/officeart/2008/layout/LinedList"/>
    <dgm:cxn modelId="{C774130F-9A03-448A-9304-539D01EC1A6C}" type="presParOf" srcId="{70AF4E93-15D7-4B3E-A9E4-7DA579977A7A}" destId="{6250DDFC-EDB9-49D4-9FB6-FDFC151FE4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7D04E-ECC4-4E22-B76C-C9BE92826A85}">
      <dsp:nvSpPr>
        <dsp:cNvPr id="0" name=""/>
        <dsp:cNvSpPr/>
      </dsp:nvSpPr>
      <dsp:spPr>
        <a:xfrm>
          <a:off x="815" y="199773"/>
          <a:ext cx="3180270" cy="1908162"/>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Реализация интересов социальных групп, имеющих значимость с точки зрения власти</a:t>
          </a:r>
          <a:endParaRPr lang="ru-RU" sz="1900" kern="1200" dirty="0"/>
        </a:p>
      </dsp:txBody>
      <dsp:txXfrm>
        <a:off x="815" y="199773"/>
        <a:ext cx="3180270" cy="1908162"/>
      </dsp:txXfrm>
    </dsp:sp>
    <dsp:sp modelId="{674C58DB-77A2-4820-B8CB-28DE57A728BD}">
      <dsp:nvSpPr>
        <dsp:cNvPr id="0" name=""/>
        <dsp:cNvSpPr/>
      </dsp:nvSpPr>
      <dsp:spPr>
        <a:xfrm>
          <a:off x="3499113" y="199773"/>
          <a:ext cx="3180270" cy="1908162"/>
        </a:xfrm>
        <a:prstGeom prst="rect">
          <a:avLst/>
        </a:prstGeom>
        <a:gradFill rotWithShape="0">
          <a:gsLst>
            <a:gs pos="0">
              <a:schemeClr val="accent5">
                <a:hueOff val="-4372982"/>
                <a:satOff val="29759"/>
                <a:lumOff val="131"/>
                <a:alphaOff val="0"/>
                <a:tint val="85000"/>
                <a:shade val="98000"/>
                <a:satMod val="110000"/>
                <a:lumMod val="103000"/>
              </a:schemeClr>
            </a:gs>
            <a:gs pos="50000">
              <a:schemeClr val="accent5">
                <a:hueOff val="-4372982"/>
                <a:satOff val="29759"/>
                <a:lumOff val="131"/>
                <a:alphaOff val="0"/>
                <a:shade val="85000"/>
                <a:satMod val="105000"/>
                <a:lumMod val="100000"/>
              </a:schemeClr>
            </a:gs>
            <a:gs pos="100000">
              <a:schemeClr val="accent5">
                <a:hueOff val="-4372982"/>
                <a:satOff val="29759"/>
                <a:lumOff val="131"/>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Регулирование и упорядочение процессов и отношений, существующих в обществе, а также условий, в которых осуществляются труд и производство</a:t>
          </a:r>
          <a:endParaRPr lang="ru-RU" sz="1900" kern="1200" dirty="0"/>
        </a:p>
      </dsp:txBody>
      <dsp:txXfrm>
        <a:off x="3499113" y="199773"/>
        <a:ext cx="3180270" cy="1908162"/>
      </dsp:txXfrm>
    </dsp:sp>
    <dsp:sp modelId="{1C050237-C4ED-4CDA-AB37-E7E987320748}">
      <dsp:nvSpPr>
        <dsp:cNvPr id="0" name=""/>
        <dsp:cNvSpPr/>
      </dsp:nvSpPr>
      <dsp:spPr>
        <a:xfrm>
          <a:off x="815" y="2425963"/>
          <a:ext cx="3180270" cy="1908162"/>
        </a:xfrm>
        <a:prstGeom prst="rect">
          <a:avLst/>
        </a:prstGeom>
        <a:gradFill rotWithShape="0">
          <a:gsLst>
            <a:gs pos="0">
              <a:schemeClr val="accent5">
                <a:hueOff val="-8745963"/>
                <a:satOff val="59518"/>
                <a:lumOff val="262"/>
                <a:alphaOff val="0"/>
                <a:tint val="85000"/>
                <a:shade val="98000"/>
                <a:satMod val="110000"/>
                <a:lumMod val="103000"/>
              </a:schemeClr>
            </a:gs>
            <a:gs pos="50000">
              <a:schemeClr val="accent5">
                <a:hueOff val="-8745963"/>
                <a:satOff val="59518"/>
                <a:lumOff val="262"/>
                <a:alphaOff val="0"/>
                <a:shade val="85000"/>
                <a:satMod val="105000"/>
                <a:lumMod val="100000"/>
              </a:schemeClr>
            </a:gs>
            <a:gs pos="100000">
              <a:schemeClr val="accent5">
                <a:hueOff val="-8745963"/>
                <a:satOff val="59518"/>
                <a:lumOff val="262"/>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Обеспечение как преемственности развития общества, так и принятия новых моделей его эволюции (то есть </a:t>
          </a:r>
          <a:r>
            <a:rPr lang="ru-RU" sz="1900" kern="1200" dirty="0" err="1" smtClean="0"/>
            <a:t>инновационности</a:t>
          </a:r>
          <a:r>
            <a:rPr lang="ru-RU" sz="1900" kern="1200" dirty="0" smtClean="0"/>
            <a:t>)</a:t>
          </a:r>
          <a:endParaRPr lang="ru-RU" sz="1900" kern="1200" dirty="0"/>
        </a:p>
      </dsp:txBody>
      <dsp:txXfrm>
        <a:off x="815" y="2425963"/>
        <a:ext cx="3180270" cy="1908162"/>
      </dsp:txXfrm>
    </dsp:sp>
    <dsp:sp modelId="{96AB4F3E-9A54-49D3-A792-33A2398A6FE7}">
      <dsp:nvSpPr>
        <dsp:cNvPr id="0" name=""/>
        <dsp:cNvSpPr/>
      </dsp:nvSpPr>
      <dsp:spPr>
        <a:xfrm>
          <a:off x="3499113" y="2425963"/>
          <a:ext cx="3180270" cy="1908162"/>
        </a:xfrm>
        <a:prstGeom prst="rect">
          <a:avLst/>
        </a:prstGeom>
        <a:gradFill rotWithShape="0">
          <a:gsLst>
            <a:gs pos="0">
              <a:schemeClr val="accent5">
                <a:hueOff val="-13118945"/>
                <a:satOff val="89277"/>
                <a:lumOff val="393"/>
                <a:alphaOff val="0"/>
                <a:tint val="85000"/>
                <a:shade val="98000"/>
                <a:satMod val="110000"/>
                <a:lumMod val="103000"/>
              </a:schemeClr>
            </a:gs>
            <a:gs pos="50000">
              <a:schemeClr val="accent5">
                <a:hueOff val="-13118945"/>
                <a:satOff val="89277"/>
                <a:lumOff val="393"/>
                <a:alphaOff val="0"/>
                <a:shade val="85000"/>
                <a:satMod val="105000"/>
                <a:lumMod val="100000"/>
              </a:schemeClr>
            </a:gs>
            <a:gs pos="100000">
              <a:schemeClr val="accent5">
                <a:hueOff val="-13118945"/>
                <a:satOff val="89277"/>
                <a:lumOff val="393"/>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Рационализация отношений между людьми в социуме, смягчение противоречий в обществе и поиск разумных решений возникающих проблем</a:t>
          </a:r>
          <a:endParaRPr lang="ru-RU" sz="1900" kern="1200" dirty="0"/>
        </a:p>
      </dsp:txBody>
      <dsp:txXfrm>
        <a:off x="3499113" y="2425963"/>
        <a:ext cx="3180270" cy="190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ECABD-FC3B-4EA3-ACD5-9268FCB65BD8}">
      <dsp:nvSpPr>
        <dsp:cNvPr id="0" name=""/>
        <dsp:cNvSpPr/>
      </dsp:nvSpPr>
      <dsp:spPr>
        <a:xfrm>
          <a:off x="0" y="2479"/>
          <a:ext cx="9144000" cy="0"/>
        </a:xfrm>
        <a:prstGeom prst="line">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w="9525" cap="flat" cmpd="sng" algn="ctr">
          <a:solidFill>
            <a:schemeClr val="accent3">
              <a:hueOff val="0"/>
              <a:satOff val="0"/>
              <a:lumOff val="0"/>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50F2AB-ED16-4D9A-AE70-D1CD4BF7B130}">
      <dsp:nvSpPr>
        <dsp:cNvPr id="0" name=""/>
        <dsp:cNvSpPr/>
      </dsp:nvSpPr>
      <dsp:spPr>
        <a:xfrm>
          <a:off x="0" y="2479"/>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Создание и тиражирование политической информации в рамках персонального контента (блоги, чаты, форумы, сайты) и рассылки ее политическим сторонникам, в адрес политических партий и органов государственной власти.</a:t>
          </a:r>
          <a:endParaRPr lang="ru-RU" sz="1800" kern="1200" dirty="0">
            <a:latin typeface="Constantia" panose="02030602050306030303" pitchFamily="18" charset="0"/>
          </a:endParaRPr>
        </a:p>
      </dsp:txBody>
      <dsp:txXfrm>
        <a:off x="0" y="2479"/>
        <a:ext cx="9144000" cy="845558"/>
      </dsp:txXfrm>
    </dsp:sp>
    <dsp:sp modelId="{BDE6960A-FA3E-4395-857C-447E93569429}">
      <dsp:nvSpPr>
        <dsp:cNvPr id="0" name=""/>
        <dsp:cNvSpPr/>
      </dsp:nvSpPr>
      <dsp:spPr>
        <a:xfrm>
          <a:off x="0" y="848038"/>
          <a:ext cx="9144000" cy="0"/>
        </a:xfrm>
        <a:prstGeom prst="line">
          <a:avLst/>
        </a:prstGeom>
        <a:gradFill rotWithShape="0">
          <a:gsLst>
            <a:gs pos="0">
              <a:schemeClr val="accent3">
                <a:hueOff val="532727"/>
                <a:satOff val="-54"/>
                <a:lumOff val="705"/>
                <a:alphaOff val="0"/>
                <a:tint val="85000"/>
                <a:shade val="98000"/>
                <a:satMod val="110000"/>
                <a:lumMod val="103000"/>
              </a:schemeClr>
            </a:gs>
            <a:gs pos="50000">
              <a:schemeClr val="accent3">
                <a:hueOff val="532727"/>
                <a:satOff val="-54"/>
                <a:lumOff val="705"/>
                <a:alphaOff val="0"/>
                <a:shade val="85000"/>
                <a:satMod val="105000"/>
                <a:lumMod val="100000"/>
              </a:schemeClr>
            </a:gs>
            <a:gs pos="100000">
              <a:schemeClr val="accent3">
                <a:hueOff val="532727"/>
                <a:satOff val="-54"/>
                <a:lumOff val="705"/>
                <a:alphaOff val="0"/>
                <a:shade val="60000"/>
                <a:satMod val="120000"/>
                <a:lumMod val="100000"/>
              </a:schemeClr>
            </a:gs>
          </a:gsLst>
          <a:lin ang="5400000" scaled="0"/>
        </a:gradFill>
        <a:ln w="9525" cap="flat" cmpd="sng" algn="ctr">
          <a:solidFill>
            <a:schemeClr val="accent3">
              <a:hueOff val="532727"/>
              <a:satOff val="-54"/>
              <a:lumOff val="705"/>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ED795F-27C9-4946-B7DC-0C5BD5998DD4}">
      <dsp:nvSpPr>
        <dsp:cNvPr id="0" name=""/>
        <dsp:cNvSpPr/>
      </dsp:nvSpPr>
      <dsp:spPr>
        <a:xfrm>
          <a:off x="0" y="848038"/>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Участие в блогах, чатах, форумах и телеконференциях политических партий, некоммерческих организаций (в части </a:t>
          </a:r>
          <a:r>
            <a:rPr lang="ru-RU" sz="1800" kern="1200" dirty="0" err="1" smtClean="0">
              <a:latin typeface="Constantia" panose="02030602050306030303" pitchFamily="18" charset="0"/>
            </a:rPr>
            <a:t>политическихвопросов</a:t>
          </a:r>
          <a:r>
            <a:rPr lang="ru-RU" sz="1800" kern="1200" dirty="0" smtClean="0">
              <a:latin typeface="Constantia" panose="02030602050306030303" pitchFamily="18" charset="0"/>
            </a:rPr>
            <a:t>), представителей государственной власти, политических лидеров, депутатов.</a:t>
          </a:r>
          <a:endParaRPr lang="ru-RU" sz="1800" kern="1200" dirty="0">
            <a:latin typeface="Constantia" panose="02030602050306030303" pitchFamily="18" charset="0"/>
          </a:endParaRPr>
        </a:p>
      </dsp:txBody>
      <dsp:txXfrm>
        <a:off x="0" y="848038"/>
        <a:ext cx="9144000" cy="845558"/>
      </dsp:txXfrm>
    </dsp:sp>
    <dsp:sp modelId="{7CDEFC71-2591-43BE-BF54-A906F97174E9}">
      <dsp:nvSpPr>
        <dsp:cNvPr id="0" name=""/>
        <dsp:cNvSpPr/>
      </dsp:nvSpPr>
      <dsp:spPr>
        <a:xfrm>
          <a:off x="0" y="1693597"/>
          <a:ext cx="9144000" cy="0"/>
        </a:xfrm>
        <a:prstGeom prst="line">
          <a:avLst/>
        </a:prstGeom>
        <a:gradFill rotWithShape="0">
          <a:gsLst>
            <a:gs pos="0">
              <a:schemeClr val="accent3">
                <a:hueOff val="1065455"/>
                <a:satOff val="-108"/>
                <a:lumOff val="1411"/>
                <a:alphaOff val="0"/>
                <a:tint val="85000"/>
                <a:shade val="98000"/>
                <a:satMod val="110000"/>
                <a:lumMod val="103000"/>
              </a:schemeClr>
            </a:gs>
            <a:gs pos="50000">
              <a:schemeClr val="accent3">
                <a:hueOff val="1065455"/>
                <a:satOff val="-108"/>
                <a:lumOff val="1411"/>
                <a:alphaOff val="0"/>
                <a:shade val="85000"/>
                <a:satMod val="105000"/>
                <a:lumMod val="100000"/>
              </a:schemeClr>
            </a:gs>
            <a:gs pos="100000">
              <a:schemeClr val="accent3">
                <a:hueOff val="1065455"/>
                <a:satOff val="-108"/>
                <a:lumOff val="1411"/>
                <a:alphaOff val="0"/>
                <a:shade val="60000"/>
                <a:satMod val="120000"/>
                <a:lumMod val="100000"/>
              </a:schemeClr>
            </a:gs>
          </a:gsLst>
          <a:lin ang="5400000" scaled="0"/>
        </a:gradFill>
        <a:ln w="9525" cap="flat" cmpd="sng" algn="ctr">
          <a:solidFill>
            <a:schemeClr val="accent3">
              <a:hueOff val="1065455"/>
              <a:satOff val="-108"/>
              <a:lumOff val="1411"/>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2E2115-9F1C-44A2-B432-EBD97893D9F1}">
      <dsp:nvSpPr>
        <dsp:cNvPr id="0" name=""/>
        <dsp:cNvSpPr/>
      </dsp:nvSpPr>
      <dsp:spPr>
        <a:xfrm>
          <a:off x="0" y="1693597"/>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Участие в Интернет-голосованиях, референдумах, социологических опросах.</a:t>
          </a:r>
          <a:endParaRPr lang="ru-RU" sz="1800" kern="1200" dirty="0">
            <a:latin typeface="Constantia" panose="02030602050306030303" pitchFamily="18" charset="0"/>
          </a:endParaRPr>
        </a:p>
      </dsp:txBody>
      <dsp:txXfrm>
        <a:off x="0" y="1693597"/>
        <a:ext cx="9144000" cy="845558"/>
      </dsp:txXfrm>
    </dsp:sp>
    <dsp:sp modelId="{184FB5DA-4479-408F-8FC7-95A383273030}">
      <dsp:nvSpPr>
        <dsp:cNvPr id="0" name=""/>
        <dsp:cNvSpPr/>
      </dsp:nvSpPr>
      <dsp:spPr>
        <a:xfrm>
          <a:off x="0" y="2539156"/>
          <a:ext cx="9144000" cy="0"/>
        </a:xfrm>
        <a:prstGeom prst="line">
          <a:avLst/>
        </a:prstGeom>
        <a:gradFill rotWithShape="0">
          <a:gsLst>
            <a:gs pos="0">
              <a:schemeClr val="accent3">
                <a:hueOff val="1598182"/>
                <a:satOff val="-161"/>
                <a:lumOff val="2116"/>
                <a:alphaOff val="0"/>
                <a:tint val="85000"/>
                <a:shade val="98000"/>
                <a:satMod val="110000"/>
                <a:lumMod val="103000"/>
              </a:schemeClr>
            </a:gs>
            <a:gs pos="50000">
              <a:schemeClr val="accent3">
                <a:hueOff val="1598182"/>
                <a:satOff val="-161"/>
                <a:lumOff val="2116"/>
                <a:alphaOff val="0"/>
                <a:shade val="85000"/>
                <a:satMod val="105000"/>
                <a:lumMod val="100000"/>
              </a:schemeClr>
            </a:gs>
            <a:gs pos="100000">
              <a:schemeClr val="accent3">
                <a:hueOff val="1598182"/>
                <a:satOff val="-161"/>
                <a:lumOff val="2116"/>
                <a:alphaOff val="0"/>
                <a:shade val="60000"/>
                <a:satMod val="120000"/>
                <a:lumMod val="100000"/>
              </a:schemeClr>
            </a:gs>
          </a:gsLst>
          <a:lin ang="5400000" scaled="0"/>
        </a:gradFill>
        <a:ln w="9525" cap="flat" cmpd="sng" algn="ctr">
          <a:solidFill>
            <a:schemeClr val="accent3">
              <a:hueOff val="1598182"/>
              <a:satOff val="-161"/>
              <a:lumOff val="2116"/>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25C0DB5-35E9-42D6-A63C-8792E49917FF}">
      <dsp:nvSpPr>
        <dsp:cNvPr id="0" name=""/>
        <dsp:cNvSpPr/>
      </dsp:nvSpPr>
      <dsp:spPr>
        <a:xfrm>
          <a:off x="0" y="2539156"/>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Участие в выработке </a:t>
          </a:r>
          <a:r>
            <a:rPr lang="ru-RU" sz="1800" kern="1200" dirty="0" err="1" smtClean="0">
              <a:latin typeface="Constantia" panose="02030602050306030303" pitchFamily="18" charset="0"/>
            </a:rPr>
            <a:t>политическихпрограмм</a:t>
          </a:r>
          <a:r>
            <a:rPr lang="ru-RU" sz="1800" kern="1200" dirty="0" smtClean="0">
              <a:latin typeface="Constantia" panose="02030602050306030303" pitchFamily="18" charset="0"/>
            </a:rPr>
            <a:t>, законодательных инициатив, проектов политических решений и других.</a:t>
          </a:r>
          <a:endParaRPr lang="ru-RU" sz="1800" kern="1200" dirty="0">
            <a:latin typeface="Constantia" panose="02030602050306030303" pitchFamily="18" charset="0"/>
          </a:endParaRPr>
        </a:p>
      </dsp:txBody>
      <dsp:txXfrm>
        <a:off x="0" y="2539156"/>
        <a:ext cx="9144000" cy="845558"/>
      </dsp:txXfrm>
    </dsp:sp>
    <dsp:sp modelId="{7FCB4A38-3E4B-401F-98A3-179966F25749}">
      <dsp:nvSpPr>
        <dsp:cNvPr id="0" name=""/>
        <dsp:cNvSpPr/>
      </dsp:nvSpPr>
      <dsp:spPr>
        <a:xfrm>
          <a:off x="0" y="3384715"/>
          <a:ext cx="9144000" cy="0"/>
        </a:xfrm>
        <a:prstGeom prst="line">
          <a:avLst/>
        </a:prstGeom>
        <a:gradFill rotWithShape="0">
          <a:gsLst>
            <a:gs pos="0">
              <a:schemeClr val="accent3">
                <a:hueOff val="2130910"/>
                <a:satOff val="-215"/>
                <a:lumOff val="2822"/>
                <a:alphaOff val="0"/>
                <a:tint val="85000"/>
                <a:shade val="98000"/>
                <a:satMod val="110000"/>
                <a:lumMod val="103000"/>
              </a:schemeClr>
            </a:gs>
            <a:gs pos="50000">
              <a:schemeClr val="accent3">
                <a:hueOff val="2130910"/>
                <a:satOff val="-215"/>
                <a:lumOff val="2822"/>
                <a:alphaOff val="0"/>
                <a:shade val="85000"/>
                <a:satMod val="105000"/>
                <a:lumMod val="100000"/>
              </a:schemeClr>
            </a:gs>
            <a:gs pos="100000">
              <a:schemeClr val="accent3">
                <a:hueOff val="2130910"/>
                <a:satOff val="-215"/>
                <a:lumOff val="2822"/>
                <a:alphaOff val="0"/>
                <a:shade val="60000"/>
                <a:satMod val="120000"/>
                <a:lumMod val="100000"/>
              </a:schemeClr>
            </a:gs>
          </a:gsLst>
          <a:lin ang="5400000" scaled="0"/>
        </a:gradFill>
        <a:ln w="9525" cap="flat" cmpd="sng" algn="ctr">
          <a:solidFill>
            <a:schemeClr val="accent3">
              <a:hueOff val="2130910"/>
              <a:satOff val="-215"/>
              <a:lumOff val="2822"/>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550ABE-06BB-4547-804C-71053445A9A0}">
      <dsp:nvSpPr>
        <dsp:cNvPr id="0" name=""/>
        <dsp:cNvSpPr/>
      </dsp:nvSpPr>
      <dsp:spPr>
        <a:xfrm>
          <a:off x="0" y="3384715"/>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Участие в виртуальных съездах партий.</a:t>
          </a:r>
          <a:endParaRPr lang="ru-RU" sz="1800" kern="1200" dirty="0">
            <a:latin typeface="Constantia" panose="02030602050306030303" pitchFamily="18" charset="0"/>
          </a:endParaRPr>
        </a:p>
      </dsp:txBody>
      <dsp:txXfrm>
        <a:off x="0" y="3384715"/>
        <a:ext cx="9144000" cy="845558"/>
      </dsp:txXfrm>
    </dsp:sp>
    <dsp:sp modelId="{E6B58D8A-72BC-4B32-A225-FA2442404CCA}">
      <dsp:nvSpPr>
        <dsp:cNvPr id="0" name=""/>
        <dsp:cNvSpPr/>
      </dsp:nvSpPr>
      <dsp:spPr>
        <a:xfrm>
          <a:off x="0" y="4230274"/>
          <a:ext cx="9144000" cy="0"/>
        </a:xfrm>
        <a:prstGeom prst="line">
          <a:avLst/>
        </a:prstGeom>
        <a:gradFill rotWithShape="0">
          <a:gsLst>
            <a:gs pos="0">
              <a:schemeClr val="accent3">
                <a:hueOff val="2663637"/>
                <a:satOff val="-269"/>
                <a:lumOff val="3527"/>
                <a:alphaOff val="0"/>
                <a:tint val="85000"/>
                <a:shade val="98000"/>
                <a:satMod val="110000"/>
                <a:lumMod val="103000"/>
              </a:schemeClr>
            </a:gs>
            <a:gs pos="50000">
              <a:schemeClr val="accent3">
                <a:hueOff val="2663637"/>
                <a:satOff val="-269"/>
                <a:lumOff val="3527"/>
                <a:alphaOff val="0"/>
                <a:shade val="85000"/>
                <a:satMod val="105000"/>
                <a:lumMod val="100000"/>
              </a:schemeClr>
            </a:gs>
            <a:gs pos="100000">
              <a:schemeClr val="accent3">
                <a:hueOff val="2663637"/>
                <a:satOff val="-269"/>
                <a:lumOff val="3527"/>
                <a:alphaOff val="0"/>
                <a:shade val="60000"/>
                <a:satMod val="120000"/>
                <a:lumMod val="100000"/>
              </a:schemeClr>
            </a:gs>
          </a:gsLst>
          <a:lin ang="5400000" scaled="0"/>
        </a:gradFill>
        <a:ln w="9525" cap="flat" cmpd="sng" algn="ctr">
          <a:solidFill>
            <a:schemeClr val="accent3">
              <a:hueOff val="2663637"/>
              <a:satOff val="-269"/>
              <a:lumOff val="3527"/>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899AFF-7DF3-44D1-9DC3-72121AAF44D4}">
      <dsp:nvSpPr>
        <dsp:cNvPr id="0" name=""/>
        <dsp:cNvSpPr/>
      </dsp:nvSpPr>
      <dsp:spPr>
        <a:xfrm>
          <a:off x="0" y="4230274"/>
          <a:ext cx="9144000"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smtClean="0">
              <a:latin typeface="Constantia" panose="02030602050306030303" pitchFamily="18" charset="0"/>
            </a:rPr>
            <a:t>Организация действий своих сторонников для реализации в виде реальных политических действий (митинг протеста или поддержки, подача петиций, забастовки, политические акции).</a:t>
          </a:r>
          <a:endParaRPr lang="ru-RU" sz="1800" kern="1200" dirty="0">
            <a:latin typeface="Constantia" panose="02030602050306030303" pitchFamily="18" charset="0"/>
          </a:endParaRPr>
        </a:p>
      </dsp:txBody>
      <dsp:txXfrm>
        <a:off x="0" y="4230274"/>
        <a:ext cx="9144000" cy="845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85E2-2EFE-4C6F-96C2-F19B754E5ED0}">
      <dsp:nvSpPr>
        <dsp:cNvPr id="0" name=""/>
        <dsp:cNvSpPr/>
      </dsp:nvSpPr>
      <dsp:spPr>
        <a:xfrm>
          <a:off x="0" y="2073"/>
          <a:ext cx="87494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67EE0-3FE6-4C50-A600-09D9C93BD265}">
      <dsp:nvSpPr>
        <dsp:cNvPr id="0" name=""/>
        <dsp:cNvSpPr/>
      </dsp:nvSpPr>
      <dsp:spPr>
        <a:xfrm>
          <a:off x="0" y="2073"/>
          <a:ext cx="8749431" cy="141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150000"/>
            </a:lnSpc>
            <a:spcBef>
              <a:spcPct val="0"/>
            </a:spcBef>
            <a:spcAft>
              <a:spcPct val="35000"/>
            </a:spcAft>
          </a:pPr>
          <a:r>
            <a:rPr lang="ru-RU" sz="1800" kern="1200" dirty="0" smtClean="0">
              <a:latin typeface="Constantia" panose="02030602050306030303" pitchFamily="18" charset="0"/>
            </a:rPr>
            <a:t>Глобальная сеть Интернет на сегодняшний день – максимально популярный источник информации для группы населения, которая составляет политически активную основу общества.</a:t>
          </a:r>
          <a:endParaRPr lang="ru-RU" sz="1800" kern="1200" dirty="0">
            <a:latin typeface="Constantia" panose="02030602050306030303" pitchFamily="18" charset="0"/>
          </a:endParaRPr>
        </a:p>
      </dsp:txBody>
      <dsp:txXfrm>
        <a:off x="0" y="2073"/>
        <a:ext cx="8749431" cy="1414389"/>
      </dsp:txXfrm>
    </dsp:sp>
    <dsp:sp modelId="{BF937171-6242-4FEB-A3D8-BAEE56971F92}">
      <dsp:nvSpPr>
        <dsp:cNvPr id="0" name=""/>
        <dsp:cNvSpPr/>
      </dsp:nvSpPr>
      <dsp:spPr>
        <a:xfrm>
          <a:off x="0" y="1416463"/>
          <a:ext cx="87494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4BCC9-9D5E-40C4-8E58-942119E5620B}">
      <dsp:nvSpPr>
        <dsp:cNvPr id="0" name=""/>
        <dsp:cNvSpPr/>
      </dsp:nvSpPr>
      <dsp:spPr>
        <a:xfrm>
          <a:off x="0" y="1416463"/>
          <a:ext cx="8749431" cy="141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150000"/>
            </a:lnSpc>
            <a:spcBef>
              <a:spcPct val="0"/>
            </a:spcBef>
            <a:spcAft>
              <a:spcPct val="35000"/>
            </a:spcAft>
          </a:pPr>
          <a:r>
            <a:rPr lang="ru-RU" sz="1800" kern="1200" smtClean="0">
              <a:latin typeface="Constantia" panose="02030602050306030303" pitchFamily="18" charset="0"/>
            </a:rPr>
            <a:t>Интернет-технологии, такие как социальные сети, официальные электронные издания политической направленности, блоги, интернет-сообщества активно используются политиками для достижения своих целей.</a:t>
          </a:r>
          <a:endParaRPr lang="ru-RU" sz="1800" kern="1200">
            <a:latin typeface="Constantia" panose="02030602050306030303" pitchFamily="18" charset="0"/>
          </a:endParaRPr>
        </a:p>
      </dsp:txBody>
      <dsp:txXfrm>
        <a:off x="0" y="1416463"/>
        <a:ext cx="8749431" cy="1414389"/>
      </dsp:txXfrm>
    </dsp:sp>
    <dsp:sp modelId="{498F5E08-66FD-4801-BBA6-0A0DEB329534}">
      <dsp:nvSpPr>
        <dsp:cNvPr id="0" name=""/>
        <dsp:cNvSpPr/>
      </dsp:nvSpPr>
      <dsp:spPr>
        <a:xfrm>
          <a:off x="0" y="2830853"/>
          <a:ext cx="87494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3ED2C-1879-44A0-B2EB-21151DC40A65}">
      <dsp:nvSpPr>
        <dsp:cNvPr id="0" name=""/>
        <dsp:cNvSpPr/>
      </dsp:nvSpPr>
      <dsp:spPr>
        <a:xfrm>
          <a:off x="0" y="2830853"/>
          <a:ext cx="8749431" cy="141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150000"/>
            </a:lnSpc>
            <a:spcBef>
              <a:spcPct val="0"/>
            </a:spcBef>
            <a:spcAft>
              <a:spcPct val="35000"/>
            </a:spcAft>
          </a:pPr>
          <a:r>
            <a:rPr lang="ru-RU" sz="1800" kern="1200" dirty="0" smtClean="0">
              <a:latin typeface="Constantia" panose="02030602050306030303" pitchFamily="18" charset="0"/>
            </a:rPr>
            <a:t>Крайне высокий процент доверия </a:t>
          </a:r>
          <a:r>
            <a:rPr lang="ru-RU" sz="1800" kern="1200" dirty="0" err="1" smtClean="0">
              <a:latin typeface="Constantia" panose="02030602050306030303" pitchFamily="18" charset="0"/>
            </a:rPr>
            <a:t>интернет-ресурсам</a:t>
          </a:r>
          <a:r>
            <a:rPr lang="ru-RU" sz="1800" kern="1200" dirty="0" smtClean="0">
              <a:latin typeface="Constantia" panose="02030602050306030303" pitchFamily="18" charset="0"/>
            </a:rPr>
            <a:t> дает возможность даже в некоторой степени манипулировать социумом.</a:t>
          </a:r>
          <a:endParaRPr lang="ru-RU" sz="1800" kern="1200" dirty="0">
            <a:latin typeface="Constantia" panose="02030602050306030303" pitchFamily="18" charset="0"/>
          </a:endParaRPr>
        </a:p>
      </dsp:txBody>
      <dsp:txXfrm>
        <a:off x="0" y="2830853"/>
        <a:ext cx="8749431" cy="14143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72353-1102-4B61-8E68-F12C6CD8381A}" type="datetimeFigureOut">
              <a:rPr lang="ru-RU" smtClean="0"/>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3905646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72353-1102-4B61-8E68-F12C6CD8381A}" type="datetimeFigureOut">
              <a:rPr lang="ru-RU" smtClean="0"/>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377957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FFFFFF"/>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30D72353-1102-4B61-8E68-F12C6CD8381A}" type="datetimeFigureOut">
              <a:rPr lang="ru-RU" smtClean="0"/>
              <a:t>25.12.2013</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9532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72353-1102-4B61-8E68-F12C6CD8381A}" type="datetimeFigureOut">
              <a:rPr lang="ru-RU" smtClean="0"/>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14356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30D72353-1102-4B61-8E68-F12C6CD8381A}" type="datetimeFigureOut">
              <a:rPr lang="ru-RU" smtClean="0"/>
              <a:t>25.12.2013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411575-7353-4B28-977F-C2B7E3E95F64}" type="slidenum">
              <a:rPr lang="ru-RU" smtClean="0"/>
              <a:t>‹#›</a:t>
            </a:fld>
            <a:endParaRPr lang="ru-RU"/>
          </a:p>
        </p:txBody>
      </p:sp>
    </p:spTree>
    <p:extLst>
      <p:ext uri="{BB962C8B-B14F-4D97-AF65-F5344CB8AC3E}">
        <p14:creationId xmlns:p14="http://schemas.microsoft.com/office/powerpoint/2010/main" val="817552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D72353-1102-4B61-8E68-F12C6CD8381A}" type="datetimeFigureOut">
              <a:rPr lang="ru-RU" smtClean="0"/>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19846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72353-1102-4B61-8E68-F12C6CD8381A}" type="datetimeFigureOut">
              <a:rPr lang="ru-RU" smtClean="0"/>
              <a:t>25.12.2013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24303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72353-1102-4B61-8E68-F12C6CD8381A}" type="datetimeFigureOut">
              <a:rPr lang="ru-RU" smtClean="0"/>
              <a:t>25.12.2013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12912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72353-1102-4B61-8E68-F12C6CD8381A}" type="datetimeFigureOut">
              <a:rPr lang="ru-RU" smtClean="0"/>
              <a:t>25.12.2013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26309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72353-1102-4B61-8E68-F12C6CD8381A}" type="datetimeFigureOut">
              <a:rPr lang="ru-RU" smtClean="0"/>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19278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72353-1102-4B61-8E68-F12C6CD8381A}" type="datetimeFigureOut">
              <a:rPr lang="ru-RU" smtClean="0"/>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11575-7353-4B28-977F-C2B7E3E95F64}" type="slidenum">
              <a:rPr lang="ru-RU" smtClean="0"/>
              <a:t>‹#›</a:t>
            </a:fld>
            <a:endParaRPr lang="ru-RU"/>
          </a:p>
        </p:txBody>
      </p:sp>
    </p:spTree>
    <p:extLst>
      <p:ext uri="{BB962C8B-B14F-4D97-AF65-F5344CB8AC3E}">
        <p14:creationId xmlns:p14="http://schemas.microsoft.com/office/powerpoint/2010/main" val="156288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30D72353-1102-4B61-8E68-F12C6CD8381A}" type="datetimeFigureOut">
              <a:rPr lang="ru-RU" smtClean="0"/>
              <a:t>25.12.2013</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DB411575-7353-4B28-977F-C2B7E3E95F64}" type="slidenum">
              <a:rPr lang="ru-RU" smtClean="0"/>
              <a:t>‹#›</a:t>
            </a:fld>
            <a:endParaRPr lang="ru-RU"/>
          </a:p>
        </p:txBody>
      </p:sp>
    </p:spTree>
    <p:extLst>
      <p:ext uri="{BB962C8B-B14F-4D97-AF65-F5344CB8AC3E}">
        <p14:creationId xmlns:p14="http://schemas.microsoft.com/office/powerpoint/2010/main" val="1485894004"/>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6.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cap="none" dirty="0">
                <a:ln w="10160">
                  <a:solidFill>
                    <a:schemeClr val="accent5"/>
                  </a:solidFill>
                  <a:prstDash val="solid"/>
                </a:ln>
                <a:effectLst>
                  <a:outerShdw blurRad="38100" dist="22860" dir="5400000" algn="tl" rotWithShape="0">
                    <a:srgbClr val="000000">
                      <a:alpha val="30000"/>
                    </a:srgbClr>
                  </a:outerShdw>
                </a:effectLst>
              </a:rPr>
              <a:t>Интернет и </a:t>
            </a:r>
            <a:r>
              <a:rPr lang="ru-RU" b="1" cap="none" dirty="0" smtClean="0">
                <a:ln w="10160">
                  <a:solidFill>
                    <a:schemeClr val="accent5"/>
                  </a:solidFill>
                  <a:prstDash val="solid"/>
                </a:ln>
                <a:effectLst>
                  <a:outerShdw blurRad="38100" dist="22860" dir="5400000" algn="tl" rotWithShape="0">
                    <a:srgbClr val="000000">
                      <a:alpha val="30000"/>
                    </a:srgbClr>
                  </a:outerShdw>
                </a:effectLst>
              </a:rPr>
              <a:t>политик</a:t>
            </a:r>
            <a:r>
              <a:rPr lang="ru-RU" b="1" cap="none" dirty="0">
                <a:ln w="10160">
                  <a:solidFill>
                    <a:schemeClr val="accent5"/>
                  </a:solidFill>
                  <a:prstDash val="solid"/>
                </a:ln>
                <a:effectLst>
                  <a:outerShdw blurRad="38100" dist="22860" dir="5400000" algn="tl" rotWithShape="0">
                    <a:srgbClr val="000000">
                      <a:alpha val="30000"/>
                    </a:srgbClr>
                  </a:outerShdw>
                </a:effectLst>
              </a:rPr>
              <a:t>а</a:t>
            </a:r>
          </a:p>
        </p:txBody>
      </p:sp>
    </p:spTree>
    <p:extLst>
      <p:ext uri="{BB962C8B-B14F-4D97-AF65-F5344CB8AC3E}">
        <p14:creationId xmlns:p14="http://schemas.microsoft.com/office/powerpoint/2010/main" val="20760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3137" y="158098"/>
            <a:ext cx="8361948" cy="1323439"/>
          </a:xfrm>
          <a:prstGeom prst="rect">
            <a:avLst/>
          </a:prstGeom>
        </p:spPr>
        <p:txBody>
          <a:bodyPr wrap="square">
            <a:spAutoFit/>
          </a:bodyPr>
          <a:lstStyle/>
          <a:p>
            <a:pPr algn="ctr"/>
            <a:r>
              <a:rPr lang="ru-RU" sz="4000" dirty="0">
                <a:ln w="0"/>
                <a:solidFill>
                  <a:schemeClr val="accent1"/>
                </a:solidFill>
                <a:effectLst>
                  <a:outerShdw blurRad="38100" dist="25400" dir="5400000" algn="ctr" rotWithShape="0">
                    <a:srgbClr val="6E747A">
                      <a:alpha val="43000"/>
                    </a:srgbClr>
                  </a:outerShdw>
                </a:effectLst>
                <a:latin typeface="Constantia" panose="02030602050306030303" pitchFamily="18" charset="0"/>
              </a:rPr>
              <a:t>Применение интернет-технологий  в политической деятельности</a:t>
            </a:r>
          </a:p>
        </p:txBody>
      </p:sp>
      <p:sp>
        <p:nvSpPr>
          <p:cNvPr id="7" name="Прямоугольник 6"/>
          <p:cNvSpPr/>
          <p:nvPr/>
        </p:nvSpPr>
        <p:spPr>
          <a:xfrm>
            <a:off x="433137" y="1572645"/>
            <a:ext cx="8277727" cy="3098284"/>
          </a:xfrm>
          <a:prstGeom prst="rect">
            <a:avLst/>
          </a:prstGeom>
        </p:spPr>
        <p:txBody>
          <a:bodyPr wrap="square">
            <a:spAutoFit/>
          </a:bodyPr>
          <a:lstStyle/>
          <a:p>
            <a:pPr algn="just">
              <a:lnSpc>
                <a:spcPct val="150000"/>
              </a:lnSpc>
              <a:spcAft>
                <a:spcPts val="1000"/>
              </a:spcAft>
            </a:pPr>
            <a:r>
              <a:rPr lang="ru-RU" dirty="0">
                <a:latin typeface="Constantia" panose="02030602050306030303" pitchFamily="18" charset="0"/>
                <a:ea typeface="Calibri" panose="020F0502020204030204" pitchFamily="34" charset="0"/>
                <a:cs typeface="Times New Roman" panose="02020603050405020304" pitchFamily="18" charset="0"/>
              </a:rPr>
              <a:t>На март 2013 года по данным информационной компании Alexa.com наиболее популярными сайтами на территории Украины были:</a:t>
            </a:r>
          </a:p>
          <a:p>
            <a:pPr marL="285750" indent="-285750" algn="just">
              <a:lnSpc>
                <a:spcPct val="150000"/>
              </a:lnSpc>
              <a:spcAft>
                <a:spcPts val="1000"/>
              </a:spcAft>
              <a:buFont typeface="Wingdings" panose="05000000000000000000" pitchFamily="2" charset="2"/>
              <a:buChar char="v"/>
            </a:pPr>
            <a:r>
              <a:rPr lang="en-US" dirty="0" smtClean="0">
                <a:latin typeface="Constantia" panose="02030602050306030303" pitchFamily="18" charset="0"/>
                <a:ea typeface="Calibri" panose="020F0502020204030204" pitchFamily="34" charset="0"/>
                <a:cs typeface="Times New Roman" panose="02020603050405020304" pitchFamily="18" charset="0"/>
              </a:rPr>
              <a:t>google.com.ua</a:t>
            </a:r>
            <a:endParaRPr lang="ru-RU" dirty="0">
              <a:latin typeface="Constantia" panose="02030602050306030303"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v"/>
            </a:pPr>
            <a:r>
              <a:rPr lang="en-US" dirty="0" smtClean="0">
                <a:latin typeface="Constantia" panose="02030602050306030303" pitchFamily="18" charset="0"/>
                <a:ea typeface="Calibri" panose="020F0502020204030204" pitchFamily="34" charset="0"/>
                <a:cs typeface="Times New Roman" panose="02020603050405020304" pitchFamily="18" charset="0"/>
              </a:rPr>
              <a:t>vk.com</a:t>
            </a:r>
            <a:endParaRPr lang="ru-RU" dirty="0">
              <a:latin typeface="Constantia" panose="02030602050306030303"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v"/>
            </a:pPr>
            <a:r>
              <a:rPr lang="en-US" dirty="0" smtClean="0">
                <a:latin typeface="Constantia" panose="02030602050306030303" pitchFamily="18" charset="0"/>
                <a:ea typeface="Calibri" panose="020F0502020204030204" pitchFamily="34" charset="0"/>
                <a:cs typeface="Times New Roman" panose="02020603050405020304" pitchFamily="18" charset="0"/>
              </a:rPr>
              <a:t>mail.ru</a:t>
            </a:r>
            <a:endParaRPr lang="ru-RU" dirty="0">
              <a:latin typeface="Constantia" panose="02030602050306030303"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v"/>
            </a:pPr>
            <a:r>
              <a:rPr lang="ru-RU" dirty="0" smtClean="0">
                <a:latin typeface="Constantia" panose="02030602050306030303" pitchFamily="18" charset="0"/>
                <a:ea typeface="Calibri" panose="020F0502020204030204" pitchFamily="34" charset="0"/>
                <a:cs typeface="Times New Roman" panose="02020603050405020304" pitchFamily="18" charset="0"/>
              </a:rPr>
              <a:t>youtube.com</a:t>
            </a:r>
            <a:endParaRPr lang="ru-RU" dirty="0">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2054" name="Picture 6" descr="http://www.yourgadgetguide.net/wp-content/themes/algarida/timthumb.php?src=http://www.yourgadgetguide.net/wp-content/uploads/2012/12/google_logo.jpeg&amp;w=1200&amp;a=c"/>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8500" y1="42130" x2="28667" y2="46759"/>
                        <a14:foregroundMark x1="44917" y1="39583" x2="44917" y2="47685"/>
                        <a14:foregroundMark x1="60250" y1="39583" x2="60000" y2="45602"/>
                        <a14:foregroundMark x1="75500" y1="17361" x2="75500" y2="22222"/>
                        <a14:foregroundMark x1="80500" y1="38889" x2="80250" y2="45139"/>
                        <a14:foregroundMark x1="50500" y1="65509" x2="51417" y2="65278"/>
                      </a14:backgroundRemoval>
                    </a14:imgEffect>
                  </a14:imgLayer>
                </a14:imgProps>
              </a:ext>
              <a:ext uri="{28A0092B-C50C-407E-A947-70E740481C1C}">
                <a14:useLocalDpi xmlns:a14="http://schemas.microsoft.com/office/drawing/2010/main" val="0"/>
              </a:ext>
            </a:extLst>
          </a:blip>
          <a:srcRect/>
          <a:stretch>
            <a:fillRect/>
          </a:stretch>
        </p:blipFill>
        <p:spPr bwMode="auto">
          <a:xfrm>
            <a:off x="2815808" y="2489558"/>
            <a:ext cx="3512384" cy="12644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zaipca.ru/wp-content/uploads/2013/06/wpid-Vozvraschenie-knopki-Pusk-v-Windows-8-i-Microsoft-Office-2013-dlya-iPhone-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0" r="100000">
                        <a14:foregroundMark x1="9286" y1="44800" x2="9286" y2="48200"/>
                        <a14:foregroundMark x1="11531" y1="41400" x2="11531" y2="53400"/>
                        <a14:foregroundMark x1="18061" y1="40200" x2="20102" y2="44800"/>
                        <a14:foregroundMark x1="19490" y1="49600" x2="54694" y2="50200"/>
                        <a14:foregroundMark x1="64184" y1="44400" x2="79898" y2="40600"/>
                        <a14:foregroundMark x1="81429" y1="45200" x2="88061" y2="48600"/>
                        <a14:foregroundMark x1="79796" y1="49000" x2="60510" y2="50000"/>
                        <a14:foregroundMark x1="56224" y1="43400" x2="56122" y2="51600"/>
                        <a14:foregroundMark x1="81224" y1="45400" x2="81224" y2="55600"/>
                        <a14:foregroundMark x1="11327" y1="39000" x2="6429" y2="56400"/>
                        <a14:foregroundMark x1="8776" y1="59200" x2="15306" y2="51800"/>
                      </a14:backgroundRemoval>
                    </a14:imgEffect>
                  </a14:imgLayer>
                </a14:imgProps>
              </a:ext>
              <a:ext uri="{28A0092B-C50C-407E-A947-70E740481C1C}">
                <a14:useLocalDpi xmlns:a14="http://schemas.microsoft.com/office/drawing/2010/main" val="0"/>
              </a:ext>
            </a:extLst>
          </a:blip>
          <a:srcRect/>
          <a:stretch>
            <a:fillRect/>
          </a:stretch>
        </p:blipFill>
        <p:spPr bwMode="auto">
          <a:xfrm>
            <a:off x="2815808" y="3280408"/>
            <a:ext cx="3273953" cy="16703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bizincom.com/img/cryloff/31459174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5808" y="4654362"/>
            <a:ext cx="32575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ytimg.com/yts/img/youtube_logo_stacked-vfl225ZT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432" y="2958463"/>
            <a:ext cx="2272191" cy="227219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91377" y="5461586"/>
            <a:ext cx="8503708" cy="1338828"/>
          </a:xfrm>
          <a:prstGeom prst="rect">
            <a:avLst/>
          </a:prstGeom>
        </p:spPr>
        <p:txBody>
          <a:bodyPr wrap="square">
            <a:spAutoFit/>
          </a:bodyPr>
          <a:lstStyle/>
          <a:p>
            <a:pPr algn="just">
              <a:lnSpc>
                <a:spcPct val="150000"/>
              </a:lnSpc>
              <a:spcAft>
                <a:spcPts val="1000"/>
              </a:spcAft>
            </a:pPr>
            <a:r>
              <a:rPr lang="ru-RU" dirty="0">
                <a:latin typeface="Constantia" panose="02030602050306030303" pitchFamily="18" charset="0"/>
                <a:ea typeface="Calibri" panose="020F0502020204030204" pitchFamily="34" charset="0"/>
                <a:cs typeface="Times New Roman" panose="02020603050405020304" pitchFamily="18" charset="0"/>
              </a:rPr>
              <a:t>Чаще других пользователи посещали также сайты: «Подробности», «Корреспондент», «Украинская правда», «Обозреватель», «Форум», Розетка, УНИАН.</a:t>
            </a:r>
            <a:endParaRPr lang="ru-RU" sz="14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9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4538" y="4728735"/>
            <a:ext cx="8662735" cy="1295868"/>
          </a:xfrm>
          <a:prstGeom prst="rect">
            <a:avLst/>
          </a:prstGeom>
        </p:spPr>
        <p:txBody>
          <a:bodyPr wrap="square">
            <a:spAutoFit/>
          </a:bodyPr>
          <a:lstStyle/>
          <a:p>
            <a:pPr algn="just">
              <a:lnSpc>
                <a:spcPct val="150000"/>
              </a:lnSpc>
            </a:pPr>
            <a:r>
              <a:rPr lang="ru-RU" dirty="0">
                <a:latin typeface="Constantia" panose="02030602050306030303" pitchFamily="18" charset="0"/>
              </a:rPr>
              <a:t>Таким образом, картина следующая – максимально популярны социальные сети, почтовые серверы и информационно-политические порталы украинского </a:t>
            </a:r>
            <a:r>
              <a:rPr lang="ru-RU" dirty="0" smtClean="0">
                <a:latin typeface="Constantia" panose="02030602050306030303" pitchFamily="18" charset="0"/>
              </a:rPr>
              <a:t>интернета</a:t>
            </a:r>
            <a:endParaRPr lang="ru-RU" dirty="0">
              <a:latin typeface="Constantia" panose="02030602050306030303" pitchFamily="18" charset="0"/>
            </a:endParaRPr>
          </a:p>
        </p:txBody>
      </p:sp>
      <p:pic>
        <p:nvPicPr>
          <p:cNvPr id="1032" name="Picture 8" descr="http://www.sq.com.ua/img/news/2013/may/31/social.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5167" y1="17875" x2="53667" y2="37375"/>
                        <a14:foregroundMark x1="50083" y1="19250" x2="55417" y2="19250"/>
                        <a14:foregroundMark x1="55000" y1="20125" x2="55167" y2="28625"/>
                        <a14:foregroundMark x1="43667" y1="15000" x2="61667" y2="43625"/>
                        <a14:foregroundMark x1="47833" y1="45375" x2="44833" y2="26375"/>
                        <a14:foregroundMark x1="88250" y1="34875" x2="88250" y2="68000"/>
                        <a14:foregroundMark x1="86000" y1="69250" x2="83000" y2="40875"/>
                        <a14:foregroundMark x1="90583" y1="37750" x2="90583" y2="49375"/>
                        <a14:foregroundMark x1="92417" y1="47125" x2="92417" y2="53000"/>
                        <a14:foregroundMark x1="59917" y1="66875" x2="60500" y2="81125"/>
                        <a14:foregroundMark x1="53667" y1="72875" x2="55583" y2="78500"/>
                        <a14:foregroundMark x1="47833" y1="77375" x2="48417" y2="80000"/>
                        <a14:foregroundMark x1="43667" y1="75375" x2="45167" y2="78500"/>
                        <a14:foregroundMark x1="44417" y1="78500" x2="44417" y2="81625"/>
                        <a14:foregroundMark x1="52917" y1="85625" x2="55750" y2="90125"/>
                        <a14:foregroundMark x1="35000" y1="77125" x2="35750" y2="83625"/>
                        <a14:foregroundMark x1="28333" y1="72875" x2="31750" y2="80250"/>
                        <a14:foregroundMark x1="2417" y1="74000" x2="5083" y2="84500"/>
                        <a14:foregroundMark x1="54417" y1="34375" x2="55583" y2="40875"/>
                        <a14:foregroundMark x1="45750" y1="43625" x2="54417" y2="41750"/>
                        <a14:foregroundMark x1="45917" y1="17875" x2="57083" y2="17250"/>
                        <a14:foregroundMark x1="56917" y1="19000" x2="57250" y2="34375"/>
                        <a14:foregroundMark x1="58417" y1="33750" x2="58583" y2="35750"/>
                        <a14:foregroundMark x1="92667" y1="36250" x2="92667" y2="42000"/>
                        <a14:foregroundMark x1="82417" y1="49000" x2="83167" y2="50250"/>
                        <a14:foregroundMark x1="87167" y1="72625" x2="90000" y2="69250"/>
                      </a14:backgroundRemoval>
                    </a14:imgEffect>
                  </a14:imgLayer>
                </a14:imgProps>
              </a:ext>
              <a:ext uri="{28A0092B-C50C-407E-A947-70E740481C1C}">
                <a14:useLocalDpi xmlns:a14="http://schemas.microsoft.com/office/drawing/2010/main" val="0"/>
              </a:ext>
            </a:extLst>
          </a:blip>
          <a:srcRect/>
          <a:stretch>
            <a:fillRect/>
          </a:stretch>
        </p:blipFill>
        <p:spPr bwMode="auto">
          <a:xfrm>
            <a:off x="1961148" y="469232"/>
            <a:ext cx="5396163" cy="359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469" y="247653"/>
            <a:ext cx="8655484" cy="1754326"/>
          </a:xfrm>
          <a:prstGeom prst="rect">
            <a:avLst/>
          </a:prstGeom>
        </p:spPr>
        <p:txBody>
          <a:bodyPr wrap="square">
            <a:spAutoFit/>
          </a:bodyPr>
          <a:lstStyle/>
          <a:p>
            <a:pPr algn="just">
              <a:lnSpc>
                <a:spcPct val="150000"/>
              </a:lnSpc>
            </a:pPr>
            <a:r>
              <a:rPr lang="ru-RU" dirty="0" smtClean="0">
                <a:latin typeface="Constantia" panose="02030602050306030303" pitchFamily="18" charset="0"/>
              </a:rPr>
              <a:t>Наша </a:t>
            </a:r>
            <a:r>
              <a:rPr lang="ru-RU" dirty="0">
                <a:latin typeface="Constantia" panose="02030602050306030303" pitchFamily="18" charset="0"/>
              </a:rPr>
              <a:t>команда провела </a:t>
            </a:r>
            <a:r>
              <a:rPr lang="ru-RU" b="1" dirty="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анкетирование среди учеников старших классов гимназии и педагогического коллектива </a:t>
            </a:r>
            <a:r>
              <a:rPr lang="ru-RU" dirty="0">
                <a:latin typeface="Constantia" panose="02030602050306030303" pitchFamily="18" charset="0"/>
              </a:rPr>
              <a:t>с целью построения рейтинга </a:t>
            </a:r>
            <a:r>
              <a:rPr lang="ru-RU" dirty="0" smtClean="0">
                <a:latin typeface="Constantia" panose="02030602050306030303" pitchFamily="18" charset="0"/>
              </a:rPr>
              <a:t>Интернет-ресурсов </a:t>
            </a:r>
            <a:r>
              <a:rPr lang="ru-RU" dirty="0">
                <a:latin typeface="Constantia" panose="02030602050306030303" pitchFamily="18" charset="0"/>
              </a:rPr>
              <a:t>выявления степени доверия сети интернет как информационному ресурсу в политической </a:t>
            </a:r>
            <a:r>
              <a:rPr lang="ru-RU" dirty="0" smtClean="0">
                <a:latin typeface="Constantia" panose="02030602050306030303" pitchFamily="18" charset="0"/>
              </a:rPr>
              <a:t>сфере</a:t>
            </a:r>
            <a:endParaRPr lang="ru-RU" dirty="0">
              <a:latin typeface="Constantia" panose="02030602050306030303" pitchFamily="18" charset="0"/>
            </a:endParaRPr>
          </a:p>
        </p:txBody>
      </p:sp>
      <p:sp>
        <p:nvSpPr>
          <p:cNvPr id="6" name="Прямоугольник 5"/>
          <p:cNvSpPr/>
          <p:nvPr/>
        </p:nvSpPr>
        <p:spPr>
          <a:xfrm>
            <a:off x="538619" y="5307671"/>
            <a:ext cx="8342334" cy="923330"/>
          </a:xfrm>
          <a:prstGeom prst="rect">
            <a:avLst/>
          </a:prstGeom>
        </p:spPr>
        <p:txBody>
          <a:bodyPr wrap="square">
            <a:spAutoFit/>
          </a:bodyPr>
          <a:lstStyle/>
          <a:p>
            <a:pPr algn="just">
              <a:lnSpc>
                <a:spcPct val="150000"/>
              </a:lnSpc>
            </a:pPr>
            <a:r>
              <a:rPr lang="ru-RU" dirty="0">
                <a:latin typeface="Constantia" panose="02030602050306030303" pitchFamily="18" charset="0"/>
              </a:rPr>
              <a:t>В опросе приняло участие две возрастные категории –учителя и  ученики 10-11 классов. Всего было опрошено 104 человека (34 учителя и 70 учеников</a:t>
            </a:r>
            <a:r>
              <a:rPr lang="ru-RU" dirty="0" smtClean="0">
                <a:latin typeface="Constantia" panose="02030602050306030303" pitchFamily="18" charset="0"/>
              </a:rPr>
              <a:t>)</a:t>
            </a:r>
            <a:endParaRPr lang="ru-RU" dirty="0">
              <a:latin typeface="Constantia" panose="02030602050306030303" pitchFamily="18" charset="0"/>
            </a:endParaRPr>
          </a:p>
        </p:txBody>
      </p:sp>
      <p:pic>
        <p:nvPicPr>
          <p:cNvPr id="2050" name="Picture 2" descr="http://aztree.com/filling-out-for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1" t="4591" r="6845"/>
          <a:stretch/>
        </p:blipFill>
        <p:spPr bwMode="auto">
          <a:xfrm>
            <a:off x="2349123" y="1913822"/>
            <a:ext cx="4421688" cy="3168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05" y="192505"/>
            <a:ext cx="8349916" cy="2677656"/>
          </a:xfrm>
          <a:prstGeom prst="rect">
            <a:avLst/>
          </a:prstGeom>
        </p:spPr>
        <p:txBody>
          <a:bodyPr wrap="square">
            <a:spAutoFit/>
          </a:bodyPr>
          <a:lstStyle/>
          <a:p>
            <a:pPr indent="450215" algn="ctr">
              <a:lnSpc>
                <a:spcPct val="150000"/>
              </a:lnSpc>
              <a:spcAft>
                <a:spcPts val="0"/>
              </a:spcAft>
            </a:pPr>
            <a:r>
              <a:rPr lang="ru-RU" sz="2000" b="1" i="1" dirty="0">
                <a:solidFill>
                  <a:schemeClr val="accent3">
                    <a:lumMod val="60000"/>
                    <a:lumOff val="40000"/>
                  </a:schemeClr>
                </a:solidFill>
                <a:latin typeface="Bookman Old Style" panose="02050604050505020204" pitchFamily="18" charset="0"/>
              </a:rPr>
              <a:t>Проанализировав результаты опроса, можно сделать следующие выводы:</a:t>
            </a:r>
          </a:p>
          <a:p>
            <a:pPr marL="285750" lvl="0" indent="-285750" algn="just">
              <a:lnSpc>
                <a:spcPct val="150000"/>
              </a:lnSpc>
              <a:spcAft>
                <a:spcPts val="0"/>
              </a:spcAft>
              <a:buFont typeface="Wingdings" panose="05000000000000000000" pitchFamily="2" charset="2"/>
              <a:buChar char="ü"/>
            </a:pPr>
            <a:r>
              <a:rPr lang="ru-RU" dirty="0">
                <a:latin typeface="Constantia" panose="02030602050306030303" pitchFamily="18" charset="0"/>
                <a:ea typeface="Calibri" panose="020F0502020204030204" pitchFamily="34" charset="0"/>
                <a:cs typeface="Times New Roman" panose="02020603050405020304" pitchFamily="18" charset="0"/>
              </a:rPr>
              <a:t>71% учащихся зарегистрированы в социальных сетях и ежедневно их посещают;</a:t>
            </a:r>
          </a:p>
          <a:p>
            <a:pPr marL="285750" lvl="0" indent="-285750" algn="just">
              <a:lnSpc>
                <a:spcPct val="150000"/>
              </a:lnSpc>
              <a:spcAft>
                <a:spcPts val="0"/>
              </a:spcAft>
              <a:buFont typeface="Wingdings" panose="05000000000000000000" pitchFamily="2" charset="2"/>
              <a:buChar char="ü"/>
            </a:pPr>
            <a:r>
              <a:rPr lang="ru-RU" dirty="0">
                <a:latin typeface="Constantia" panose="02030602050306030303" pitchFamily="18" charset="0"/>
                <a:ea typeface="Calibri" panose="020F0502020204030204" pitchFamily="34" charset="0"/>
                <a:cs typeface="Times New Roman" panose="02020603050405020304" pitchFamily="18" charset="0"/>
              </a:rPr>
              <a:t>35% учителей посещают информационные порталы  и 32% - образовательные сайты</a:t>
            </a:r>
            <a:r>
              <a:rPr lang="ru-RU" dirty="0" smtClean="0">
                <a:latin typeface="Constantia" panose="02030602050306030303" pitchFamily="18" charset="0"/>
                <a:ea typeface="Calibri" panose="020F0502020204030204" pitchFamily="34" charset="0"/>
                <a:cs typeface="Times New Roman" panose="02020603050405020304" pitchFamily="18" charset="0"/>
              </a:rPr>
              <a:t>;</a:t>
            </a:r>
            <a:endParaRPr lang="ru-RU" dirty="0">
              <a:latin typeface="Constantia" panose="02030602050306030303" pitchFamily="18" charset="0"/>
              <a:ea typeface="Calibri" panose="020F0502020204030204" pitchFamily="34"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3169368502"/>
              </p:ext>
            </p:extLst>
          </p:nvPr>
        </p:nvGraphicFramePr>
        <p:xfrm>
          <a:off x="-735180" y="2785940"/>
          <a:ext cx="6101264" cy="391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001623615"/>
              </p:ext>
            </p:extLst>
          </p:nvPr>
        </p:nvGraphicFramePr>
        <p:xfrm>
          <a:off x="3645568" y="2870161"/>
          <a:ext cx="6412832" cy="3826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57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3222229395"/>
              </p:ext>
            </p:extLst>
          </p:nvPr>
        </p:nvGraphicFramePr>
        <p:xfrm>
          <a:off x="216568" y="1780675"/>
          <a:ext cx="4547937" cy="4600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a:graphicFrameLocks/>
          </p:cNvGraphicFramePr>
          <p:nvPr>
            <p:extLst>
              <p:ext uri="{D42A27DB-BD31-4B8C-83A1-F6EECF244321}">
                <p14:modId xmlns:p14="http://schemas.microsoft.com/office/powerpoint/2010/main" val="3095728534"/>
              </p:ext>
            </p:extLst>
          </p:nvPr>
        </p:nvGraphicFramePr>
        <p:xfrm>
          <a:off x="4740442" y="1732548"/>
          <a:ext cx="4283242" cy="4668254"/>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962525" y="536955"/>
            <a:ext cx="7110663" cy="923330"/>
          </a:xfrm>
          <a:prstGeom prst="rect">
            <a:avLst/>
          </a:prstGeom>
        </p:spPr>
        <p:txBody>
          <a:bodyPr wrap="square">
            <a:spAutoFit/>
          </a:bodyPr>
          <a:lstStyle/>
          <a:p>
            <a:pPr marL="285750" indent="-285750">
              <a:lnSpc>
                <a:spcPct val="150000"/>
              </a:lnSpc>
              <a:buFont typeface="Wingdings" panose="05000000000000000000" pitchFamily="2" charset="2"/>
              <a:buChar char="ü"/>
            </a:pPr>
            <a:r>
              <a:rPr lang="ru-RU" dirty="0" smtClean="0">
                <a:latin typeface="Constantia" panose="02030602050306030303" pitchFamily="18" charset="0"/>
              </a:rPr>
              <a:t>Молодое </a:t>
            </a:r>
            <a:r>
              <a:rPr lang="ru-RU" dirty="0">
                <a:latin typeface="Constantia" panose="02030602050306030303" pitchFamily="18" charset="0"/>
              </a:rPr>
              <a:t>поколение доверяет информации в интернете больше, чем люди старшего поколения;</a:t>
            </a:r>
          </a:p>
        </p:txBody>
      </p:sp>
    </p:spTree>
    <p:extLst>
      <p:ext uri="{BB962C8B-B14F-4D97-AF65-F5344CB8AC3E}">
        <p14:creationId xmlns:p14="http://schemas.microsoft.com/office/powerpoint/2010/main" val="40389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072" y="451100"/>
            <a:ext cx="8277727" cy="1754326"/>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ü"/>
            </a:pPr>
            <a:r>
              <a:rPr lang="ru-RU" dirty="0">
                <a:latin typeface="Constantia" panose="02030602050306030303" pitchFamily="18" charset="0"/>
                <a:ea typeface="Calibri" panose="020F0502020204030204" pitchFamily="34" charset="0"/>
                <a:cs typeface="Times New Roman" panose="02020603050405020304" pitchFamily="18" charset="0"/>
              </a:rPr>
              <a:t>Большинство молодых украинцев (51%) в качестве основного источника информации о политических событиях предпочитают Интернет. 43% опрошенных получают информацию с помощью телевидения; 6% – посредством печатных </a:t>
            </a:r>
            <a:r>
              <a:rPr lang="ru-RU" dirty="0" smtClean="0">
                <a:latin typeface="Constantia" panose="02030602050306030303" pitchFamily="18" charset="0"/>
                <a:ea typeface="Calibri" panose="020F0502020204030204" pitchFamily="34" charset="0"/>
                <a:cs typeface="Times New Roman" panose="02020603050405020304" pitchFamily="18" charset="0"/>
              </a:rPr>
              <a:t>СМИ</a:t>
            </a:r>
            <a:endParaRPr lang="ru-RU" sz="1400" dirty="0">
              <a:effectLst/>
              <a:latin typeface="Constantia" panose="02030602050306030303" pitchFamily="18" charset="0"/>
              <a:ea typeface="Calibri" panose="020F0502020204030204" pitchFamily="34" charset="0"/>
              <a:cs typeface="Times New Roman" panose="02020603050405020304"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4259299186"/>
              </p:ext>
            </p:extLst>
          </p:nvPr>
        </p:nvGraphicFramePr>
        <p:xfrm>
          <a:off x="-457701" y="2532270"/>
          <a:ext cx="4945479" cy="3423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2302248257"/>
              </p:ext>
            </p:extLst>
          </p:nvPr>
        </p:nvGraphicFramePr>
        <p:xfrm>
          <a:off x="4463717" y="2494185"/>
          <a:ext cx="4223082" cy="340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1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0947" y="4783559"/>
            <a:ext cx="8422106" cy="1754326"/>
          </a:xfrm>
          <a:prstGeom prst="rect">
            <a:avLst/>
          </a:prstGeom>
        </p:spPr>
        <p:txBody>
          <a:bodyPr wrap="square">
            <a:spAutoFit/>
          </a:bodyPr>
          <a:lstStyle/>
          <a:p>
            <a:pPr algn="just">
              <a:lnSpc>
                <a:spcPct val="150000"/>
              </a:lnSpc>
            </a:pPr>
            <a:r>
              <a:rPr lang="ru-RU" dirty="0">
                <a:latin typeface="Constantia" panose="02030602050306030303" pitchFamily="18" charset="0"/>
              </a:rPr>
              <a:t>В такой ситуации было бы глупо не использовать интернет-технологии в политике, поскольку тот факт, что молодежь имеет высокий процент доверия информации в сети Интернет, позволяет формировать их сознание в нужном политике </a:t>
            </a:r>
            <a:r>
              <a:rPr lang="ru-RU" dirty="0" smtClean="0">
                <a:latin typeface="Constantia" panose="02030602050306030303" pitchFamily="18" charset="0"/>
              </a:rPr>
              <a:t>русле</a:t>
            </a:r>
            <a:endParaRPr lang="ru-RU" dirty="0">
              <a:latin typeface="Constantia" panose="02030602050306030303" pitchFamily="18" charset="0"/>
            </a:endParaRPr>
          </a:p>
        </p:txBody>
      </p:sp>
      <p:pic>
        <p:nvPicPr>
          <p:cNvPr id="3074" name="Picture 2" descr="http://hacktivateed.org/wp-content/uploads/2013/02/shutterstock_89245327-e1366575474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869" y="152530"/>
            <a:ext cx="6586262" cy="4469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3462" y="296440"/>
            <a:ext cx="8292231" cy="1754326"/>
          </a:xfrm>
          <a:prstGeom prst="rect">
            <a:avLst/>
          </a:prstGeom>
        </p:spPr>
        <p:txBody>
          <a:bodyPr wrap="square">
            <a:spAutoFit/>
          </a:bodyPr>
          <a:lstStyle/>
          <a:p>
            <a:pPr algn="just">
              <a:lnSpc>
                <a:spcPct val="150000"/>
              </a:lnSpc>
            </a:pPr>
            <a:r>
              <a:rPr lang="ru-RU" b="1" dirty="0">
                <a:solidFill>
                  <a:schemeClr val="accent3">
                    <a:lumMod val="60000"/>
                    <a:lumOff val="40000"/>
                  </a:schemeClr>
                </a:solidFill>
                <a:latin typeface="Constantia" panose="02030602050306030303" pitchFamily="18" charset="0"/>
              </a:rPr>
              <a:t>Интернет в целом изменяет политическую структуру общества.</a:t>
            </a:r>
            <a:r>
              <a:rPr lang="ru-RU" dirty="0">
                <a:latin typeface="Constantia" panose="02030602050306030303" pitchFamily="18" charset="0"/>
              </a:rPr>
              <a:t> В ходе исследования мы выявили несколько тезисов и примеров, характеризующих взаимосвязь интернета и политики, в которых также рассмотрели интернет технологии, используемые на сегодняшний день политическими силами. </a:t>
            </a:r>
          </a:p>
        </p:txBody>
      </p:sp>
      <p:pic>
        <p:nvPicPr>
          <p:cNvPr id="4098" name="Picture 2" descr="http://gigamir.net/static/images/48/4814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13" y="2351391"/>
            <a:ext cx="6143625"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6233" y="325723"/>
            <a:ext cx="8314156" cy="175432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Предоставляя </a:t>
            </a:r>
            <a:r>
              <a:rPr lang="ru-RU" dirty="0">
                <a:latin typeface="Constantia" panose="02030602050306030303" pitchFamily="18" charset="0"/>
              </a:rPr>
              <a:t>широкой публике практически любую информацию о политических деятелях, интернет в некоторых случаях заметно подрывает авторитет существующей власти. Об этом свидетельствует стабильное </a:t>
            </a:r>
            <a:r>
              <a:rPr lang="ru-RU" b="1" dirty="0">
                <a:solidFill>
                  <a:schemeClr val="accent3">
                    <a:lumMod val="60000"/>
                    <a:lumOff val="40000"/>
                  </a:schemeClr>
                </a:solidFill>
                <a:latin typeface="Constantia" panose="02030602050306030303" pitchFamily="18" charset="0"/>
              </a:rPr>
              <a:t>снижение активности людей на политических </a:t>
            </a:r>
            <a:r>
              <a:rPr lang="ru-RU" b="1" dirty="0" smtClean="0">
                <a:solidFill>
                  <a:schemeClr val="accent3">
                    <a:lumMod val="60000"/>
                    <a:lumOff val="40000"/>
                  </a:schemeClr>
                </a:solidFill>
                <a:latin typeface="Constantia" panose="02030602050306030303" pitchFamily="18" charset="0"/>
              </a:rPr>
              <a:t>выборах</a:t>
            </a:r>
            <a:endParaRPr lang="ru-RU" b="1" dirty="0">
              <a:solidFill>
                <a:schemeClr val="accent3">
                  <a:lumMod val="60000"/>
                  <a:lumOff val="40000"/>
                </a:schemeClr>
              </a:solidFill>
              <a:latin typeface="Constantia" panose="02030602050306030303" pitchFamily="18" charset="0"/>
            </a:endParaRPr>
          </a:p>
        </p:txBody>
      </p:sp>
      <p:pic>
        <p:nvPicPr>
          <p:cNvPr id="1028" name="Picture 4" descr="http://i1.i.ua/prikol/pic/3/1/3454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33" y="2651042"/>
            <a:ext cx="4483281" cy="30037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ubbota.com/pics/2011-08-31/n035_tt007_6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010" y="2651043"/>
            <a:ext cx="4066841" cy="300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6700" y="355938"/>
            <a:ext cx="8140700" cy="175432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доверие </a:t>
            </a:r>
            <a:r>
              <a:rPr lang="ru-RU" dirty="0">
                <a:latin typeface="Constantia" panose="02030602050306030303" pitchFamily="18" charset="0"/>
              </a:rPr>
              <a:t>к авторитетам лидеров интернет сообществ, с которыми человек может лично общаться, возрастает. Само сообщество представляет собой политическую силу, которую труднее контролировать с помощью традиционной власти;</a:t>
            </a:r>
          </a:p>
        </p:txBody>
      </p:sp>
      <p:pic>
        <p:nvPicPr>
          <p:cNvPr id="2050" name="Picture 2" descr="http://bm.img.com.ua/berlin/storage/news/orig/e/26/eb35e8444afbb8479f24c73df98b026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2203209"/>
            <a:ext cx="3048000" cy="4518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0-focus-opensocial.googleusercontent.com/gadgets/proxy?container=focus&amp;gadget=a&amp;resize_w=570&amp;url=https%3A%2F%2Flh5.googleusercontent.com%2F-K884tVuy-gQ%2FUEDWLsc-eEI%2FAAAAAAAAArE%2FjuhlzMR67cY%2Fw288-h288%2Flik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523509"/>
            <a:ext cx="4692650" cy="387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5642" y="55477"/>
            <a:ext cx="8048458" cy="1323439"/>
          </a:xfrm>
          <a:prstGeom prst="rect">
            <a:avLst/>
          </a:prstGeom>
          <a:noFill/>
        </p:spPr>
        <p:txBody>
          <a:bodyPr wrap="square" lIns="91440" tIns="45720" rIns="91440" bIns="45720">
            <a:spAutoFit/>
          </a:bodyPr>
          <a:lstStyle/>
          <a:p>
            <a:pPr algn="ctr"/>
            <a:r>
              <a:rPr lang="ru-RU" sz="4000" dirty="0" smtClean="0">
                <a:ln w="0"/>
                <a:solidFill>
                  <a:schemeClr val="accent1"/>
                </a:solidFill>
                <a:effectLst>
                  <a:outerShdw blurRad="38100" dist="25400" dir="5400000" algn="ctr" rotWithShape="0">
                    <a:srgbClr val="6E747A">
                      <a:alpha val="43000"/>
                    </a:srgbClr>
                  </a:outerShdw>
                </a:effectLst>
                <a:latin typeface="Constantia" panose="02030602050306030303" pitchFamily="18" charset="0"/>
              </a:rPr>
              <a:t>Интернет. Политика. Понятия и взаимосвязь</a:t>
            </a:r>
            <a:endParaRPr lang="ru-RU" sz="4000" dirty="0">
              <a:ln w="0"/>
              <a:solidFill>
                <a:schemeClr val="accent1"/>
              </a:solidFill>
              <a:effectLst>
                <a:outerShdw blurRad="38100" dist="25400" dir="5400000" algn="ctr" rotWithShape="0">
                  <a:srgbClr val="6E747A">
                    <a:alpha val="43000"/>
                  </a:srgbClr>
                </a:outerShdw>
              </a:effectLst>
              <a:latin typeface="Constantia" panose="02030602050306030303" pitchFamily="18" charset="0"/>
            </a:endParaRPr>
          </a:p>
        </p:txBody>
      </p:sp>
      <p:sp>
        <p:nvSpPr>
          <p:cNvPr id="5" name="Прямоугольник 4"/>
          <p:cNvSpPr/>
          <p:nvPr/>
        </p:nvSpPr>
        <p:spPr>
          <a:xfrm>
            <a:off x="240630" y="1378916"/>
            <a:ext cx="8518359" cy="2585323"/>
          </a:xfrm>
          <a:prstGeom prst="rect">
            <a:avLst/>
          </a:prstGeom>
        </p:spPr>
        <p:txBody>
          <a:bodyPr wrap="square">
            <a:spAutoFit/>
          </a:bodyPr>
          <a:lstStyle/>
          <a:p>
            <a:pPr algn="just">
              <a:lnSpc>
                <a:spcPct val="150000"/>
              </a:lnSpc>
            </a:pPr>
            <a:r>
              <a:rPr lang="ru-RU" b="1" dirty="0" smtClean="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Политика</a:t>
            </a:r>
            <a:r>
              <a:rPr lang="ru-RU" dirty="0" smtClean="0">
                <a:latin typeface="Constantia" panose="02030602050306030303" pitchFamily="18" charset="0"/>
              </a:rPr>
              <a:t> (др.-греч. π</a:t>
            </a:r>
            <a:r>
              <a:rPr lang="ru-RU" dirty="0" err="1" smtClean="0">
                <a:latin typeface="Constantia" panose="02030602050306030303" pitchFamily="18" charset="0"/>
              </a:rPr>
              <a:t>ολιτική</a:t>
            </a:r>
            <a:r>
              <a:rPr lang="ru-RU" dirty="0" smtClean="0">
                <a:latin typeface="Constantia" panose="02030602050306030303" pitchFamily="18" charset="0"/>
              </a:rPr>
              <a:t> «государственная деятельность», от греч. π</a:t>
            </a:r>
            <a:r>
              <a:rPr lang="ru-RU" dirty="0" err="1" smtClean="0">
                <a:latin typeface="Constantia" panose="02030602050306030303" pitchFamily="18" charset="0"/>
              </a:rPr>
              <a:t>όλις</a:t>
            </a:r>
            <a:r>
              <a:rPr lang="ru-RU" dirty="0" smtClean="0">
                <a:latin typeface="Constantia" panose="02030602050306030303" pitchFamily="18" charset="0"/>
              </a:rPr>
              <a:t> «город, государство»):</a:t>
            </a:r>
          </a:p>
          <a:p>
            <a:pPr marL="285750" indent="-285750" algn="just">
              <a:lnSpc>
                <a:spcPct val="150000"/>
              </a:lnSpc>
              <a:buFont typeface="Wingdings" panose="05000000000000000000" pitchFamily="2" charset="2"/>
              <a:buChar char="§"/>
            </a:pPr>
            <a:r>
              <a:rPr lang="ru-RU" dirty="0" smtClean="0">
                <a:latin typeface="Constantia" panose="02030602050306030303" pitchFamily="18" charset="0"/>
              </a:rPr>
              <a:t>Деятельность органов государственной власти и государственного управления, отражающая общественный строй и экономическую структуру страны</a:t>
            </a:r>
            <a:r>
              <a:rPr lang="uk-UA" dirty="0" smtClean="0">
                <a:latin typeface="Constantia" panose="02030602050306030303" pitchFamily="18" charset="0"/>
              </a:rPr>
              <a:t>;</a:t>
            </a:r>
            <a:endParaRPr lang="ru-RU" dirty="0" smtClean="0">
              <a:latin typeface="Constantia" panose="02030602050306030303" pitchFamily="18" charset="0"/>
            </a:endParaRPr>
          </a:p>
          <a:p>
            <a:pPr marL="285750" indent="-285750" algn="just">
              <a:lnSpc>
                <a:spcPct val="150000"/>
              </a:lnSpc>
              <a:buFont typeface="Wingdings" panose="05000000000000000000" pitchFamily="2" charset="2"/>
              <a:buChar char="§"/>
            </a:pPr>
            <a:r>
              <a:rPr lang="ru-RU" dirty="0" smtClean="0">
                <a:latin typeface="Constantia" panose="02030602050306030303" pitchFamily="18" charset="0"/>
              </a:rPr>
              <a:t>Вопросы и события общественной, государственной жизни.</a:t>
            </a:r>
            <a:endParaRPr lang="ru-RU" dirty="0">
              <a:latin typeface="Constantia" panose="02030602050306030303" pitchFamily="18" charset="0"/>
            </a:endParaRPr>
          </a:p>
        </p:txBody>
      </p:sp>
      <p:pic>
        <p:nvPicPr>
          <p:cNvPr id="1026" name="Picture 2" descr="http://t0.gstatic.com/images?q=tbn:ANd9GcS5tYyjrQq6He8trsILoNq4VyamwUe4fh0B1X2rBy5TGNAfv3pu"/>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251" y="3921279"/>
            <a:ext cx="3296654" cy="29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833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416" y="128608"/>
            <a:ext cx="8743168" cy="341632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Использование </a:t>
            </a:r>
            <a:r>
              <a:rPr lang="ru-RU" dirty="0">
                <a:latin typeface="Constantia" panose="02030602050306030303" pitchFamily="18" charset="0"/>
              </a:rPr>
              <a:t>таких ресурсов как </a:t>
            </a:r>
            <a:r>
              <a:rPr lang="ru-RU" b="1" dirty="0" err="1">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Твиттер</a:t>
            </a:r>
            <a:r>
              <a:rPr lang="ru-RU" dirty="0">
                <a:latin typeface="Constantia" panose="02030602050306030303" pitchFamily="18" charset="0"/>
              </a:rPr>
              <a:t> на сегодня среди лидеров партий и движений, чиновников, лидеров общественного мнения является крайне «модным». Не являясь официальным сайтом персоны, </a:t>
            </a:r>
            <a:r>
              <a:rPr lang="ru-RU" dirty="0" err="1">
                <a:latin typeface="Constantia" panose="02030602050306030303" pitchFamily="18" charset="0"/>
              </a:rPr>
              <a:t>Твиттер</a:t>
            </a:r>
            <a:r>
              <a:rPr lang="ru-RU" dirty="0">
                <a:latin typeface="Constantia" panose="02030602050306030303" pitchFamily="18" charset="0"/>
              </a:rPr>
              <a:t> позволяет общаться неформально, а не только транслировать пресс-релизы о событиях и заявлениях. Возможность обратиться к любому публичному деятелю, с одной стороны приближает политиков к народу, с другой – </a:t>
            </a:r>
            <a:r>
              <a:rPr lang="ru-RU" dirty="0" err="1">
                <a:latin typeface="Constantia" panose="02030602050306030303" pitchFamily="18" charset="0"/>
              </a:rPr>
              <a:t>Твиттер</a:t>
            </a:r>
            <a:r>
              <a:rPr lang="ru-RU" dirty="0">
                <a:latin typeface="Constantia" panose="02030602050306030303" pitchFamily="18" charset="0"/>
              </a:rPr>
              <a:t> уже тоже становится формальностью и необходимостью, а не механизмом прямого общения;</a:t>
            </a:r>
          </a:p>
        </p:txBody>
      </p:sp>
      <p:pic>
        <p:nvPicPr>
          <p:cNvPr id="3078" name="Picture 6" descr="http://digitaldelta.iconosites.com/000_vig_user_files/page_unique_header_custom/32725/212835/twitter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337" y="3695121"/>
            <a:ext cx="6187858" cy="2881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734" y="87682"/>
            <a:ext cx="8868428" cy="42473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t>Возможность </a:t>
            </a:r>
            <a:r>
              <a:rPr lang="ru-RU" b="1" dirty="0">
                <a:solidFill>
                  <a:schemeClr val="accent3">
                    <a:lumMod val="60000"/>
                    <a:lumOff val="40000"/>
                  </a:schemeClr>
                </a:solidFill>
                <a:effectLst>
                  <a:outerShdw blurRad="38100" dist="38100" dir="2700000" algn="tl">
                    <a:srgbClr val="000000">
                      <a:alpha val="43137"/>
                    </a:srgbClr>
                  </a:outerShdw>
                </a:effectLst>
              </a:rPr>
              <a:t>«бесцензурного» транслирования события в режиме реального времени</a:t>
            </a:r>
            <a:r>
              <a:rPr lang="ru-RU" dirty="0"/>
              <a:t> в Интернет дает свои плюсы как для политиков, так и для населения. В современном мире сенсационные события попадают в сеть с минимальным </a:t>
            </a:r>
            <a:r>
              <a:rPr lang="ru-RU" dirty="0" smtClean="0"/>
              <a:t>отрывом </a:t>
            </a:r>
            <a:r>
              <a:rPr lang="ru-RU" dirty="0"/>
              <a:t>во времени или синхронно, а «замолчать» или исказить события, ставшие достоянием Интернет-сообщества в официальных СМИ или при судебном разбирательстве значительно сложнее. Такие технологии в перспективе являются возможностью снизить произвол правоохранителей и чиновников, осуществлять гражданский контроль за разнообразными сферами жизни. Но не стоит забывать о том, что даже прямая трансляция производится благодаря камере, которую держит в руках человек. Что уже дает определенный процент субъективности;</a:t>
            </a:r>
          </a:p>
        </p:txBody>
      </p:sp>
      <p:pic>
        <p:nvPicPr>
          <p:cNvPr id="4098" name="Picture 2" descr="http://www.baptistunionusa.com/wp-content/uploads/2012/09/liv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102" y="4233797"/>
            <a:ext cx="4561523" cy="2474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10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09977"/>
            <a:ext cx="9144000" cy="2031325"/>
          </a:xfrm>
          <a:prstGeom prst="rect">
            <a:avLst/>
          </a:prstGeom>
        </p:spPr>
        <p:txBody>
          <a:bodyPr wrap="square">
            <a:spAutoFit/>
          </a:bodyPr>
          <a:lstStyle/>
          <a:p>
            <a:pPr marL="285750" indent="-285750" algn="just">
              <a:buFont typeface="Wingdings" panose="05000000000000000000" pitchFamily="2" charset="2"/>
              <a:buChar char="Ø"/>
            </a:pPr>
            <a:r>
              <a:rPr lang="ru-RU" b="1" dirty="0" smtClean="0">
                <a:solidFill>
                  <a:schemeClr val="accent3">
                    <a:lumMod val="60000"/>
                    <a:lumOff val="40000"/>
                  </a:schemeClr>
                </a:solidFill>
                <a:effectLst>
                  <a:outerShdw blurRad="38100" dist="38100" dir="2700000" algn="tl">
                    <a:srgbClr val="000000">
                      <a:alpha val="43137"/>
                    </a:srgbClr>
                  </a:outerShdw>
                </a:effectLst>
              </a:rPr>
              <a:t>Социальные </a:t>
            </a:r>
            <a:r>
              <a:rPr lang="ru-RU" b="1" dirty="0">
                <a:solidFill>
                  <a:schemeClr val="accent3">
                    <a:lumMod val="60000"/>
                    <a:lumOff val="40000"/>
                  </a:schemeClr>
                </a:solidFill>
                <a:effectLst>
                  <a:outerShdw blurRad="38100" dist="38100" dir="2700000" algn="tl">
                    <a:srgbClr val="000000">
                      <a:alpha val="43137"/>
                    </a:srgbClr>
                  </a:outerShdw>
                </a:effectLst>
              </a:rPr>
              <a:t>сети</a:t>
            </a:r>
            <a:r>
              <a:rPr lang="ru-RU" dirty="0"/>
              <a:t>, столь популярные в современном обществе, позволяют формировать сообщества и быстро передавать информацию большому количеству людей. Именно с их помощью произошло первое выступление революционеров в Египте в январе 2011 года, перешедшее в массовые столкновения с полицией и армией. По данным, приводимым опять-таки в интернете, </a:t>
            </a:r>
            <a:r>
              <a:rPr lang="ru-RU" dirty="0" err="1"/>
              <a:t>Твиттер</a:t>
            </a:r>
            <a:r>
              <a:rPr lang="ru-RU" dirty="0"/>
              <a:t> и социальная сеть «В Контакте» во многом позволили организовать события на Манежной площади в декабре 2010 г. </a:t>
            </a:r>
          </a:p>
        </p:txBody>
      </p:sp>
      <p:pic>
        <p:nvPicPr>
          <p:cNvPr id="5122" name="Picture 2" descr="http://img-fotki.yandex.ru/get/4601/tofer-91.88/0_4e750_e1171b44_or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502" y="2666770"/>
            <a:ext cx="5832995" cy="388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204" y="145413"/>
            <a:ext cx="8649223" cy="1754326"/>
          </a:xfrm>
          <a:prstGeom prst="rect">
            <a:avLst/>
          </a:prstGeom>
        </p:spPr>
        <p:txBody>
          <a:bodyPr wrap="square">
            <a:spAutoFit/>
          </a:bodyPr>
          <a:lstStyle/>
          <a:p>
            <a:pPr algn="just">
              <a:lnSpc>
                <a:spcPct val="150000"/>
              </a:lnSpc>
            </a:pPr>
            <a:r>
              <a:rPr lang="ru-RU" dirty="0" smtClean="0"/>
              <a:t>На </a:t>
            </a:r>
            <a:r>
              <a:rPr lang="ru-RU" dirty="0"/>
              <a:t>сегодня существует яркий пример организации с помощью социальных сетей массовых волнений в Украине – пример </a:t>
            </a:r>
            <a:r>
              <a:rPr lang="ru-RU" b="1" dirty="0">
                <a:solidFill>
                  <a:schemeClr val="accent3">
                    <a:lumMod val="60000"/>
                    <a:lumOff val="40000"/>
                  </a:schemeClr>
                </a:solidFill>
                <a:effectLst>
                  <a:outerShdw blurRad="38100" dist="38100" dir="2700000" algn="tl">
                    <a:srgbClr val="000000">
                      <a:alpha val="43137"/>
                    </a:srgbClr>
                  </a:outerShdw>
                </a:effectLst>
              </a:rPr>
              <a:t>«</a:t>
            </a:r>
            <a:r>
              <a:rPr lang="ru-RU" b="1" dirty="0" err="1">
                <a:solidFill>
                  <a:schemeClr val="accent3">
                    <a:lumMod val="60000"/>
                    <a:lumOff val="40000"/>
                  </a:schemeClr>
                </a:solidFill>
                <a:effectLst>
                  <a:outerShdw blurRad="38100" dist="38100" dir="2700000" algn="tl">
                    <a:srgbClr val="000000">
                      <a:alpha val="43137"/>
                    </a:srgbClr>
                  </a:outerShdw>
                </a:effectLst>
              </a:rPr>
              <a:t>Евромайдана</a:t>
            </a:r>
            <a:r>
              <a:rPr lang="ru-RU" b="1" dirty="0">
                <a:solidFill>
                  <a:schemeClr val="accent3">
                    <a:lumMod val="60000"/>
                    <a:lumOff val="40000"/>
                  </a:schemeClr>
                </a:solidFill>
                <a:effectLst>
                  <a:outerShdw blurRad="38100" dist="38100" dir="2700000" algn="tl">
                    <a:srgbClr val="000000">
                      <a:alpha val="43137"/>
                    </a:srgbClr>
                  </a:outerShdw>
                </a:effectLst>
              </a:rPr>
              <a:t>». </a:t>
            </a:r>
            <a:r>
              <a:rPr lang="ru-RU" dirty="0"/>
              <a:t>Огромное количество постов  в «В Контакте» побуждало людей выходить на площадь Независимости в Киеве, на выступления студентов в Харькове и </a:t>
            </a:r>
            <a:r>
              <a:rPr lang="ru-RU"/>
              <a:t>других </a:t>
            </a:r>
            <a:r>
              <a:rPr lang="ru-RU" smtClean="0"/>
              <a:t>городах</a:t>
            </a:r>
            <a:endParaRPr lang="ru-RU" dirty="0"/>
          </a:p>
        </p:txBody>
      </p:sp>
      <p:pic>
        <p:nvPicPr>
          <p:cNvPr id="6146" name="Picture 2" descr="http://cs413321.vk.me/v413321400/7764/iPgQHiQWd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4" y="2236426"/>
            <a:ext cx="4162019" cy="41620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s14110.vk.me/c409716/v409716086/6335/uA4jjqPC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8200" y="2236426"/>
            <a:ext cx="3101192" cy="416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10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2838" y="0"/>
            <a:ext cx="8793273" cy="3416320"/>
          </a:xfrm>
          <a:prstGeom prst="rect">
            <a:avLst/>
          </a:prstGeom>
        </p:spPr>
        <p:txBody>
          <a:bodyPr wrap="square">
            <a:spAutoFit/>
          </a:bodyPr>
          <a:lstStyle/>
          <a:p>
            <a:pPr algn="just">
              <a:lnSpc>
                <a:spcPct val="150000"/>
              </a:lnSpc>
            </a:pPr>
            <a:r>
              <a:rPr lang="ru-RU" dirty="0" smtClean="0">
                <a:latin typeface="Constantia" panose="02030602050306030303" pitchFamily="18" charset="0"/>
              </a:rPr>
              <a:t>Социальные </a:t>
            </a:r>
            <a:r>
              <a:rPr lang="ru-RU" dirty="0">
                <a:latin typeface="Constantia" panose="02030602050306030303" pitchFamily="18" charset="0"/>
              </a:rPr>
              <a:t>сети становятся сложным современным инструментом манипулирования, позволяющим использовать новые техники передачи информации, воздействовать на настроения в обществе, актуализировать те или иные события, но не создавать их, хотя пример последних событий в Украине дает повод опровергнуть и это утверждение. Достаточно спорный вопрос, что социальные сети – только площадки для дискуссии и организации политических событий, и коренным образом изменить политические предпочтения аудитории или создать революционные настроения им пока не под </a:t>
            </a:r>
            <a:r>
              <a:rPr lang="ru-RU" dirty="0" smtClean="0">
                <a:latin typeface="Constantia" panose="02030602050306030303" pitchFamily="18" charset="0"/>
              </a:rPr>
              <a:t>силу</a:t>
            </a:r>
            <a:endParaRPr lang="ru-RU" dirty="0">
              <a:latin typeface="Constantia" panose="02030602050306030303" pitchFamily="18" charset="0"/>
            </a:endParaRPr>
          </a:p>
        </p:txBody>
      </p:sp>
      <p:pic>
        <p:nvPicPr>
          <p:cNvPr id="7172" name="Picture 4" descr="http://lenta-ua.net/uploads/posts/2013-07/1375101950_socialnye-set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32" y="3281819"/>
            <a:ext cx="5564871" cy="385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29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151" y="206617"/>
            <a:ext cx="8417489"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b="1" dirty="0" err="1" smtClean="0">
                <a:solidFill>
                  <a:schemeClr val="accent3">
                    <a:lumMod val="60000"/>
                    <a:lumOff val="40000"/>
                  </a:schemeClr>
                </a:solidFill>
                <a:effectLst>
                  <a:outerShdw blurRad="38100" dist="38100" dir="2700000" algn="tl">
                    <a:srgbClr val="000000">
                      <a:alpha val="43137"/>
                    </a:srgbClr>
                  </a:outerShdw>
                </a:effectLst>
              </a:rPr>
              <a:t>Sociаl</a:t>
            </a:r>
            <a:r>
              <a:rPr lang="ru-RU" b="1" dirty="0" smtClean="0">
                <a:solidFill>
                  <a:schemeClr val="accent3">
                    <a:lumMod val="60000"/>
                    <a:lumOff val="40000"/>
                  </a:schemeClr>
                </a:solidFill>
                <a:effectLst>
                  <a:outerShdw blurRad="38100" dist="38100" dir="2700000" algn="tl">
                    <a:srgbClr val="000000">
                      <a:alpha val="43137"/>
                    </a:srgbClr>
                  </a:outerShdw>
                </a:effectLst>
              </a:rPr>
              <a:t> </a:t>
            </a:r>
            <a:r>
              <a:rPr lang="ru-RU" b="1" dirty="0" err="1">
                <a:solidFill>
                  <a:schemeClr val="accent3">
                    <a:lumMod val="60000"/>
                    <a:lumOff val="40000"/>
                  </a:schemeClr>
                </a:solidFill>
                <a:effectLst>
                  <a:outerShdw blurRad="38100" dist="38100" dir="2700000" algn="tl">
                    <a:srgbClr val="000000">
                      <a:alpha val="43137"/>
                    </a:srgbClr>
                  </a:outerShdw>
                </a:effectLst>
              </a:rPr>
              <a:t>Media</a:t>
            </a:r>
            <a:r>
              <a:rPr lang="ru-RU" b="1" dirty="0">
                <a:solidFill>
                  <a:schemeClr val="accent3">
                    <a:lumMod val="60000"/>
                    <a:lumOff val="40000"/>
                  </a:schemeClr>
                </a:solidFill>
                <a:effectLst>
                  <a:outerShdw blurRad="38100" dist="38100" dir="2700000" algn="tl">
                    <a:srgbClr val="000000">
                      <a:alpha val="43137"/>
                    </a:srgbClr>
                  </a:outerShdw>
                </a:effectLst>
              </a:rPr>
              <a:t> </a:t>
            </a:r>
            <a:r>
              <a:rPr lang="ru-RU" b="1" dirty="0" err="1">
                <a:solidFill>
                  <a:schemeClr val="accent3">
                    <a:lumMod val="60000"/>
                    <a:lumOff val="40000"/>
                  </a:schemeClr>
                </a:solidFill>
                <a:effectLst>
                  <a:outerShdw blurRad="38100" dist="38100" dir="2700000" algn="tl">
                    <a:srgbClr val="000000">
                      <a:alpha val="43137"/>
                    </a:srgbClr>
                  </a:outerShdw>
                </a:effectLst>
              </a:rPr>
              <a:t>Marketing</a:t>
            </a:r>
            <a:r>
              <a:rPr lang="ru-RU" b="1" dirty="0">
                <a:solidFill>
                  <a:schemeClr val="accent3">
                    <a:lumMod val="60000"/>
                    <a:lumOff val="40000"/>
                  </a:schemeClr>
                </a:solidFill>
                <a:effectLst>
                  <a:outerShdw blurRad="38100" dist="38100" dir="2700000" algn="tl">
                    <a:srgbClr val="000000">
                      <a:alpha val="43137"/>
                    </a:srgbClr>
                  </a:outerShdw>
                </a:effectLst>
              </a:rPr>
              <a:t> (маркетинг в социальных сетях) </a:t>
            </a:r>
            <a:r>
              <a:rPr lang="ru-RU" dirty="0"/>
              <a:t>– сегодня одно из наиболее доходных направлений. Позиционированием себя в соц. сетях занимается достаточно большое количество организаций, а многие вообще существуют в основном там. Решение социальных проблем в государстве тоже начинает переходить на современный и эффективный уровень – приемные </a:t>
            </a:r>
            <a:r>
              <a:rPr lang="ru-RU" dirty="0" smtClean="0"/>
              <a:t>онлайн</a:t>
            </a:r>
            <a:endParaRPr lang="ru-RU" dirty="0"/>
          </a:p>
        </p:txBody>
      </p:sp>
      <p:pic>
        <p:nvPicPr>
          <p:cNvPr id="8194" name="Picture 2" descr="https://s3.amazonaws.com/media.sidengo.com/uploads/section_image/image/image90e31b24c2c117b0d42c0ad3c274cf081372560337/section_image_social_media.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54" t="9594" r="9445" b="10909"/>
          <a:stretch/>
        </p:blipFill>
        <p:spPr bwMode="auto">
          <a:xfrm>
            <a:off x="864295" y="3033319"/>
            <a:ext cx="3369501" cy="3407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effendisaman.com/wp-content/uploads/2013/07/social-media-970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9657" t="2070" r="7719" b="6787"/>
          <a:stretch/>
        </p:blipFill>
        <p:spPr bwMode="auto">
          <a:xfrm>
            <a:off x="5260931" y="2423352"/>
            <a:ext cx="3657600" cy="4259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31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8099" y="242056"/>
            <a:ext cx="8642959" cy="300082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Еще </a:t>
            </a:r>
            <a:r>
              <a:rPr lang="ru-RU" dirty="0">
                <a:latin typeface="Constantia" panose="02030602050306030303" pitchFamily="18" charset="0"/>
              </a:rPr>
              <a:t>одна технологическая возможность новых коммуникаций предоставляется сайтом </a:t>
            </a:r>
            <a:r>
              <a:rPr lang="ru-RU" b="1" dirty="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www.youtube.com. </a:t>
            </a:r>
            <a:r>
              <a:rPr lang="ru-RU" dirty="0">
                <a:latin typeface="Constantia" panose="02030602050306030303" pitchFamily="18" charset="0"/>
              </a:rPr>
              <a:t>(а также другими подобными, но менее популярными </a:t>
            </a:r>
            <a:r>
              <a:rPr lang="ru-RU" dirty="0" err="1">
                <a:latin typeface="Constantia" panose="02030602050306030303" pitchFamily="18" charset="0"/>
              </a:rPr>
              <a:t>видеохостингами</a:t>
            </a:r>
            <a:r>
              <a:rPr lang="ru-RU" dirty="0">
                <a:latin typeface="Constantia" panose="02030602050306030303" pitchFamily="18" charset="0"/>
              </a:rPr>
              <a:t>). Помимо развлекательной функции, сайт позволяет выкладывать туда политические и социальные материалы, записи с места событий, часто тех, что не освещаются в традиционных СМИ. С помощью ссылок в социальных сетях ролики становятся популярными и актуализируют разнообразные темы. Часто политические;</a:t>
            </a:r>
          </a:p>
        </p:txBody>
      </p:sp>
      <p:pic>
        <p:nvPicPr>
          <p:cNvPr id="9218" name="Picture 2" descr="http://www.boat4rent.be/upload/Image/youtub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34" y="3545287"/>
            <a:ext cx="7622088" cy="2782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64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9725" y="4279715"/>
            <a:ext cx="8198285" cy="175432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Интернет </a:t>
            </a:r>
            <a:r>
              <a:rPr lang="ru-RU" dirty="0">
                <a:latin typeface="Constantia" panose="02030602050306030303" pitchFamily="18" charset="0"/>
              </a:rPr>
              <a:t>создает </a:t>
            </a:r>
            <a:r>
              <a:rPr lang="ru-RU" b="1" dirty="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информационное пространство непосредственного общения для индивидов и групп людей в сфере политики</a:t>
            </a:r>
            <a:r>
              <a:rPr lang="ru-RU" dirty="0">
                <a:latin typeface="Constantia" panose="02030602050306030303" pitchFamily="18" charset="0"/>
              </a:rPr>
              <a:t>, создавая механизмы подлинного политического диалога в обществе и расширяя политическое </a:t>
            </a:r>
            <a:r>
              <a:rPr lang="ru-RU" dirty="0" smtClean="0">
                <a:latin typeface="Constantia" panose="02030602050306030303" pitchFamily="18" charset="0"/>
              </a:rPr>
              <a:t>участие</a:t>
            </a:r>
            <a:endParaRPr lang="ru-RU" dirty="0">
              <a:latin typeface="Constantia" panose="02030602050306030303" pitchFamily="18" charset="0"/>
            </a:endParaRPr>
          </a:p>
        </p:txBody>
      </p:sp>
      <p:pic>
        <p:nvPicPr>
          <p:cNvPr id="10242" name="Picture 2" descr="http://mukhacheva.ucoz.ru/02/iLif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709" y="-174518"/>
            <a:ext cx="6971734" cy="41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89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39618326"/>
              </p:ext>
            </p:extLst>
          </p:nvPr>
        </p:nvGraphicFramePr>
        <p:xfrm>
          <a:off x="0" y="1415876"/>
          <a:ext cx="9144000"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325677" y="149693"/>
            <a:ext cx="8292230" cy="1015663"/>
          </a:xfrm>
          <a:prstGeom prst="rect">
            <a:avLst/>
          </a:prstGeom>
        </p:spPr>
        <p:txBody>
          <a:bodyPr wrap="square">
            <a:spAutoFit/>
          </a:bodyPr>
          <a:lstStyle/>
          <a:p>
            <a:pPr algn="ctr">
              <a:lnSpc>
                <a:spcPct val="150000"/>
              </a:lnSpc>
            </a:pPr>
            <a:r>
              <a:rPr lang="ru-RU" sz="2000" b="1" i="1" dirty="0">
                <a:solidFill>
                  <a:schemeClr val="accent3">
                    <a:lumMod val="60000"/>
                    <a:lumOff val="40000"/>
                  </a:schemeClr>
                </a:solidFill>
                <a:latin typeface="Bookman Old Style" panose="02050604050505020204" pitchFamily="18" charset="0"/>
              </a:rPr>
              <a:t>Формы </a:t>
            </a:r>
            <a:r>
              <a:rPr lang="ru-RU" sz="2000" b="1" i="1" dirty="0">
                <a:solidFill>
                  <a:schemeClr val="accent3">
                    <a:lumMod val="60000"/>
                    <a:lumOff val="40000"/>
                  </a:schemeClr>
                </a:solidFill>
                <a:latin typeface="Bookman Old Style" panose="02050604050505020204" pitchFamily="18" charset="0"/>
              </a:rPr>
              <a:t>политического участия посредством телекоммуникационных сетей:</a:t>
            </a:r>
          </a:p>
        </p:txBody>
      </p:sp>
    </p:spTree>
    <p:extLst>
      <p:ext uri="{BB962C8B-B14F-4D97-AF65-F5344CB8AC3E}">
        <p14:creationId xmlns:p14="http://schemas.microsoft.com/office/powerpoint/2010/main" val="1532585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4465" y="358356"/>
            <a:ext cx="8248389" cy="216982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ru-RU" dirty="0" smtClean="0">
                <a:latin typeface="Constantia" panose="02030602050306030303" pitchFamily="18" charset="0"/>
              </a:rPr>
              <a:t>Глобальная </a:t>
            </a:r>
            <a:r>
              <a:rPr lang="ru-RU" dirty="0">
                <a:latin typeface="Constantia" panose="02030602050306030303" pitchFamily="18" charset="0"/>
              </a:rPr>
              <a:t>сеть позволяет обеспечить постоянный </a:t>
            </a:r>
            <a:r>
              <a:rPr lang="ru-RU" b="1" dirty="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общественно-политический диспут с возможностью электронной обратной связи </a:t>
            </a:r>
            <a:r>
              <a:rPr lang="ru-RU" dirty="0">
                <a:latin typeface="Constantia" panose="02030602050306030303" pitchFamily="18" charset="0"/>
              </a:rPr>
              <a:t>в реальном времени между властью и гражданами. Это создает определенную иллюзию участия в политической жизни для граждан </a:t>
            </a:r>
            <a:r>
              <a:rPr lang="ru-RU" dirty="0" smtClean="0">
                <a:latin typeface="Constantia" panose="02030602050306030303" pitchFamily="18" charset="0"/>
              </a:rPr>
              <a:t>общества</a:t>
            </a:r>
            <a:endParaRPr lang="ru-RU" dirty="0">
              <a:latin typeface="Constantia" panose="02030602050306030303" pitchFamily="18" charset="0"/>
            </a:endParaRPr>
          </a:p>
        </p:txBody>
      </p:sp>
      <p:pic>
        <p:nvPicPr>
          <p:cNvPr id="11268" name="Picture 4" descr="http://we-it.net/images/images2/intern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26" y="2376714"/>
            <a:ext cx="7327726" cy="4103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4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2818" y="228666"/>
            <a:ext cx="8590549" cy="2169825"/>
          </a:xfrm>
          <a:prstGeom prst="rect">
            <a:avLst/>
          </a:prstGeom>
        </p:spPr>
        <p:txBody>
          <a:bodyPr wrap="square">
            <a:spAutoFit/>
          </a:bodyPr>
          <a:lstStyle/>
          <a:p>
            <a:pPr algn="just">
              <a:lnSpc>
                <a:spcPct val="150000"/>
              </a:lnSpc>
            </a:pPr>
            <a:r>
              <a:rPr lang="ru-RU" dirty="0" smtClean="0">
                <a:latin typeface="Constantia" panose="02030602050306030303" pitchFamily="18" charset="0"/>
              </a:rPr>
              <a:t>Политика является общим руководством для действий и принятия решений, которое облегчает достижение целей. Политика направляет действие на достижение цели или выполнение задачи. Путём установления направлений, которым нужно следовать, она объясняет, каким образом должны быть достигнуты цели. Политика оставляет свободу действий</a:t>
            </a:r>
            <a:endParaRPr lang="ru-RU" dirty="0">
              <a:latin typeface="Constantia" panose="02030602050306030303" pitchFamily="18" charset="0"/>
            </a:endParaRPr>
          </a:p>
        </p:txBody>
      </p:sp>
      <p:pic>
        <p:nvPicPr>
          <p:cNvPr id="3074" name="Picture 2" descr="http://www.inishowen.ie/wp-content/uploads/2011/11/Kids-all-around-the-worl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2494" y="2398491"/>
            <a:ext cx="4091195" cy="414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0913" y="237995"/>
            <a:ext cx="2322174" cy="923330"/>
          </a:xfrm>
          <a:prstGeom prst="rect">
            <a:avLst/>
          </a:prstGeom>
          <a:noFill/>
        </p:spPr>
        <p:txBody>
          <a:bodyPr wrap="none" lIns="91440" tIns="45720" rIns="91440" bIns="45720">
            <a:spAutoFit/>
          </a:bodyPr>
          <a:lstStyle/>
          <a:p>
            <a:pPr algn="ctr"/>
            <a:r>
              <a:rPr lang="ru-RU" sz="5400" b="0" cap="none" spc="0" dirty="0" smtClean="0">
                <a:ln w="0"/>
                <a:solidFill>
                  <a:schemeClr val="accent1"/>
                </a:solidFill>
                <a:effectLst>
                  <a:outerShdw blurRad="38100" dist="25400" dir="5400000" algn="ctr" rotWithShape="0">
                    <a:srgbClr val="6E747A">
                      <a:alpha val="43000"/>
                    </a:srgbClr>
                  </a:outerShdw>
                </a:effectLst>
              </a:rPr>
              <a:t>Вывод:</a:t>
            </a:r>
          </a:p>
        </p:txBody>
      </p:sp>
      <p:graphicFrame>
        <p:nvGraphicFramePr>
          <p:cNvPr id="5" name="Схема 4"/>
          <p:cNvGraphicFramePr/>
          <p:nvPr>
            <p:extLst>
              <p:ext uri="{D42A27DB-BD31-4B8C-83A1-F6EECF244321}">
                <p14:modId xmlns:p14="http://schemas.microsoft.com/office/powerpoint/2010/main" val="387248231"/>
              </p:ext>
            </p:extLst>
          </p:nvPr>
        </p:nvGraphicFramePr>
        <p:xfrm>
          <a:off x="181626" y="1255238"/>
          <a:ext cx="8749431"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93945" y="5244933"/>
            <a:ext cx="8956109"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ru-RU" dirty="0">
                <a:latin typeface="Constantia" panose="02030602050306030303" pitchFamily="18" charset="0"/>
              </a:rPr>
              <a:t>В свете последнего утверждения появляется опасность тотального контроля над обществом, воодушевления населения на определенные действия, формирования определенных настроений в обществе путем использования </a:t>
            </a:r>
            <a:r>
              <a:rPr lang="ru-RU" dirty="0" err="1" smtClean="0">
                <a:latin typeface="Constantia" panose="02030602050306030303" pitchFamily="18" charset="0"/>
              </a:rPr>
              <a:t>интернет-ресурсов</a:t>
            </a:r>
            <a:endParaRPr lang="ru-RU" dirty="0">
              <a:latin typeface="Constantia" panose="02030602050306030303" pitchFamily="18" charset="0"/>
            </a:endParaRPr>
          </a:p>
        </p:txBody>
      </p:sp>
    </p:spTree>
    <p:extLst>
      <p:ext uri="{BB962C8B-B14F-4D97-AF65-F5344CB8AC3E}">
        <p14:creationId xmlns:p14="http://schemas.microsoft.com/office/powerpoint/2010/main" val="1431389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104" y="0"/>
            <a:ext cx="8534400" cy="2542363"/>
          </a:xfrm>
          <a:prstGeom prst="rect">
            <a:avLst/>
          </a:prstGeom>
        </p:spPr>
        <p:txBody>
          <a:bodyPr>
            <a:spAutoFit/>
          </a:bodyPr>
          <a:lstStyle/>
          <a:p>
            <a:pPr algn="just">
              <a:lnSpc>
                <a:spcPct val="150000"/>
              </a:lnSpc>
            </a:pPr>
            <a:r>
              <a:rPr lang="ru-RU" dirty="0">
                <a:latin typeface="Constantia" panose="02030602050306030303" pitchFamily="18" charset="0"/>
              </a:rPr>
              <a:t>Политика определяет отношения с другими субъектами политических интересов (государств, корпораций, во всех сферах взаимоотношений). Основу политики отражает конституция или генеральное планирование крупных организаций со сложной иерархией и многопрофильной разветвлённой структурой. Политика внешних и внутренних отношений взаимосвязаны и отражают основы самоорганизации и управления</a:t>
            </a:r>
          </a:p>
        </p:txBody>
      </p:sp>
      <p:pic>
        <p:nvPicPr>
          <p:cNvPr id="3074" name="Picture 2" descr="http://la-philosophie.com/wp-content/uploads/2011/09/politiq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36" y="2890527"/>
            <a:ext cx="5401607" cy="340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fs148.www.ex.ua/show/3789679/3789679.jpg?1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2417487"/>
            <a:ext cx="2734529" cy="4225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92506" y="687351"/>
            <a:ext cx="5217026" cy="1338828"/>
          </a:xfrm>
          <a:prstGeom prst="rect">
            <a:avLst/>
          </a:prstGeom>
        </p:spPr>
        <p:txBody>
          <a:bodyPr wrap="square">
            <a:spAutoFit/>
          </a:bodyPr>
          <a:lstStyle/>
          <a:p>
            <a:pPr algn="just">
              <a:lnSpc>
                <a:spcPct val="150000"/>
              </a:lnSpc>
            </a:pPr>
            <a:r>
              <a:rPr lang="ru-RU" dirty="0" smtClean="0">
                <a:latin typeface="Constantia" panose="02030602050306030303" pitchFamily="18" charset="0"/>
              </a:rPr>
              <a:t>На современном этапе политика стала больше похожа не на управление, а на </a:t>
            </a:r>
            <a:r>
              <a:rPr lang="ru-RU" dirty="0" smtClean="0">
                <a:solidFill>
                  <a:schemeClr val="accent3">
                    <a:lumMod val="60000"/>
                    <a:lumOff val="40000"/>
                  </a:schemeClr>
                </a:solidFill>
                <a:latin typeface="Constantia" panose="02030602050306030303" pitchFamily="18" charset="0"/>
              </a:rPr>
              <a:t>манипуляции с обществом</a:t>
            </a:r>
            <a:endParaRPr lang="ru-RU" dirty="0">
              <a:solidFill>
                <a:schemeClr val="accent3">
                  <a:lumMod val="60000"/>
                  <a:lumOff val="40000"/>
                </a:schemeClr>
              </a:solidFill>
              <a:latin typeface="Constantia" panose="02030602050306030303" pitchFamily="18" charset="0"/>
            </a:endParaRPr>
          </a:p>
        </p:txBody>
      </p:sp>
    </p:spTree>
    <p:extLst>
      <p:ext uri="{BB962C8B-B14F-4D97-AF65-F5344CB8AC3E}">
        <p14:creationId xmlns:p14="http://schemas.microsoft.com/office/powerpoint/2010/main" val="130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231" y="241514"/>
            <a:ext cx="8420100" cy="1015663"/>
          </a:xfrm>
          <a:prstGeom prst="rect">
            <a:avLst/>
          </a:prstGeom>
        </p:spPr>
        <p:txBody>
          <a:bodyPr wrap="square">
            <a:spAutoFit/>
          </a:bodyPr>
          <a:lstStyle/>
          <a:p>
            <a:pPr algn="ctr">
              <a:lnSpc>
                <a:spcPct val="150000"/>
              </a:lnSpc>
            </a:pPr>
            <a:r>
              <a:rPr lang="ru-RU" sz="2000" b="1" i="1" dirty="0" smtClean="0">
                <a:solidFill>
                  <a:schemeClr val="accent3">
                    <a:lumMod val="60000"/>
                    <a:lumOff val="40000"/>
                  </a:schemeClr>
                </a:solidFill>
                <a:latin typeface="Bookman Old Style" panose="02050604050505020204" pitchFamily="18" charset="0"/>
              </a:rPr>
              <a:t>В соответствии со своим назначением, политика выполняет ряд основополагающих функций:</a:t>
            </a:r>
          </a:p>
        </p:txBody>
      </p:sp>
      <p:graphicFrame>
        <p:nvGraphicFramePr>
          <p:cNvPr id="5" name="Схема 4"/>
          <p:cNvGraphicFramePr/>
          <p:nvPr>
            <p:extLst>
              <p:ext uri="{D42A27DB-BD31-4B8C-83A1-F6EECF244321}">
                <p14:modId xmlns:p14="http://schemas.microsoft.com/office/powerpoint/2010/main" val="505816535"/>
              </p:ext>
            </p:extLst>
          </p:nvPr>
        </p:nvGraphicFramePr>
        <p:xfrm>
          <a:off x="1358900" y="1454150"/>
          <a:ext cx="6680200"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5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742489435"/>
              </p:ext>
            </p:extLst>
          </p:nvPr>
        </p:nvGraphicFramePr>
        <p:xfrm>
          <a:off x="508000" y="2019298"/>
          <a:ext cx="8293100" cy="4470071"/>
        </p:xfrm>
        <a:graphic>
          <a:graphicData uri="http://schemas.openxmlformats.org/drawingml/2006/table">
            <a:tbl>
              <a:tblPr firstRow="1" bandRow="1">
                <a:tableStyleId>{91EBBBCC-DAD2-459C-BE2E-F6DE35CF9A28}</a:tableStyleId>
              </a:tblPr>
              <a:tblGrid>
                <a:gridCol w="1282700"/>
                <a:gridCol w="2249807"/>
                <a:gridCol w="2657321"/>
                <a:gridCol w="2103272"/>
              </a:tblGrid>
              <a:tr h="1002441">
                <a:tc>
                  <a:txBody>
                    <a:bodyPr/>
                    <a:lstStyle/>
                    <a:p>
                      <a:pPr algn="ctr" fontAlgn="ctr"/>
                      <a:r>
                        <a:rPr lang="ru-RU" sz="1400" u="none" strike="noStrike" dirty="0">
                          <a:effectLst/>
                        </a:rPr>
                        <a:t>Сайт</a:t>
                      </a:r>
                      <a:endParaRPr lang="ru-RU" sz="1400" b="0" i="0" u="none" strike="noStrike" dirty="0">
                        <a:solidFill>
                          <a:srgbClr val="000000"/>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ru-RU" sz="1400" u="none" strike="noStrike" dirty="0">
                          <a:effectLst/>
                        </a:rPr>
                        <a:t>Вид интернет ресурса</a:t>
                      </a:r>
                      <a:endParaRPr lang="ru-RU" sz="1400" b="0" i="0" u="none" strike="noStrike" dirty="0">
                        <a:solidFill>
                          <a:srgbClr val="000000"/>
                        </a:solidFill>
                        <a:effectLst/>
                        <a:latin typeface="Bookman Old Style" panose="020506040505050202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ru-RU" sz="1400" u="none" strike="noStrike" dirty="0">
                          <a:effectLst/>
                        </a:rPr>
                        <a:t>Кол-во посетителей, млн</a:t>
                      </a:r>
                      <a:endParaRPr lang="ru-RU" sz="1400" b="0" i="0" u="none" strike="noStrike" dirty="0">
                        <a:solidFill>
                          <a:srgbClr val="000000"/>
                        </a:solidFill>
                        <a:effectLst/>
                        <a:latin typeface="Bookman Old Style" panose="020506040505050202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ru-RU" sz="1400" u="none" strike="noStrike">
                          <a:effectLst/>
                        </a:rPr>
                        <a:t>Кол-во просмотров</a:t>
                      </a:r>
                      <a:endParaRPr lang="ru-RU" sz="1400" b="0" i="0" u="none" strike="noStrike">
                        <a:solidFill>
                          <a:srgbClr val="000000"/>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26616">
                <a:tc>
                  <a:txBody>
                    <a:bodyPr/>
                    <a:lstStyle/>
                    <a:p>
                      <a:pPr algn="ctr" fontAlgn="ctr"/>
                      <a:r>
                        <a:rPr lang="en-US" sz="1400" u="none" strike="noStrike" dirty="0">
                          <a:effectLst/>
                        </a:rPr>
                        <a:t>facebook.com</a:t>
                      </a:r>
                      <a:endParaRPr lang="en-US" sz="1400" b="0" i="0" u="none" strike="noStrike" dirty="0">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a:effectLst/>
                        </a:rPr>
                        <a:t>Социальные сети</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540.0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570 000.0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yahoo.com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dirty="0">
                          <a:effectLst/>
                        </a:rPr>
                        <a:t>Интернет-порталы</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490.0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70 000.0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live.com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dirty="0">
                          <a:effectLst/>
                        </a:rPr>
                        <a:t>Поисковые сервера</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370.0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39  000.0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wikipedia.org</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dirty="0">
                          <a:effectLst/>
                        </a:rPr>
                        <a:t>Справочники и энциклопедии</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310.0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7 900.0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msn.com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dirty="0">
                          <a:effectLst/>
                        </a:rPr>
                        <a:t>Интернет-порталы</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280.0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11 000.0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526616">
                <a:tc>
                  <a:txBody>
                    <a:bodyPr/>
                    <a:lstStyle/>
                    <a:p>
                      <a:pPr algn="ctr" fontAlgn="ctr"/>
                      <a:r>
                        <a:rPr lang="en-US" sz="1400" u="none" strike="noStrike">
                          <a:effectLst/>
                        </a:rPr>
                        <a:t>microsoft.com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a:effectLst/>
                        </a:rPr>
                        <a:t>Программное обеспечение</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230.0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3 300.0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blogspot.com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a:effectLst/>
                        </a:rPr>
                        <a:t>Блоги</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230.0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4 400.0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baidu.com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a:effectLst/>
                        </a:rPr>
                        <a:t>Интернет-порталы</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230.0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27 000.0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80684">
                <a:tc>
                  <a:txBody>
                    <a:bodyPr/>
                    <a:lstStyle/>
                    <a:p>
                      <a:pPr algn="ctr" fontAlgn="ctr"/>
                      <a:r>
                        <a:rPr lang="en-US" sz="1400" u="none" strike="noStrike">
                          <a:effectLst/>
                        </a:rPr>
                        <a:t>qq.com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ru-RU" sz="1400" u="none" strike="noStrike">
                          <a:effectLst/>
                        </a:rPr>
                        <a:t>Коммуникационный портал</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a:effectLst/>
                        </a:rPr>
                        <a:t>170.0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tc>
                <a:tc>
                  <a:txBody>
                    <a:bodyPr/>
                    <a:lstStyle/>
                    <a:p>
                      <a:pPr algn="ctr" fontAlgn="ctr"/>
                      <a:r>
                        <a:rPr lang="ru-RU" sz="1400" u="none" strike="noStrike" dirty="0">
                          <a:effectLst/>
                        </a:rPr>
                        <a:t>25 000.0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tcPr>
                </a:tc>
              </a:tr>
              <a:tr h="294049">
                <a:tc>
                  <a:txBody>
                    <a:bodyPr/>
                    <a:lstStyle/>
                    <a:p>
                      <a:pPr algn="ctr" fontAlgn="ctr"/>
                      <a:r>
                        <a:rPr lang="en-US" sz="1400" u="none" strike="noStrike">
                          <a:effectLst/>
                        </a:rPr>
                        <a:t>mozilla.com</a:t>
                      </a:r>
                      <a:endParaRPr lang="en-US" sz="1400" b="0" i="0" u="none" strike="noStrike">
                        <a:solidFill>
                          <a:schemeClr val="tx2">
                            <a:lumMod val="10000"/>
                          </a:schemeClr>
                        </a:solidFill>
                        <a:effectLst/>
                        <a:latin typeface="Bookman Old Style" panose="02050604050505020204"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dirty="0">
                          <a:effectLst/>
                        </a:rPr>
                        <a:t>Браузеры</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rPr>
                        <a:t>140.0</a:t>
                      </a:r>
                      <a:endParaRPr lang="ru-RU" sz="1400" b="0" i="0" u="none" strike="noStrike">
                        <a:solidFill>
                          <a:schemeClr val="tx2">
                            <a:lumMod val="10000"/>
                          </a:schemeClr>
                        </a:solidFill>
                        <a:effectLst/>
                        <a:latin typeface="Bookman Old Style" panose="020506040505050202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dirty="0">
                          <a:effectLst/>
                        </a:rPr>
                        <a:t>2 100.0</a:t>
                      </a:r>
                      <a:endParaRPr lang="ru-RU" sz="1400" b="0" i="0" u="none" strike="noStrike" dirty="0">
                        <a:solidFill>
                          <a:schemeClr val="tx2">
                            <a:lumMod val="10000"/>
                          </a:schemeClr>
                        </a:solidFill>
                        <a:effectLst/>
                        <a:latin typeface="Bookman Old Style" panose="02050604050505020204"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Прямоугольник 9"/>
          <p:cNvSpPr/>
          <p:nvPr/>
        </p:nvSpPr>
        <p:spPr>
          <a:xfrm>
            <a:off x="0" y="274935"/>
            <a:ext cx="8880659" cy="1323439"/>
          </a:xfrm>
          <a:prstGeom prst="rect">
            <a:avLst/>
          </a:prstGeom>
          <a:noFill/>
        </p:spPr>
        <p:txBody>
          <a:bodyPr wrap="square" lIns="91440" tIns="45720" rIns="91440" bIns="45720">
            <a:spAutoFit/>
          </a:bodyPr>
          <a:lstStyle/>
          <a:p>
            <a:pPr algn="ctr"/>
            <a:r>
              <a:rPr lang="ru-RU" sz="4000" b="1" dirty="0" smtClean="0">
                <a:ln w="9525">
                  <a:solidFill>
                    <a:schemeClr val="bg1"/>
                  </a:solidFill>
                  <a:prstDash val="solid"/>
                </a:ln>
                <a:solidFill>
                  <a:schemeClr val="accent4">
                    <a:lumMod val="60000"/>
                    <a:lumOff val="40000"/>
                  </a:schemeClr>
                </a:solidFill>
                <a:effectLst>
                  <a:outerShdw blurRad="12700" dist="38100" dir="2700000" algn="tl" rotWithShape="0">
                    <a:schemeClr val="bg1">
                      <a:lumMod val="50000"/>
                    </a:schemeClr>
                  </a:outerShdw>
                </a:effectLst>
              </a:rPr>
              <a:t>10 самых популярных сайтов в Интернете </a:t>
            </a:r>
            <a:endParaRPr lang="ru-RU" sz="4000" b="1" dirty="0">
              <a:ln w="9525">
                <a:solidFill>
                  <a:schemeClr val="bg1"/>
                </a:solidFill>
                <a:prstDash val="solid"/>
              </a:ln>
              <a:solidFill>
                <a:schemeClr val="accent4">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914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2600" y="614767"/>
            <a:ext cx="5892800" cy="1338828"/>
          </a:xfrm>
          <a:prstGeom prst="rect">
            <a:avLst/>
          </a:prstGeom>
        </p:spPr>
        <p:txBody>
          <a:bodyPr wrap="square">
            <a:spAutoFit/>
          </a:bodyPr>
          <a:lstStyle/>
          <a:p>
            <a:pPr algn="just">
              <a:lnSpc>
                <a:spcPct val="150000"/>
              </a:lnSpc>
            </a:pPr>
            <a:r>
              <a:rPr lang="ru-RU" b="1" dirty="0" smtClean="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Интернет</a:t>
            </a:r>
            <a:r>
              <a:rPr lang="ru-RU" dirty="0" smtClean="0">
                <a:latin typeface="Constantia" panose="02030602050306030303" pitchFamily="18" charset="0"/>
              </a:rPr>
              <a:t> – глобальная  система объединённых компьютерных сетей для хранения и передачи информации</a:t>
            </a:r>
            <a:endParaRPr lang="ru-RU" dirty="0">
              <a:latin typeface="Constantia" panose="02030602050306030303" pitchFamily="18" charset="0"/>
            </a:endParaRPr>
          </a:p>
        </p:txBody>
      </p:sp>
      <p:pic>
        <p:nvPicPr>
          <p:cNvPr id="5124" name="Picture 4" descr="http://www.nvtc.ee/e-oppe/Norman/internet/1224513382_internet-explorer.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3700" y="114980"/>
            <a:ext cx="2298700" cy="24501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3305" y="2434976"/>
            <a:ext cx="4572000" cy="4247317"/>
          </a:xfrm>
          <a:prstGeom prst="rect">
            <a:avLst/>
          </a:prstGeom>
        </p:spPr>
        <p:txBody>
          <a:bodyPr>
            <a:spAutoFit/>
          </a:bodyPr>
          <a:lstStyle/>
          <a:p>
            <a:pPr algn="just">
              <a:lnSpc>
                <a:spcPct val="150000"/>
              </a:lnSpc>
            </a:pPr>
            <a:r>
              <a:rPr lang="ru-RU" dirty="0" smtClean="0">
                <a:latin typeface="Constantia" panose="02030602050306030303" pitchFamily="18" charset="0"/>
              </a:rPr>
              <a:t>Интернет представлен большим разнообразием ресурсов.  На сегодняшний день </a:t>
            </a:r>
            <a:r>
              <a:rPr lang="ru-RU" b="1" dirty="0" smtClean="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rPr>
              <a:t>наиболее популярные услуги Интернета — это:</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Веб-форумы</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Блоги</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Социальные сети</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Электронная почта и списки рассылки</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Группы новостей</a:t>
            </a:r>
          </a:p>
          <a:p>
            <a:pPr marL="285750" indent="-285750" algn="just">
              <a:lnSpc>
                <a:spcPct val="150000"/>
              </a:lnSpc>
              <a:buFont typeface="Arial" panose="020B0604020202020204" pitchFamily="34" charset="0"/>
              <a:buChar char="•"/>
            </a:pPr>
            <a:r>
              <a:rPr lang="ru-RU" dirty="0" smtClean="0">
                <a:latin typeface="Constantia" panose="02030602050306030303" pitchFamily="18" charset="0"/>
              </a:rPr>
              <a:t>Интернет-реклама</a:t>
            </a:r>
            <a:endParaRPr lang="ru-RU" dirty="0">
              <a:latin typeface="Constantia" panose="02030602050306030303" pitchFamily="18" charset="0"/>
            </a:endParaRPr>
          </a:p>
        </p:txBody>
      </p:sp>
      <p:pic>
        <p:nvPicPr>
          <p:cNvPr id="5126" name="Picture 6" descr="http://www.google.com/intl/ru/chrome/assets/common/images/marquee/webstore-consumer.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2276" y1="34524" x2="44065" y2="35238"/>
                        <a14:foregroundMark x1="27805" y1="35476" x2="29919" y2="37381"/>
                        <a14:foregroundMark x1="33008" y1="55238" x2="33821" y2="55238"/>
                        <a14:foregroundMark x1="37886" y1="51429" x2="35610" y2="53810"/>
                        <a14:foregroundMark x1="32358" y1="72619" x2="34634" y2="72857"/>
                        <a14:foregroundMark x1="35610" y1="67857" x2="36911" y2="70714"/>
                        <a14:foregroundMark x1="22114" y1="59286" x2="21301" y2="58333"/>
                        <a14:foregroundMark x1="46667" y1="50000" x2="46667" y2="50000"/>
                        <a14:foregroundMark x1="29431" y1="18571" x2="30732" y2="19524"/>
                        <a14:foregroundMark x1="38374" y1="20952" x2="39187" y2="22143"/>
                        <a14:foregroundMark x1="13821" y1="37143" x2="14472" y2="39286"/>
                        <a14:foregroundMark x1="23577" y1="68810" x2="24715" y2="67857"/>
                        <a14:foregroundMark x1="27967" y1="46667" x2="27967" y2="46667"/>
                        <a14:foregroundMark x1="17073" y1="21905" x2="17398" y2="21905"/>
                        <a14:foregroundMark x1="12195" y1="52857" x2="11545" y2="52857"/>
                      </a14:backgroundRemoval>
                    </a14:imgEffect>
                  </a14:imgLayer>
                </a14:imgProps>
              </a:ext>
              <a:ext uri="{28A0092B-C50C-407E-A947-70E740481C1C}">
                <a14:useLocalDpi xmlns:a14="http://schemas.microsoft.com/office/drawing/2010/main" val="0"/>
              </a:ext>
            </a:extLst>
          </a:blip>
          <a:srcRect/>
          <a:stretch>
            <a:fillRect/>
          </a:stretch>
        </p:blipFill>
        <p:spPr bwMode="auto">
          <a:xfrm>
            <a:off x="3427413" y="2955676"/>
            <a:ext cx="585787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0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4652" y="661339"/>
            <a:ext cx="4984414" cy="923330"/>
          </a:xfrm>
          <a:prstGeom prst="rect">
            <a:avLst/>
          </a:prstGeom>
        </p:spPr>
        <p:txBody>
          <a:bodyPr wrap="square">
            <a:spAutoFit/>
          </a:bodyPr>
          <a:lstStyle/>
          <a:p>
            <a:pPr algn="just">
              <a:lnSpc>
                <a:spcPct val="150000"/>
              </a:lnSpc>
            </a:pPr>
            <a:r>
              <a:rPr lang="ru-RU" dirty="0">
                <a:latin typeface="Constantia" panose="02030602050306030303" pitchFamily="18" charset="0"/>
                <a:ea typeface="Calibri" panose="020F0502020204030204" pitchFamily="34" charset="0"/>
                <a:cs typeface="Times New Roman" panose="02020603050405020304" pitchFamily="18" charset="0"/>
              </a:rPr>
              <a:t>2.2 миллиарда – количество пользователей электронной почты во всем мире</a:t>
            </a:r>
          </a:p>
        </p:txBody>
      </p:sp>
      <p:pic>
        <p:nvPicPr>
          <p:cNvPr id="1026" name="Picture 2" descr="http://sinistraper.org/wp/wp-content/uploads/2013/10/gm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8455" y="70104"/>
            <a:ext cx="2719971" cy="2708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ositime.ru/uploads/2013/03/in-kharkiv-will-host-a-seminar-on-internet-marketing.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0879" y1="21777" x2="80879" y2="21777"/>
                        <a14:foregroundMark x1="80220" y1="20410" x2="80220" y2="28223"/>
                        <a14:foregroundMark x1="90549" y1="13965" x2="83443" y2="20410"/>
                        <a14:foregroundMark x1="65934" y1="20020" x2="72088" y2="21777"/>
                        <a14:foregroundMark x1="14579" y1="45508" x2="16264" y2="42480"/>
                        <a14:backgroundMark x1="77289" y1="52930" x2="77289" y2="52930"/>
                        <a14:backgroundMark x1="77289" y1="52930" x2="77289" y2="52930"/>
                        <a14:backgroundMark x1="14945" y1="59375" x2="1494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0" y="2576917"/>
            <a:ext cx="4632158" cy="34749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26426" y="3466562"/>
            <a:ext cx="4572000" cy="2585323"/>
          </a:xfrm>
          <a:prstGeom prst="rect">
            <a:avLst/>
          </a:prstGeom>
        </p:spPr>
        <p:txBody>
          <a:bodyPr>
            <a:spAutoFit/>
          </a:bodyPr>
          <a:lstStyle/>
          <a:p>
            <a:pPr algn="just">
              <a:lnSpc>
                <a:spcPct val="150000"/>
              </a:lnSpc>
              <a:spcAft>
                <a:spcPts val="1000"/>
              </a:spcAft>
            </a:pPr>
            <a:r>
              <a:rPr lang="ru-RU" dirty="0">
                <a:latin typeface="Constantia" panose="02030602050306030303" pitchFamily="18" charset="0"/>
                <a:ea typeface="Calibri" panose="020F0502020204030204" pitchFamily="34" charset="0"/>
                <a:cs typeface="Times New Roman" panose="02020603050405020304" pitchFamily="18" charset="0"/>
              </a:rPr>
              <a:t>То есть можно говорить о том, что на сегодня – </a:t>
            </a:r>
            <a:r>
              <a:rPr lang="ru-RU" b="1" dirty="0">
                <a:solidFill>
                  <a:schemeClr val="accent3">
                    <a:lumMod val="60000"/>
                    <a:lumOff val="4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Интернет – максимально удобный  инструмент для влияния. </a:t>
            </a:r>
            <a:r>
              <a:rPr lang="ru-RU" dirty="0">
                <a:latin typeface="Constantia" panose="02030602050306030303" pitchFamily="18" charset="0"/>
                <a:ea typeface="Calibri" panose="020F0502020204030204" pitchFamily="34" charset="0"/>
                <a:cs typeface="Times New Roman" panose="02020603050405020304" pitchFamily="18" charset="0"/>
              </a:rPr>
              <a:t>Теперь, возвращаясь к понятию политики, вспомним о том, что влиять – это, по сути – главная цель политики.</a:t>
            </a:r>
            <a:endParaRPr lang="ru-RU" sz="14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0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лосы">
  <a:themeElements>
    <a:clrScheme name="Полосы">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Полосы">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лосы">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Объединенный</Template>
  <TotalTime>365</TotalTime>
  <Words>1516</Words>
  <Application>Microsoft Office PowerPoint</Application>
  <PresentationFormat>Экран (4:3)</PresentationFormat>
  <Paragraphs>114</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Bookman Old Style</vt:lpstr>
      <vt:lpstr>Calibri</vt:lpstr>
      <vt:lpstr>Constantia</vt:lpstr>
      <vt:lpstr>Corbel</vt:lpstr>
      <vt:lpstr>Times New Roman</vt:lpstr>
      <vt:lpstr>Wingdings</vt:lpstr>
      <vt:lpstr>Полосы</vt:lpstr>
      <vt:lpstr>Интернет и политика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Интернет и политика</dc:title>
  <dc:creator>Данил Тульнов</dc:creator>
  <cp:lastModifiedBy>Данил Тульнов</cp:lastModifiedBy>
  <cp:revision>35</cp:revision>
  <dcterms:created xsi:type="dcterms:W3CDTF">2013-12-25T08:05:17Z</dcterms:created>
  <dcterms:modified xsi:type="dcterms:W3CDTF">2013-12-25T19:03:15Z</dcterms:modified>
</cp:coreProperties>
</file>