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63" r:id="rId6"/>
    <p:sldId id="262" r:id="rId7"/>
    <p:sldId id="264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lus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plus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7" y="260648"/>
            <a:ext cx="8143931" cy="3882732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Проблема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smtClean="0"/>
              <a:t>Та </a:t>
            </a:r>
            <a:r>
              <a:rPr lang="ru-RU" dirty="0" err="1" smtClean="0"/>
              <a:t>роззброєння</a:t>
            </a:r>
            <a:r>
              <a:rPr lang="ru-RU" dirty="0" smtClean="0"/>
              <a:t>, </a:t>
            </a:r>
            <a:r>
              <a:rPr lang="ru-RU" dirty="0" err="1" smtClean="0"/>
              <a:t>запобігання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43182"/>
            <a:ext cx="422910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 bwMode="auto">
          <a:xfrm>
            <a:off x="3786182" y="6357937"/>
            <a:ext cx="2286000" cy="500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Prezentacii.com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062540"/>
            <a:ext cx="4587422" cy="279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Проблема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71546"/>
            <a:ext cx="8606190" cy="3154710"/>
          </a:xfrm>
        </p:spPr>
        <p:txBody>
          <a:bodyPr/>
          <a:lstStyle/>
          <a:p>
            <a:r>
              <a:rPr lang="ru-RU" sz="3000" dirty="0" err="1" smtClean="0">
                <a:solidFill>
                  <a:schemeClr val="accent4"/>
                </a:solidFill>
              </a:rPr>
              <a:t>Протягом</a:t>
            </a:r>
            <a:r>
              <a:rPr lang="ru-RU" sz="3000" dirty="0" smtClean="0">
                <a:solidFill>
                  <a:schemeClr val="accent4"/>
                </a:solidFill>
              </a:rPr>
              <a:t> </a:t>
            </a:r>
            <a:r>
              <a:rPr lang="ru-RU" sz="3000" dirty="0" err="1" smtClean="0">
                <a:solidFill>
                  <a:schemeClr val="accent4"/>
                </a:solidFill>
              </a:rPr>
              <a:t>кількох</a:t>
            </a:r>
            <a:r>
              <a:rPr lang="ru-RU" sz="3000" dirty="0" smtClean="0">
                <a:solidFill>
                  <a:schemeClr val="accent4"/>
                </a:solidFill>
              </a:rPr>
              <a:t> </a:t>
            </a:r>
            <a:r>
              <a:rPr lang="ru-RU" sz="3000" dirty="0" err="1" smtClean="0">
                <a:solidFill>
                  <a:schemeClr val="accent4"/>
                </a:solidFill>
              </a:rPr>
              <a:t>десятиліть</a:t>
            </a:r>
            <a:r>
              <a:rPr lang="ru-RU" sz="3000" dirty="0" smtClean="0">
                <a:solidFill>
                  <a:schemeClr val="accent4"/>
                </a:solidFill>
              </a:rPr>
              <a:t> "</a:t>
            </a:r>
            <a:r>
              <a:rPr lang="ru-RU" sz="3000" dirty="0" err="1" smtClean="0">
                <a:solidFill>
                  <a:schemeClr val="accent4"/>
                </a:solidFill>
              </a:rPr>
              <a:t>холодної</a:t>
            </a:r>
            <a:r>
              <a:rPr lang="ru-RU" sz="3000" dirty="0" smtClean="0">
                <a:solidFill>
                  <a:schemeClr val="accent4"/>
                </a:solidFill>
              </a:rPr>
              <a:t> </a:t>
            </a:r>
            <a:r>
              <a:rPr lang="ru-RU" sz="3000" dirty="0" err="1" smtClean="0">
                <a:solidFill>
                  <a:schemeClr val="accent4"/>
                </a:solidFill>
              </a:rPr>
              <a:t>війни</a:t>
            </a:r>
            <a:r>
              <a:rPr lang="ru-RU" sz="3000" dirty="0" smtClean="0">
                <a:solidFill>
                  <a:schemeClr val="accent4"/>
                </a:solidFill>
              </a:rPr>
              <a:t>" проблема </a:t>
            </a:r>
            <a:r>
              <a:rPr lang="ru-RU" sz="3000" dirty="0" err="1" smtClean="0">
                <a:solidFill>
                  <a:schemeClr val="accent4"/>
                </a:solidFill>
              </a:rPr>
              <a:t>війни</a:t>
            </a:r>
            <a:r>
              <a:rPr lang="ru-RU" sz="3000" dirty="0" smtClean="0">
                <a:solidFill>
                  <a:schemeClr val="accent4"/>
                </a:solidFill>
              </a:rPr>
              <a:t> </a:t>
            </a:r>
            <a:r>
              <a:rPr lang="ru-RU" sz="3000" dirty="0" err="1" smtClean="0">
                <a:solidFill>
                  <a:schemeClr val="accent4"/>
                </a:solidFill>
              </a:rPr>
              <a:t>і</a:t>
            </a:r>
            <a:r>
              <a:rPr lang="ru-RU" sz="3000" dirty="0" smtClean="0">
                <a:solidFill>
                  <a:schemeClr val="accent4"/>
                </a:solidFill>
              </a:rPr>
              <a:t> миру </a:t>
            </a:r>
            <a:r>
              <a:rPr lang="ru-RU" sz="3000" dirty="0" err="1" smtClean="0">
                <a:solidFill>
                  <a:schemeClr val="accent4"/>
                </a:solidFill>
              </a:rPr>
              <a:t>залишалася</a:t>
            </a:r>
            <a:r>
              <a:rPr lang="ru-RU" sz="3000" dirty="0" smtClean="0">
                <a:solidFill>
                  <a:schemeClr val="accent4"/>
                </a:solidFill>
              </a:rPr>
              <a:t> проблемою № 1.</a:t>
            </a:r>
          </a:p>
          <a:p>
            <a:r>
              <a:rPr lang="ru-RU" sz="3000" dirty="0" err="1" smtClean="0">
                <a:solidFill>
                  <a:schemeClr val="accent4"/>
                </a:solidFill>
              </a:rPr>
              <a:t>Запобігання</a:t>
            </a:r>
            <a:r>
              <a:rPr lang="ru-RU" sz="3000" dirty="0" smtClean="0">
                <a:solidFill>
                  <a:schemeClr val="accent4"/>
                </a:solidFill>
              </a:rPr>
              <a:t> </a:t>
            </a:r>
            <a:r>
              <a:rPr lang="ru-RU" sz="3000" dirty="0" err="1" smtClean="0">
                <a:solidFill>
                  <a:schemeClr val="accent4"/>
                </a:solidFill>
              </a:rPr>
              <a:t>війни</a:t>
            </a:r>
            <a:r>
              <a:rPr lang="ru-RU" sz="3000" dirty="0" smtClean="0">
                <a:solidFill>
                  <a:schemeClr val="accent4"/>
                </a:solidFill>
              </a:rPr>
              <a:t>; проблема миру та </a:t>
            </a:r>
            <a:r>
              <a:rPr lang="ru-RU" sz="3000" dirty="0" err="1" smtClean="0">
                <a:solidFill>
                  <a:schemeClr val="accent4"/>
                </a:solidFill>
              </a:rPr>
              <a:t>роззброєння</a:t>
            </a:r>
            <a:r>
              <a:rPr lang="ru-RU" sz="3000" dirty="0" smtClean="0">
                <a:solidFill>
                  <a:schemeClr val="accent4"/>
                </a:solidFill>
              </a:rPr>
              <a:t>.</a:t>
            </a:r>
          </a:p>
          <a:p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загрозою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,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чогось</a:t>
            </a:r>
            <a:r>
              <a:rPr lang="ru-RU" dirty="0" smtClean="0"/>
              <a:t>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роді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12704"/>
            <a:ext cx="3310392" cy="284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Причины возникновения </a:t>
            </a:r>
            <a:br>
              <a:rPr lang="ru-RU" b="1" dirty="0" smtClean="0"/>
            </a:br>
            <a:r>
              <a:rPr lang="ru-RU" b="1" dirty="0" smtClean="0"/>
              <a:t>(или обострения)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484784"/>
            <a:ext cx="5724128" cy="3200876"/>
          </a:xfrm>
        </p:spPr>
        <p:txBody>
          <a:bodyPr/>
          <a:lstStyle/>
          <a:p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світові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20-го </a:t>
            </a:r>
            <a:r>
              <a:rPr lang="ru-RU" dirty="0" err="1" smtClean="0"/>
              <a:t>століття</a:t>
            </a:r>
            <a:r>
              <a:rPr lang="ru-RU" dirty="0" smtClean="0"/>
              <a:t>, результатом </a:t>
            </a:r>
            <a:r>
              <a:rPr lang="ru-RU" dirty="0" err="1" smtClean="0"/>
              <a:t>яких</a:t>
            </a:r>
            <a:r>
              <a:rPr lang="ru-RU" dirty="0" smtClean="0"/>
              <a:t> стала "гонка </a:t>
            </a:r>
            <a:r>
              <a:rPr lang="ru-RU" dirty="0" err="1" smtClean="0"/>
              <a:t>озброєння</a:t>
            </a:r>
            <a:endParaRPr lang="ru-RU" dirty="0" smtClean="0"/>
          </a:p>
          <a:p>
            <a:r>
              <a:rPr lang="ru-RU" dirty="0" err="1" smtClean="0"/>
              <a:t>Технічний</a:t>
            </a:r>
            <a:r>
              <a:rPr lang="ru-RU" dirty="0" smtClean="0"/>
              <a:t> </a:t>
            </a:r>
            <a:r>
              <a:rPr lang="ru-RU" dirty="0" err="1" smtClean="0"/>
              <a:t>прогрес</a:t>
            </a:r>
            <a:r>
              <a:rPr lang="ru-RU" dirty="0" smtClean="0"/>
              <a:t>. </a:t>
            </a:r>
            <a:r>
              <a:rPr lang="ru-RU" dirty="0" err="1" smtClean="0"/>
              <a:t>Створення</a:t>
            </a:r>
            <a:r>
              <a:rPr lang="ru-RU" dirty="0" smtClean="0"/>
              <a:t> та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 (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2772320" cy="391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1"/>
            <a:ext cx="8750776" cy="5022914"/>
          </a:xfrm>
        </p:spPr>
        <p:txBody>
          <a:bodyPr/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зв'язку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двома</a:t>
            </a:r>
            <a:r>
              <a:rPr lang="ru-RU" sz="2400" dirty="0" smtClean="0"/>
              <a:t> </a:t>
            </a:r>
            <a:r>
              <a:rPr lang="ru-RU" sz="2400" dirty="0" err="1" smtClean="0"/>
              <a:t>глобальними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війнами</a:t>
            </a:r>
            <a:r>
              <a:rPr lang="ru-RU" sz="2400" dirty="0" smtClean="0"/>
              <a:t> </a:t>
            </a:r>
            <a:r>
              <a:rPr lang="en-US" sz="2400" dirty="0" smtClean="0"/>
              <a:t>XX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, в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загинуло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100 млн. </a:t>
            </a:r>
            <a:r>
              <a:rPr lang="ru-RU" sz="2400" dirty="0" err="1" smtClean="0"/>
              <a:t>чоловік</a:t>
            </a:r>
            <a:r>
              <a:rPr lang="ru-RU" sz="2400" dirty="0" smtClean="0"/>
              <a:t>, а </a:t>
            </a:r>
            <a:r>
              <a:rPr lang="ru-RU" sz="2400" dirty="0" err="1" smtClean="0"/>
              <a:t>пізніше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протистоянням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двох</a:t>
            </a:r>
            <a:r>
              <a:rPr lang="ru-RU" sz="2400" dirty="0" smtClean="0"/>
              <a:t> великих держав (СРСР </a:t>
            </a:r>
            <a:r>
              <a:rPr lang="ru-RU" sz="2400" dirty="0" err="1" smtClean="0"/>
              <a:t>і</a:t>
            </a:r>
            <a:r>
              <a:rPr lang="ru-RU" sz="2400" dirty="0" smtClean="0"/>
              <a:t> США) </a:t>
            </a:r>
            <a:r>
              <a:rPr lang="ru-RU" sz="2400" dirty="0" err="1" smtClean="0"/>
              <a:t>з'явилася</a:t>
            </a:r>
            <a:r>
              <a:rPr lang="ru-RU" sz="2400" dirty="0" smtClean="0"/>
              <a:t> так звана "гонка </a:t>
            </a:r>
            <a:r>
              <a:rPr lang="ru-RU" sz="2400" dirty="0" err="1" smtClean="0"/>
              <a:t>озброєння</a:t>
            </a:r>
            <a:r>
              <a:rPr lang="ru-RU" sz="2400" dirty="0" smtClean="0"/>
              <a:t>". </a:t>
            </a:r>
            <a:r>
              <a:rPr lang="ru-RU" sz="2400" dirty="0" err="1" smtClean="0"/>
              <a:t>Значну</a:t>
            </a:r>
            <a:r>
              <a:rPr lang="ru-RU" sz="2400" dirty="0" smtClean="0"/>
              <a:t> роль </a:t>
            </a:r>
            <a:r>
              <a:rPr lang="ru-RU" sz="2400" dirty="0" err="1" smtClean="0"/>
              <a:t>відіграло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ядерної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зброї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sz="2400" dirty="0" err="1" smtClean="0"/>
              <a:t>Вже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кінця</a:t>
            </a:r>
            <a:r>
              <a:rPr lang="ru-RU" sz="2400" dirty="0" smtClean="0"/>
              <a:t> </a:t>
            </a:r>
            <a:r>
              <a:rPr lang="ru-RU" sz="2400" dirty="0" err="1" smtClean="0"/>
              <a:t>двадцятого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підійшов</a:t>
            </a:r>
            <a:r>
              <a:rPr lang="ru-RU" sz="2400" dirty="0" smtClean="0"/>
              <a:t> </a:t>
            </a:r>
            <a:r>
              <a:rPr lang="ru-RU" sz="2400" dirty="0" err="1" smtClean="0"/>
              <a:t>до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критичної</a:t>
            </a:r>
            <a:r>
              <a:rPr lang="ru-RU" sz="2400" dirty="0" smtClean="0"/>
              <a:t> точки,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загрозою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знаходились</a:t>
            </a:r>
            <a:r>
              <a:rPr lang="ru-RU" sz="2400" dirty="0" smtClean="0"/>
              <a:t> </a:t>
            </a:r>
            <a:r>
              <a:rPr lang="ru-RU" sz="2400" dirty="0" err="1" smtClean="0"/>
              <a:t>мільярди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життів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Але становище </a:t>
            </a:r>
            <a:r>
              <a:rPr lang="ru-RU" sz="2400" dirty="0" err="1" smtClean="0"/>
              <a:t>різко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змінилася</a:t>
            </a:r>
            <a:r>
              <a:rPr lang="ru-RU" sz="2400" dirty="0" smtClean="0"/>
              <a:t> на початку 90-их. А на </a:t>
            </a:r>
            <a:r>
              <a:rPr lang="ru-RU" sz="2400" dirty="0" err="1" smtClean="0"/>
              <a:t>рубежі</a:t>
            </a:r>
            <a:r>
              <a:rPr lang="ru-RU" sz="2400" dirty="0" smtClean="0"/>
              <a:t> XX </a:t>
            </a:r>
            <a:r>
              <a:rPr lang="ru-RU" sz="2400" dirty="0" err="1" smtClean="0"/>
              <a:t>і</a:t>
            </a:r>
            <a:r>
              <a:rPr lang="ru-RU" sz="2400" dirty="0" smtClean="0"/>
              <a:t> XXI ст. почало </a:t>
            </a:r>
            <a:r>
              <a:rPr lang="ru-RU" sz="2400" dirty="0" err="1" smtClean="0"/>
              <a:t>відбуватися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масштабне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скорочення</a:t>
            </a:r>
            <a:r>
              <a:rPr lang="ru-RU" sz="2400" dirty="0" smtClean="0"/>
              <a:t> глобального арсеналу </a:t>
            </a:r>
            <a:r>
              <a:rPr lang="ru-RU" sz="2400" dirty="0" err="1" smtClean="0"/>
              <a:t>озброєнь</a:t>
            </a:r>
            <a:r>
              <a:rPr lang="ru-RU" sz="2400" dirty="0" smtClean="0"/>
              <a:t>, </a:t>
            </a:r>
            <a:r>
              <a:rPr lang="ru-RU" sz="2400" dirty="0" err="1" smtClean="0"/>
              <a:t>зниження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витрат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скорочення</a:t>
            </a:r>
            <a:r>
              <a:rPr lang="ru-RU" sz="2400" dirty="0" smtClean="0"/>
              <a:t> ракетно-ядерного </a:t>
            </a:r>
            <a:r>
              <a:rPr lang="ru-RU" sz="2400" dirty="0" err="1" smtClean="0"/>
              <a:t>потенціалу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Особливо </a:t>
            </a:r>
            <a:r>
              <a:rPr lang="ru-RU" sz="2400" dirty="0" err="1" smtClean="0"/>
              <a:t>важливе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мали</a:t>
            </a:r>
            <a:r>
              <a:rPr lang="ru-RU" sz="2400" dirty="0" smtClean="0"/>
              <a:t> договору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СРСР </a:t>
            </a:r>
            <a:r>
              <a:rPr lang="ru-RU" sz="2400" dirty="0" err="1" smtClean="0"/>
              <a:t>і</a:t>
            </a:r>
            <a:r>
              <a:rPr lang="ru-RU" sz="2400" dirty="0" smtClean="0"/>
              <a:t> США (СНО-1), а </a:t>
            </a:r>
            <a:r>
              <a:rPr lang="ru-RU" sz="2400" dirty="0" err="1" smtClean="0"/>
              <a:t>пізніше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США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Росією</a:t>
            </a:r>
            <a:r>
              <a:rPr lang="ru-RU" sz="2400" dirty="0" smtClean="0"/>
              <a:t> (СНО-2). </a:t>
            </a:r>
            <a:endParaRPr lang="ru-RU" sz="2400" dirty="0" smtClean="0"/>
          </a:p>
          <a:p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загроза</a:t>
            </a:r>
            <a:r>
              <a:rPr lang="ru-RU" sz="2400" dirty="0" smtClean="0"/>
              <a:t> як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залишається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силі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04864"/>
            <a:ext cx="4442253" cy="311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9407" y="3314725"/>
            <a:ext cx="5324593" cy="35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3908991" cy="292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60648"/>
            <a:ext cx="3725763" cy="331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382000" cy="2856167"/>
          </a:xfrm>
        </p:spPr>
        <p:txBody>
          <a:bodyPr/>
          <a:lstStyle/>
          <a:p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аспекти</a:t>
            </a:r>
            <a:r>
              <a:rPr lang="ru-RU" dirty="0" smtClean="0"/>
              <a:t>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загрози</a:t>
            </a:r>
            <a:r>
              <a:rPr lang="ru-RU" dirty="0" smtClean="0"/>
              <a:t> все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:</a:t>
            </a:r>
            <a:endParaRPr lang="ru-RU" dirty="0" smtClean="0"/>
          </a:p>
          <a:p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регіональні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локальні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\ </a:t>
            </a:r>
            <a:r>
              <a:rPr lang="ru-RU" dirty="0" err="1" smtClean="0"/>
              <a:t>війни.Розповсюдження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endParaRPr lang="ru-RU" dirty="0" smtClean="0"/>
          </a:p>
          <a:p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блоківТоргівля</a:t>
            </a:r>
            <a:r>
              <a:rPr lang="ru-RU" dirty="0" smtClean="0"/>
              <a:t> </a:t>
            </a:r>
            <a:r>
              <a:rPr lang="ru-RU" dirty="0" err="1" smtClean="0"/>
              <a:t>зброєю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Picture 2" descr="http://www.coolreferat.com/ref-1000_492992271-102400.cool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314825"/>
            <a:ext cx="5905500" cy="254317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шляхи </a:t>
            </a:r>
            <a:r>
              <a:rPr lang="ru-RU" dirty="0" err="1"/>
              <a:t>вирішення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12874"/>
            <a:ext cx="4789766" cy="4185761"/>
          </a:xfrm>
        </p:spPr>
        <p:txBody>
          <a:bodyPr/>
          <a:lstStyle/>
          <a:p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жорсткого</a:t>
            </a:r>
            <a:r>
              <a:rPr lang="ru-RU" dirty="0" smtClean="0"/>
              <a:t> контролю за ядерною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хімічною</a:t>
            </a:r>
            <a:r>
              <a:rPr lang="ru-RU" dirty="0" smtClean="0"/>
              <a:t> </a:t>
            </a:r>
            <a:r>
              <a:rPr lang="ru-RU" dirty="0" err="1" smtClean="0"/>
              <a:t>зброєю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звичайних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озброєння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зброєю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Загальне</a:t>
            </a:r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1916832"/>
            <a:ext cx="4211959" cy="315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763000" cy="66479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Досягнуті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та </a:t>
            </a:r>
            <a:r>
              <a:rPr lang="ru-RU" dirty="0" err="1"/>
              <a:t>істотні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28800"/>
            <a:ext cx="8750206" cy="4968552"/>
          </a:xfrm>
        </p:spPr>
        <p:txBody>
          <a:bodyPr>
            <a:noAutofit/>
          </a:bodyPr>
          <a:lstStyle/>
          <a:p>
            <a:r>
              <a:rPr lang="ru-RU" sz="2700" dirty="0" err="1" smtClean="0"/>
              <a:t>Підписання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міжнародних</a:t>
            </a:r>
            <a:r>
              <a:rPr lang="ru-RU" sz="2700" dirty="0" smtClean="0"/>
              <a:t> </a:t>
            </a:r>
            <a:r>
              <a:rPr lang="ru-RU" sz="2700" dirty="0" err="1" smtClean="0"/>
              <a:t>договорів</a:t>
            </a:r>
            <a:r>
              <a:rPr lang="ru-RU" sz="2700" dirty="0" smtClean="0"/>
              <a:t>: про </a:t>
            </a:r>
            <a:r>
              <a:rPr lang="ru-RU" sz="2700" dirty="0" err="1" smtClean="0"/>
              <a:t>нерозповсюдження</a:t>
            </a:r>
            <a:r>
              <a:rPr lang="ru-RU" sz="2700" dirty="0" smtClean="0"/>
              <a:t> </a:t>
            </a:r>
            <a:r>
              <a:rPr lang="ru-RU" sz="2700" dirty="0" err="1" smtClean="0"/>
              <a:t>ядерної</a:t>
            </a:r>
            <a:r>
              <a:rPr lang="ru-RU" sz="2700" dirty="0" smtClean="0"/>
              <a:t> </a:t>
            </a:r>
            <a:r>
              <a:rPr lang="ru-RU" sz="2700" dirty="0" err="1" smtClean="0"/>
              <a:t>зброї</a:t>
            </a:r>
            <a:r>
              <a:rPr lang="ru-RU" sz="2700" dirty="0" smtClean="0"/>
              <a:t> (1968 р. - 180 держав), про </a:t>
            </a:r>
            <a:r>
              <a:rPr lang="ru-RU" sz="2700" dirty="0" err="1" smtClean="0"/>
              <a:t>заборону</a:t>
            </a:r>
            <a:r>
              <a:rPr lang="ru-RU" sz="2700" dirty="0" smtClean="0"/>
              <a:t> </a:t>
            </a:r>
            <a:r>
              <a:rPr lang="ru-RU" sz="2700" dirty="0" err="1" smtClean="0"/>
              <a:t>ядерних</a:t>
            </a:r>
            <a:r>
              <a:rPr lang="ru-RU" sz="2700" dirty="0" smtClean="0"/>
              <a:t> </a:t>
            </a:r>
            <a:r>
              <a:rPr lang="ru-RU" sz="2700" dirty="0" err="1" smtClean="0"/>
              <a:t>випробувань</a:t>
            </a:r>
            <a:r>
              <a:rPr lang="ru-RU" sz="2700" dirty="0" smtClean="0"/>
              <a:t>, </a:t>
            </a:r>
            <a:r>
              <a:rPr lang="ru-RU" sz="2700" dirty="0" err="1" smtClean="0"/>
              <a:t>конвенція</a:t>
            </a:r>
            <a:r>
              <a:rPr lang="ru-RU" sz="2700" dirty="0" smtClean="0"/>
              <a:t> </a:t>
            </a:r>
            <a:r>
              <a:rPr lang="ru-RU" sz="2700" dirty="0" err="1" smtClean="0"/>
              <a:t>про</a:t>
            </a:r>
            <a:r>
              <a:rPr lang="ru-RU" sz="2700" dirty="0" smtClean="0"/>
              <a:t> </a:t>
            </a:r>
            <a:r>
              <a:rPr lang="ru-RU" sz="2700" dirty="0" err="1" smtClean="0"/>
              <a:t>заборону</a:t>
            </a:r>
            <a:r>
              <a:rPr lang="ru-RU" sz="2700" dirty="0" smtClean="0"/>
              <a:t> </a:t>
            </a:r>
            <a:r>
              <a:rPr lang="ru-RU" sz="2700" dirty="0" err="1" smtClean="0"/>
              <a:t>розробки</a:t>
            </a:r>
            <a:r>
              <a:rPr lang="ru-RU" sz="2700" dirty="0" smtClean="0"/>
              <a:t>, </a:t>
            </a:r>
            <a:r>
              <a:rPr lang="ru-RU" sz="2700" dirty="0" err="1" smtClean="0"/>
              <a:t>виробництва</a:t>
            </a:r>
            <a:r>
              <a:rPr lang="ru-RU" sz="2700" dirty="0" smtClean="0"/>
              <a:t> </a:t>
            </a:r>
            <a:r>
              <a:rPr lang="ru-RU" sz="2700" dirty="0" err="1" smtClean="0"/>
              <a:t>хімічної</a:t>
            </a:r>
            <a:r>
              <a:rPr lang="ru-RU" sz="2700" dirty="0" smtClean="0"/>
              <a:t> </a:t>
            </a:r>
            <a:r>
              <a:rPr lang="ru-RU" sz="2700" dirty="0" err="1" smtClean="0"/>
              <a:t>зброї</a:t>
            </a:r>
            <a:r>
              <a:rPr lang="ru-RU" sz="2700" dirty="0" smtClean="0"/>
              <a:t> (1997 р.) </a:t>
            </a:r>
            <a:r>
              <a:rPr lang="ru-RU" sz="2700" dirty="0" err="1" smtClean="0"/>
              <a:t>і</a:t>
            </a:r>
            <a:r>
              <a:rPr lang="ru-RU" sz="2700" dirty="0" smtClean="0"/>
              <a:t> т.д.</a:t>
            </a:r>
          </a:p>
          <a:p>
            <a:r>
              <a:rPr lang="ru-RU" sz="2700" dirty="0" err="1" smtClean="0"/>
              <a:t>Торгівля</a:t>
            </a:r>
            <a:r>
              <a:rPr lang="ru-RU" sz="2700" dirty="0" smtClean="0"/>
              <a:t> </a:t>
            </a:r>
            <a:r>
              <a:rPr lang="ru-RU" sz="2700" dirty="0" err="1" smtClean="0"/>
              <a:t>зброєю</a:t>
            </a:r>
            <a:r>
              <a:rPr lang="ru-RU" sz="2700" dirty="0" smtClean="0"/>
              <a:t> </a:t>
            </a:r>
            <a:r>
              <a:rPr lang="ru-RU" sz="2700" dirty="0" err="1" smtClean="0"/>
              <a:t>скоротилася</a:t>
            </a:r>
            <a:r>
              <a:rPr lang="ru-RU" sz="2700" dirty="0" smtClean="0"/>
              <a:t> в 2 р. (</a:t>
            </a:r>
            <a:r>
              <a:rPr lang="ru-RU" sz="2700" dirty="0" err="1" smtClean="0"/>
              <a:t>з</a:t>
            </a:r>
            <a:r>
              <a:rPr lang="ru-RU" sz="2700" dirty="0" smtClean="0"/>
              <a:t> 1987 по 1994 </a:t>
            </a:r>
            <a:r>
              <a:rPr lang="ru-RU" sz="2700" dirty="0" err="1" smtClean="0"/>
              <a:t>рр</a:t>
            </a:r>
            <a:r>
              <a:rPr lang="ru-RU" sz="2700" dirty="0" smtClean="0"/>
              <a:t>..)</a:t>
            </a:r>
          </a:p>
          <a:p>
            <a:r>
              <a:rPr lang="ru-RU" sz="2700" dirty="0" err="1" smtClean="0"/>
              <a:t>Скорочення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військових</a:t>
            </a:r>
            <a:r>
              <a:rPr lang="ru-RU" sz="2700" dirty="0" smtClean="0"/>
              <a:t> </a:t>
            </a:r>
            <a:r>
              <a:rPr lang="ru-RU" sz="2700" dirty="0" err="1" smtClean="0"/>
              <a:t>витрат</a:t>
            </a:r>
            <a:r>
              <a:rPr lang="ru-RU" sz="2700" dirty="0" smtClean="0"/>
              <a:t> на 1 \ 3 (за 1990-і </a:t>
            </a:r>
            <a:r>
              <a:rPr lang="ru-RU" sz="2700" dirty="0" err="1" smtClean="0"/>
              <a:t>рр</a:t>
            </a:r>
            <a:r>
              <a:rPr lang="ru-RU" sz="2700" dirty="0" smtClean="0"/>
              <a:t>..)</a:t>
            </a:r>
          </a:p>
          <a:p>
            <a:r>
              <a:rPr lang="ru-RU" sz="2700" dirty="0" err="1" smtClean="0"/>
              <a:t>Посилений</a:t>
            </a:r>
            <a:r>
              <a:rPr lang="ru-RU" sz="2700" dirty="0" smtClean="0"/>
              <a:t> контроль за </a:t>
            </a:r>
            <a:r>
              <a:rPr lang="ru-RU" sz="2700" dirty="0" err="1" smtClean="0"/>
              <a:t>нерозповсюдженням</a:t>
            </a:r>
            <a:r>
              <a:rPr lang="ru-RU" sz="2700" dirty="0" smtClean="0"/>
              <a:t> </a:t>
            </a:r>
            <a:r>
              <a:rPr lang="ru-RU" sz="2700" dirty="0" err="1" smtClean="0"/>
              <a:t>ядерної</a:t>
            </a:r>
            <a:r>
              <a:rPr lang="ru-RU" sz="2700" dirty="0" smtClean="0"/>
              <a:t> та </a:t>
            </a:r>
            <a:r>
              <a:rPr lang="ru-RU" sz="2700" dirty="0" err="1" smtClean="0"/>
              <a:t>ін</a:t>
            </a:r>
            <a:r>
              <a:rPr lang="ru-RU" sz="2700" dirty="0" smtClean="0"/>
              <a:t> </a:t>
            </a:r>
            <a:r>
              <a:rPr lang="ru-RU" sz="2700" dirty="0" err="1" smtClean="0"/>
              <a:t>зброї</a:t>
            </a:r>
            <a:r>
              <a:rPr lang="ru-RU" sz="2700" dirty="0" smtClean="0"/>
              <a:t> </a:t>
            </a:r>
            <a:r>
              <a:rPr lang="ru-RU" sz="2700" dirty="0" err="1" smtClean="0"/>
              <a:t>з</a:t>
            </a:r>
            <a:r>
              <a:rPr lang="ru-RU" sz="2700" dirty="0" smtClean="0"/>
              <a:t> боку </a:t>
            </a:r>
            <a:r>
              <a:rPr lang="ru-RU" sz="2700" dirty="0" err="1" smtClean="0"/>
              <a:t>міжнародної</a:t>
            </a:r>
            <a:r>
              <a:rPr lang="ru-RU" sz="2700" dirty="0" smtClean="0"/>
              <a:t> </a:t>
            </a:r>
            <a:r>
              <a:rPr lang="ru-RU" sz="2700" dirty="0" err="1" smtClean="0"/>
              <a:t>громадськості</a:t>
            </a:r>
            <a:r>
              <a:rPr lang="ru-RU" sz="2700" dirty="0" smtClean="0"/>
              <a:t> (Пр.: </a:t>
            </a:r>
            <a:r>
              <a:rPr lang="ru-RU" sz="2700" dirty="0" err="1" smtClean="0"/>
              <a:t>діяльність</a:t>
            </a:r>
            <a:r>
              <a:rPr lang="ru-RU" sz="2700" dirty="0" smtClean="0"/>
              <a:t> МАГАТЕ, та </a:t>
            </a:r>
            <a:r>
              <a:rPr lang="ru-RU" sz="2700" dirty="0" err="1" smtClean="0"/>
              <a:t>ін</a:t>
            </a:r>
            <a:r>
              <a:rPr lang="ru-RU" sz="2700" dirty="0" smtClean="0"/>
              <a:t> межд. </a:t>
            </a:r>
            <a:r>
              <a:rPr lang="ru-RU" sz="2700" dirty="0" err="1" smtClean="0"/>
              <a:t>Організацій</a:t>
            </a:r>
            <a:r>
              <a:rPr lang="ru-RU" sz="2700" dirty="0" smtClean="0"/>
              <a:t>)</a:t>
            </a:r>
            <a:endParaRPr lang="ru-RU" sz="27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4"/>
            <a:ext cx="8548718" cy="4087827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До </a:t>
            </a:r>
            <a:r>
              <a:rPr lang="ru-RU" sz="2400" dirty="0" err="1" smtClean="0"/>
              <a:t>договорів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нерозповсюдження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приєдналися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подібних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договорів</a:t>
            </a:r>
            <a:r>
              <a:rPr lang="ru-RU" sz="2400" dirty="0" smtClean="0"/>
              <a:t> (Пр.: США </a:t>
            </a:r>
            <a:r>
              <a:rPr lang="ru-RU" sz="2400" dirty="0" err="1" smtClean="0"/>
              <a:t>односторонньо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вийшли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договору по ПРО в 2002 р.);</a:t>
            </a:r>
          </a:p>
          <a:p>
            <a:r>
              <a:rPr lang="ru-RU" sz="2400" dirty="0" err="1" smtClean="0"/>
              <a:t>Діяльність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 </a:t>
            </a:r>
            <a:r>
              <a:rPr lang="ru-RU" sz="2400" dirty="0" err="1" smtClean="0"/>
              <a:t>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підстави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розробляють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ядерну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зброю</a:t>
            </a:r>
            <a:r>
              <a:rPr lang="ru-RU" sz="2400" dirty="0" smtClean="0"/>
              <a:t> (КНДР, </a:t>
            </a:r>
            <a:r>
              <a:rPr lang="ru-RU" sz="2400" dirty="0" err="1" smtClean="0"/>
              <a:t>Іран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Не </a:t>
            </a:r>
            <a:r>
              <a:rPr lang="ru-RU" sz="2400" dirty="0" err="1" smtClean="0"/>
              <a:t>припиняються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збройні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конфлікти</a:t>
            </a:r>
            <a:r>
              <a:rPr lang="ru-RU" sz="2400" dirty="0" smtClean="0"/>
              <a:t> (</a:t>
            </a:r>
            <a:r>
              <a:rPr lang="ru-RU" sz="2400" dirty="0" err="1" smtClean="0"/>
              <a:t>Ліван</a:t>
            </a:r>
            <a:r>
              <a:rPr lang="ru-RU" sz="2400" dirty="0" smtClean="0"/>
              <a:t> - </a:t>
            </a:r>
            <a:r>
              <a:rPr lang="ru-RU" sz="2400" dirty="0" err="1" smtClean="0"/>
              <a:t>Ізраїль</a:t>
            </a:r>
            <a:r>
              <a:rPr lang="ru-RU" sz="2400" dirty="0" smtClean="0"/>
              <a:t>, </a:t>
            </a:r>
            <a:r>
              <a:rPr lang="ru-RU" sz="2400" dirty="0" err="1" smtClean="0"/>
              <a:t>війна</a:t>
            </a:r>
            <a:r>
              <a:rPr lang="ru-RU" sz="2400" dirty="0" smtClean="0"/>
              <a:t> в </a:t>
            </a:r>
            <a:r>
              <a:rPr lang="ru-RU" sz="2400" dirty="0" err="1" smtClean="0"/>
              <a:t>Іраку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т.п.)</a:t>
            </a:r>
          </a:p>
          <a:p>
            <a:r>
              <a:rPr lang="ru-RU" sz="2400" dirty="0" smtClean="0"/>
              <a:t>Одним словом, все </a:t>
            </a:r>
            <a:r>
              <a:rPr lang="ru-RU" sz="2400" dirty="0" err="1" smtClean="0"/>
              <a:t>ще</a:t>
            </a:r>
            <a:r>
              <a:rPr lang="ru-RU" sz="2400" dirty="0" smtClean="0"/>
              <a:t> далеко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smtClean="0"/>
              <a:t>досконалості</a:t>
            </a:r>
            <a:endParaRPr lang="ru-RU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TS010286723</Template>
  <TotalTime>193</TotalTime>
  <Words>417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Gray Segoe 4-3 template-template_April-17-2007</vt:lpstr>
      <vt:lpstr>White with Courier font for code slides</vt:lpstr>
      <vt:lpstr>Проблема світу. Та роззброєння, запобігання ядерної війни</vt:lpstr>
      <vt:lpstr>Проблема та її сутність </vt:lpstr>
      <vt:lpstr>Причины возникновения  (или обострения)</vt:lpstr>
      <vt:lpstr>История</vt:lpstr>
      <vt:lpstr>Слайд 5</vt:lpstr>
      <vt:lpstr>Сучасна ситуація</vt:lpstr>
      <vt:lpstr>шляхи вирішення</vt:lpstr>
      <vt:lpstr>Досягнуті результати та істотні труднощі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мира и разоружения, предотвращения ядерной войны.</dc:title>
  <dc:creator>al</dc:creator>
  <cp:lastModifiedBy>User</cp:lastModifiedBy>
  <cp:revision>23</cp:revision>
  <dcterms:created xsi:type="dcterms:W3CDTF">2012-05-04T16:05:15Z</dcterms:created>
  <dcterms:modified xsi:type="dcterms:W3CDTF">2013-02-15T11:25:04Z</dcterms:modified>
</cp:coreProperties>
</file>