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6766" y="3356992"/>
            <a:ext cx="6669349" cy="1200329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slop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 err="1" smtClean="0">
                <a:ln/>
                <a:solidFill>
                  <a:schemeClr val="accent3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Реформи</a:t>
            </a:r>
            <a:r>
              <a:rPr lang="ru-RU" sz="7200" b="1" dirty="0" smtClean="0">
                <a:ln/>
                <a:solidFill>
                  <a:schemeClr val="accent3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7200" b="1" dirty="0" err="1" smtClean="0">
                <a:ln/>
                <a:solidFill>
                  <a:schemeClr val="accent3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освіти</a:t>
            </a:r>
            <a:endParaRPr lang="ru-RU" sz="7200" b="1" dirty="0">
              <a:ln/>
              <a:solidFill>
                <a:schemeClr val="accent3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8" name="Picture 4" descr="http://yak-prosto.com/images/1/9/sho-take-osvi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751" y="332656"/>
            <a:ext cx="3240360" cy="2923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bec-dnepr.com/upload/images/engl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2955">
            <a:off x="655804" y="629679"/>
            <a:ext cx="3440890" cy="2546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6336704" cy="3744416"/>
          </a:xfrm>
          <a:solidFill>
            <a:schemeClr val="tx1">
              <a:lumMod val="95000"/>
              <a:alpha val="24000"/>
            </a:schemeClr>
          </a:solidFill>
        </p:spPr>
        <p:txBody>
          <a:bodyPr>
            <a:noAutofit/>
          </a:bodyPr>
          <a:lstStyle/>
          <a:p>
            <a:r>
              <a:rPr lang="vi-VN" sz="2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Освіта</a:t>
            </a:r>
            <a:r>
              <a:rPr lang="vi-VN" sz="2400" i="0" dirty="0"/>
              <a:t> — цілеспрямована пізнавальна діяльність людей з отримання знань, умінь та навичок або щодо їх вдосконалення</a:t>
            </a:r>
            <a:r>
              <a:rPr lang="vi-VN" sz="2400" i="0" dirty="0" smtClean="0"/>
              <a:t>.</a:t>
            </a:r>
            <a:endParaRPr lang="uk-UA" sz="2400" i="0" dirty="0" smtClean="0"/>
          </a:p>
          <a:p>
            <a:endParaRPr lang="ru-RU" sz="2400" i="0" dirty="0" smtClean="0"/>
          </a:p>
          <a:p>
            <a:r>
              <a:rPr lang="ru-RU" sz="2800" b="1" i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Освітня</a:t>
            </a:r>
            <a:r>
              <a:rPr lang="ru-RU" sz="2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реформа </a:t>
            </a:r>
            <a:r>
              <a:rPr lang="ru-RU" sz="240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підвищення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якості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освіти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насамперед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через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покращення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умов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вступу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ВНЗ та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супутні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реформи</a:t>
            </a:r>
            <a:r>
              <a:rPr lang="ru-RU" sz="24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uk-UA" sz="24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6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627784" y="1917587"/>
            <a:ext cx="4680520" cy="2664296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Право на </a:t>
            </a:r>
            <a:r>
              <a:rPr lang="ru-RU" sz="2000" dirty="0" err="1"/>
              <a:t>освіту</a:t>
            </a:r>
            <a:r>
              <a:rPr lang="ru-RU" sz="2000" dirty="0"/>
              <a:t> в наш </a:t>
            </a:r>
            <a:r>
              <a:rPr lang="ru-RU" sz="2000" dirty="0" smtClean="0"/>
              <a:t>час</a:t>
            </a:r>
            <a:r>
              <a:rPr lang="ru-RU" sz="2000" baseline="30000" dirty="0"/>
              <a:t> </a:t>
            </a:r>
            <a:r>
              <a:rPr lang="ru-RU" sz="2000" dirty="0" err="1" smtClean="0"/>
              <a:t>підтверджено</a:t>
            </a:r>
            <a:r>
              <a:rPr lang="ru-RU" sz="2000" dirty="0" smtClean="0"/>
              <a:t> </a:t>
            </a:r>
            <a:r>
              <a:rPr lang="ru-RU" sz="2000" dirty="0" err="1"/>
              <a:t>національними</a:t>
            </a:r>
            <a:r>
              <a:rPr lang="ru-RU" sz="2000" dirty="0"/>
              <a:t> та </a:t>
            </a:r>
            <a:r>
              <a:rPr lang="ru-RU" sz="2000" dirty="0" err="1"/>
              <a:t>міжнародними</a:t>
            </a:r>
            <a:r>
              <a:rPr lang="ru-RU" sz="2000" dirty="0"/>
              <a:t> </a:t>
            </a:r>
            <a:r>
              <a:rPr lang="ru-RU" sz="2000" dirty="0" err="1"/>
              <a:t>правовими</a:t>
            </a:r>
            <a:r>
              <a:rPr lang="ru-RU" sz="2000" dirty="0"/>
              <a:t> актами,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Європейською</a:t>
            </a:r>
            <a:r>
              <a:rPr lang="ru-RU" sz="2000" dirty="0"/>
              <a:t> </a:t>
            </a:r>
            <a:r>
              <a:rPr lang="ru-RU" sz="2000" dirty="0" err="1"/>
              <a:t>конвенцією</a:t>
            </a:r>
            <a:r>
              <a:rPr lang="ru-RU" sz="2000" dirty="0"/>
              <a:t> про </a:t>
            </a:r>
            <a:r>
              <a:rPr lang="ru-RU" sz="2000" dirty="0" err="1"/>
              <a:t>захист</a:t>
            </a:r>
            <a:r>
              <a:rPr lang="ru-RU" sz="2000" dirty="0"/>
              <a:t> прав </a:t>
            </a:r>
            <a:r>
              <a:rPr lang="ru-RU" sz="2000" dirty="0" err="1"/>
              <a:t>людини</a:t>
            </a:r>
            <a:r>
              <a:rPr lang="ru-RU" sz="2000" dirty="0"/>
              <a:t> та </a:t>
            </a:r>
            <a:r>
              <a:rPr lang="ru-RU" sz="2000" dirty="0" err="1"/>
              <a:t>основних</a:t>
            </a:r>
            <a:r>
              <a:rPr lang="ru-RU" sz="2000" dirty="0"/>
              <a:t> свобод і </a:t>
            </a:r>
            <a:r>
              <a:rPr lang="ru-RU" sz="2000" dirty="0" err="1"/>
              <a:t>Міжнародним</a:t>
            </a:r>
            <a:r>
              <a:rPr lang="ru-RU" sz="2000" dirty="0"/>
              <a:t> пактом про </a:t>
            </a:r>
            <a:r>
              <a:rPr lang="ru-RU" sz="2000" dirty="0" err="1"/>
              <a:t>економічні</a:t>
            </a:r>
            <a:r>
              <a:rPr lang="ru-RU" sz="2000" dirty="0"/>
              <a:t>, </a:t>
            </a:r>
            <a:r>
              <a:rPr lang="ru-RU" sz="2000" dirty="0" err="1"/>
              <a:t>соціальні</a:t>
            </a:r>
            <a:r>
              <a:rPr lang="ru-RU" sz="2000" dirty="0"/>
              <a:t> та </a:t>
            </a:r>
            <a:r>
              <a:rPr lang="ru-RU" sz="2000" dirty="0" err="1"/>
              <a:t>культурні</a:t>
            </a:r>
            <a:r>
              <a:rPr lang="ru-RU" sz="2000" dirty="0"/>
              <a:t> права, </a:t>
            </a:r>
            <a:r>
              <a:rPr lang="ru-RU" sz="2000" dirty="0" err="1"/>
              <a:t>прийнятим</a:t>
            </a:r>
            <a:r>
              <a:rPr lang="ru-RU" sz="2000" dirty="0"/>
              <a:t> </a:t>
            </a:r>
            <a:r>
              <a:rPr lang="ru-RU" sz="2000" dirty="0" smtClean="0"/>
              <a:t>ООН в 1966 </a:t>
            </a:r>
            <a:r>
              <a:rPr lang="ru-RU" sz="2000" dirty="0" err="1" smtClean="0"/>
              <a:t>році</a:t>
            </a:r>
            <a:r>
              <a:rPr lang="ru-RU" sz="2000" dirty="0"/>
              <a:t>.</a:t>
            </a: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2073348" cy="1979466"/>
          </a:xfrm>
        </p:spPr>
        <p:txBody>
          <a:bodyPr/>
          <a:lstStyle/>
          <a:p>
            <a:r>
              <a:rPr lang="uk-UA" dirty="0" smtClean="0"/>
              <a:t>Право на здобуття освіти:</a:t>
            </a:r>
            <a:endParaRPr lang="uk-UA" dirty="0"/>
          </a:p>
        </p:txBody>
      </p:sp>
      <p:pic>
        <p:nvPicPr>
          <p:cNvPr id="2050" name="Picture 2" descr="http://vkurse.ua/i/2008-02/brosim-vse-premudro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56" y="4797152"/>
            <a:ext cx="2233701" cy="16351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2" name="Picture 4" descr="http://vkurse.ua/i/2010-05/poluchit-inostrannoe-obrazovan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32" y="1475749"/>
            <a:ext cx="2237859" cy="13986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4" name="Picture 6" descr="http://zhytnigory.ucoz.ua/novyny/osvi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56" y="3021435"/>
            <a:ext cx="2254336" cy="1631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2577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19331" y="692696"/>
            <a:ext cx="5400600" cy="51551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Рівень освіченості населення в різних країнах світу </a:t>
            </a:r>
            <a:endParaRPr lang="uk-UA" dirty="0"/>
          </a:p>
        </p:txBody>
      </p:sp>
      <p:pic>
        <p:nvPicPr>
          <p:cNvPr id="1026" name="Picture 2" descr="&amp;Fcy;&amp;acy;&amp;jcy;&amp;lcy;:Education index UN HDR 2007 2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0" y="1412776"/>
            <a:ext cx="7321362" cy="3676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25827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987824" y="2060848"/>
            <a:ext cx="4224528" cy="2880320"/>
          </a:xfrm>
          <a:blipFill dpi="0" rotWithShape="1">
            <a:blip r:embed="rId2">
              <a:alphaModFix amt="24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0" dirty="0" err="1"/>
              <a:t>Відповідно</a:t>
            </a:r>
            <a:r>
              <a:rPr lang="ru-RU" sz="2000" b="1" i="0" dirty="0"/>
              <a:t> до </a:t>
            </a:r>
            <a:r>
              <a:rPr lang="ru-RU" sz="2000" b="1" i="0" dirty="0" smtClean="0"/>
              <a:t>Акту </a:t>
            </a:r>
            <a:r>
              <a:rPr lang="ru-RU" sz="2000" b="1" i="0" dirty="0"/>
              <a:t>про </a:t>
            </a:r>
            <a:r>
              <a:rPr lang="ru-RU" sz="2000" b="1" i="0" dirty="0" err="1"/>
              <a:t>освітянську</a:t>
            </a:r>
            <a:r>
              <a:rPr lang="ru-RU" sz="2000" b="1" i="0" dirty="0"/>
              <a:t> реформу (1988) </a:t>
            </a:r>
            <a:r>
              <a:rPr lang="ru-RU" sz="2000" b="1" i="0" dirty="0" err="1"/>
              <a:t>період</a:t>
            </a:r>
            <a:r>
              <a:rPr lang="ru-RU" sz="2000" b="1" i="0" dirty="0"/>
              <a:t> </a:t>
            </a:r>
            <a:r>
              <a:rPr lang="ru-RU" sz="2000" b="1" i="0" dirty="0" err="1" smtClean="0"/>
              <a:t>обов'язкової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освіти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поділяється</a:t>
            </a:r>
            <a:r>
              <a:rPr lang="ru-RU" sz="2000" b="1" i="0" dirty="0" smtClean="0"/>
              <a:t> на  </a:t>
            </a:r>
            <a:r>
              <a:rPr lang="ru-RU" sz="2000" b="1" i="0" dirty="0" err="1" smtClean="0"/>
              <a:t>чотири</a:t>
            </a:r>
            <a:r>
              <a:rPr lang="ru-RU" sz="2000" b="1" i="0" dirty="0" smtClean="0"/>
              <a:t> «</a:t>
            </a:r>
            <a:r>
              <a:rPr lang="ru-RU" sz="2000" b="1" i="0" dirty="0" err="1" smtClean="0"/>
              <a:t>ключові</a:t>
            </a:r>
            <a:r>
              <a:rPr lang="ru-RU" sz="2000" b="1" i="0" dirty="0" smtClean="0"/>
              <a:t> </a:t>
            </a:r>
            <a:r>
              <a:rPr lang="ru-RU" sz="2000" b="1" i="0" dirty="0" err="1"/>
              <a:t>стадії</a:t>
            </a:r>
            <a:r>
              <a:rPr lang="ru-RU" sz="2000" b="1" i="0" dirty="0"/>
              <a:t>»: </a:t>
            </a:r>
            <a:endParaRPr lang="ru-RU" sz="2000" b="1" i="0" dirty="0" smtClean="0"/>
          </a:p>
          <a:p>
            <a:r>
              <a:rPr lang="ru-RU" sz="2000" dirty="0" smtClean="0"/>
              <a:t>з </a:t>
            </a:r>
            <a:r>
              <a:rPr lang="ru-RU" sz="2000" dirty="0"/>
              <a:t>5</a:t>
            </a:r>
            <a:r>
              <a:rPr lang="ru-RU" sz="2000" dirty="0" smtClean="0"/>
              <a:t> </a:t>
            </a:r>
            <a:r>
              <a:rPr lang="ru-RU" sz="2000" dirty="0"/>
              <a:t>до 7 </a:t>
            </a:r>
            <a:r>
              <a:rPr lang="ru-RU" sz="2000" dirty="0" err="1"/>
              <a:t>років</a:t>
            </a:r>
            <a:r>
              <a:rPr lang="ru-RU" sz="2000" dirty="0"/>
              <a:t>, </a:t>
            </a:r>
            <a:endParaRPr lang="ru-RU" sz="2000" dirty="0" smtClean="0"/>
          </a:p>
          <a:p>
            <a:r>
              <a:rPr lang="ru-RU" sz="2000" dirty="0" err="1" smtClean="0"/>
              <a:t>із</a:t>
            </a:r>
            <a:r>
              <a:rPr lang="ru-RU" sz="2000" dirty="0" smtClean="0"/>
              <a:t> 7 до </a:t>
            </a:r>
            <a:r>
              <a:rPr lang="ru-RU" sz="2000" dirty="0"/>
              <a:t>11 </a:t>
            </a:r>
            <a:r>
              <a:rPr lang="ru-RU" sz="2000" dirty="0" err="1" smtClean="0"/>
              <a:t>років</a:t>
            </a:r>
            <a:endParaRPr lang="ru-RU" sz="2000" dirty="0" smtClean="0"/>
          </a:p>
          <a:p>
            <a:r>
              <a:rPr lang="ru-RU" sz="2000" dirty="0" smtClean="0"/>
              <a:t>з </a:t>
            </a:r>
            <a:r>
              <a:rPr lang="ru-RU" sz="2000" dirty="0"/>
              <a:t>11 до 14 </a:t>
            </a:r>
            <a:r>
              <a:rPr lang="ru-RU" sz="2000" dirty="0" err="1" smtClean="0"/>
              <a:t>років</a:t>
            </a:r>
            <a:endParaRPr lang="ru-RU" sz="2000" dirty="0" smtClean="0"/>
          </a:p>
          <a:p>
            <a:r>
              <a:rPr lang="ru-RU" sz="2000" dirty="0" smtClean="0"/>
              <a:t>з 14 </a:t>
            </a:r>
            <a:r>
              <a:rPr lang="ru-RU" sz="2000" dirty="0"/>
              <a:t>до 16 </a:t>
            </a:r>
            <a:r>
              <a:rPr lang="ru-RU" sz="2000" dirty="0" err="1"/>
              <a:t>років</a:t>
            </a:r>
            <a:r>
              <a:rPr lang="ru-RU" sz="2000" dirty="0"/>
              <a:t>.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2592288" cy="1979466"/>
          </a:xfrm>
        </p:spPr>
        <p:txBody>
          <a:bodyPr/>
          <a:lstStyle/>
          <a:p>
            <a:r>
              <a:rPr lang="uk-UA" dirty="0" smtClean="0"/>
              <a:t>Система освіти Великобританії:</a:t>
            </a:r>
            <a:endParaRPr lang="uk-UA" dirty="0"/>
          </a:p>
        </p:txBody>
      </p:sp>
      <p:pic>
        <p:nvPicPr>
          <p:cNvPr id="3074" name="Picture 2" descr="http://ridna.ua/wp-content/uploads/2011/04/studen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88" y="5229200"/>
            <a:ext cx="2276474" cy="14382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076" name="Picture 4" descr="http://novini.net.ua/wp-content/uploads/2010/03/foto-full-34699-43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88" y="3370802"/>
            <a:ext cx="2276474" cy="1646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078" name="Picture 6" descr="http://5.firepic.org/5/images/2013-09/18/9md360ykrmx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8" y="1556792"/>
            <a:ext cx="2338653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26384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333462" y="2060848"/>
            <a:ext cx="5413216" cy="2016224"/>
          </a:xfrm>
          <a:blipFill dpi="0" rotWithShape="1">
            <a:blip r:embed="rId2">
              <a:alphaModFix amt="22000"/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 algn="ctr">
              <a:buNone/>
            </a:pPr>
            <a:r>
              <a:rPr lang="uk-UA" sz="2000" b="1" i="0" dirty="0"/>
              <a:t>Сучасна система освіти США включає у собі дошкільні установи, загальноосвітню «всезагальну» школу (повну середню освіту – 12 років навчання) </a:t>
            </a:r>
            <a:r>
              <a:rPr lang="uk-UA" sz="2000" b="1" i="0" dirty="0" smtClean="0"/>
              <a:t>та так звані </a:t>
            </a:r>
            <a:r>
              <a:rPr lang="uk-UA" sz="2000" b="1" i="0" dirty="0" err="1" smtClean="0"/>
              <a:t>післясередні</a:t>
            </a:r>
            <a:r>
              <a:rPr lang="uk-UA" sz="2000" b="1" i="0" dirty="0" smtClean="0"/>
              <a:t>  навчальні заклади </a:t>
            </a:r>
            <a:r>
              <a:rPr lang="uk-UA" sz="2000" b="1" i="0" dirty="0"/>
              <a:t>(професійні й вищі).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2073348" cy="1979466"/>
          </a:xfrm>
        </p:spPr>
        <p:txBody>
          <a:bodyPr/>
          <a:lstStyle/>
          <a:p>
            <a:r>
              <a:rPr lang="uk-UA" dirty="0" smtClean="0"/>
              <a:t>Система освіти США:</a:t>
            </a:r>
            <a:endParaRPr lang="uk-UA" dirty="0"/>
          </a:p>
        </p:txBody>
      </p:sp>
      <p:pic>
        <p:nvPicPr>
          <p:cNvPr id="4098" name="Picture 2" descr="http://mvarta.org.ua/images/stories/127072657139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9160"/>
            <a:ext cx="2499194" cy="17644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100" name="Picture 4" descr="http://vkurse.ua/i/2012-03/pozvolit-sebe-vysshee-obrazovan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869160"/>
            <a:ext cx="2589076" cy="17644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102" name="Picture 6" descr="http://focus.pl.ua/images/europe-educati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35" y="4842355"/>
            <a:ext cx="2566988" cy="1791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8689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1832" y="2492896"/>
            <a:ext cx="7632848" cy="1595632"/>
          </a:xfrm>
        </p:spPr>
        <p:txBody>
          <a:bodyPr>
            <a:noAutofit/>
          </a:bodyPr>
          <a:lstStyle/>
          <a:p>
            <a:r>
              <a:rPr lang="uk-UA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Освітня технологія </a:t>
            </a:r>
            <a:r>
              <a:rPr lang="uk-UA" sz="2000" dirty="0"/>
              <a:t>— це система засобів, форм і способів організації освітньої взаємодії, що забезпечують ефективне управління і реалізацію освітнього процесу на основі комплексу цілей і певним чином сконструйованих інформаційних моделей освоюваної реальності — вмісту освіти.</a:t>
            </a:r>
          </a:p>
        </p:txBody>
      </p:sp>
    </p:spTree>
    <p:extLst>
      <p:ext uri="{BB962C8B-B14F-4D97-AF65-F5344CB8AC3E}">
        <p14:creationId xmlns:p14="http://schemas.microsoft.com/office/powerpoint/2010/main" val="52931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hkola.ostriv.in.ua/images/publications/4/398/131469153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836712"/>
            <a:ext cx="3528392" cy="23425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124" name="Picture 4" descr="http://vidomosti-ua.com/photo/original-13469368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4" y="3429000"/>
            <a:ext cx="3528392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126" name="Picture 6" descr="http://www.tneu.edu.ua/uploads/posts/2012-04/1335164609_img_2524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836713"/>
            <a:ext cx="3456384" cy="23425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128" name="Picture 8" descr="http://ru.osvita.ua/doc/images/news/317/31790/79311-001_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53003"/>
            <a:ext cx="3456384" cy="23522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27347040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Выставка</Template>
  <TotalTime>82</TotalTime>
  <Words>142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Tradeshow</vt:lpstr>
      <vt:lpstr>Презентация PowerPoint</vt:lpstr>
      <vt:lpstr>Презентация PowerPoint</vt:lpstr>
      <vt:lpstr>Право на здобуття освіти:</vt:lpstr>
      <vt:lpstr>Презентация PowerPoint</vt:lpstr>
      <vt:lpstr>Система освіти Великобританії:</vt:lpstr>
      <vt:lpstr>Система освіти США: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urchik</dc:creator>
  <cp:lastModifiedBy>urchik</cp:lastModifiedBy>
  <cp:revision>8</cp:revision>
  <dcterms:created xsi:type="dcterms:W3CDTF">2014-02-11T19:38:53Z</dcterms:created>
  <dcterms:modified xsi:type="dcterms:W3CDTF">2014-06-04T18:44:36Z</dcterms:modified>
</cp:coreProperties>
</file>