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16" autoAdjust="0"/>
    <p:restoredTop sz="86415" autoAdjust="0"/>
  </p:normalViewPr>
  <p:slideViewPr>
    <p:cSldViewPr>
      <p:cViewPr varScale="1">
        <p:scale>
          <a:sx n="37" d="100"/>
          <a:sy n="37" d="100"/>
        </p:scale>
        <p:origin x="-9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93C3-8D2E-41F7-BE13-CE69134081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46989-9D97-42D1-AB08-46A9AA3D7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000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"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Модернізм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Основні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течії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першої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половини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 XX </a:t>
            </a:r>
            <a:r>
              <a:rPr lang="ru-RU" sz="4000" b="1" i="1" dirty="0" err="1" smtClean="0">
                <a:solidFill>
                  <a:srgbClr val="002060"/>
                </a:solidFill>
                <a:latin typeface="Book Antiqua" pitchFamily="18" charset="0"/>
              </a:rPr>
              <a:t>століття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"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3314" name="Picture 2" descr="http://school.xvatit.com/images/d/d3/Modernis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786478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Сюрреалізм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685270"/>
            <a:ext cx="5143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en-US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surrealisme</a:t>
            </a:r>
            <a:r>
              <a:rPr lang="en-US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vi-VN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надреалізм) — один із найбільш поширених напрямів у сучасному мистецтві й літературі. Надреалізм — літературний і мистецький напрям, що виник після Першої світової війни, на початку 20 століття головним чином у Франції.</a:t>
            </a:r>
            <a:r>
              <a:rPr lang="uk-UA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Головними </a:t>
            </a:r>
            <a:r>
              <a:rPr lang="uk-UA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рисами сюрреалізму є протиприродність сполучення предметів і явищ, яким надається видима вірогідність. Мистецтво сюрреалізму – це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"шлях </a:t>
            </a:r>
          </a:p>
          <a:p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думки,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where.ca/travel/wp-content/uploads/2009/05/x-02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84157"/>
            <a:ext cx="3987829" cy="3087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abc.net.au/reslib/201107/r805234_7133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918" y="3900509"/>
            <a:ext cx="4876800" cy="274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8" descr="http://megkaminski.files.wordpress.com/2011/05/surreali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3333750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00042"/>
            <a:ext cx="400052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0" name="Picture 12" descr="http://www.daringtodo.com/wp-content/uploads/2010/12/0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882699"/>
            <a:ext cx="4857784" cy="2761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Модернізм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-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збірне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позначення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всіх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новітніх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течій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напрямів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шкіл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діяльності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окремих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майстрів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мистецтва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Book Antiqua" pitchFamily="18" charset="0"/>
              </a:rPr>
              <a:t>XX 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в.,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поривають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традицією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реалізмом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рахують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експеримент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основою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творчого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методу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Перші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модерністи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це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люди,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жили в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кінці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XIX в.,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вирощені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загальною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кризою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європейської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культури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 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 </a:t>
            </a:r>
            <a:endParaRPr lang="ru-RU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371106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82"/>
            <a:ext cx="4284076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79543"/>
            <a:ext cx="3857652" cy="3264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714620"/>
            <a:ext cx="4357718" cy="3606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71546"/>
            <a:ext cx="492922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uk-UA" sz="2300" b="1" i="1" dirty="0" smtClean="0">
                <a:solidFill>
                  <a:srgbClr val="002060"/>
                </a:solidFill>
                <a:latin typeface="Book Antiqua" pitchFamily="18" charset="0"/>
              </a:rPr>
              <a:t>особлива увага до внутрішнього світу особистості;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uk-UA" sz="2300" b="1" i="1" dirty="0" smtClean="0">
                <a:solidFill>
                  <a:srgbClr val="002060"/>
                </a:solidFill>
                <a:latin typeface="Book Antiqua" pitchFamily="18" charset="0"/>
              </a:rPr>
              <a:t>орієнтація на вічні закони буття і мистецтва 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uk-UA" sz="2300" b="1" i="1" dirty="0" smtClean="0">
                <a:solidFill>
                  <a:srgbClr val="002060"/>
                </a:solidFill>
                <a:latin typeface="Book Antiqua" pitchFamily="18" charset="0"/>
              </a:rPr>
              <a:t>надання переваги творчій інтуїції 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uk-UA" sz="2300" b="1" i="1" dirty="0" smtClean="0">
                <a:solidFill>
                  <a:srgbClr val="002060"/>
                </a:solidFill>
                <a:latin typeface="Book Antiqua" pitchFamily="18" charset="0"/>
              </a:rPr>
              <a:t>схильність до містицизму, підсвідомого 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uk-UA" sz="2300" b="1" i="1" dirty="0" smtClean="0">
                <a:solidFill>
                  <a:srgbClr val="002060"/>
                </a:solidFill>
                <a:latin typeface="Book Antiqua" pitchFamily="18" charset="0"/>
              </a:rPr>
              <a:t>створення нової художньої реальності;</a:t>
            </a:r>
            <a:endParaRPr lang="uk-UA" sz="23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343895"/>
            <a:ext cx="5323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Загальні риси модернізму: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www.arthit.ru/modernism/0100/modernism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857652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I:\Мои Документы\мистецтво\символизм хуго симберг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81522"/>
            <a:ext cx="3857652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3429000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 err="1" smtClean="0">
                <a:solidFill>
                  <a:srgbClr val="002060"/>
                </a:solidFill>
              </a:rPr>
              <a:t>Фовізм</a:t>
            </a:r>
            <a:endParaRPr lang="ru-RU" sz="27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" y="3786190"/>
            <a:ext cx="6000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фр. </a:t>
            </a:r>
            <a:r>
              <a:rPr lang="en-US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fauve -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дикий) -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Анрі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Матісс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Альбер Марке, Жорж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Руо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Андре Дерен, Рауль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Дюфі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Моріс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Вламінк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присвятила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емоційній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манері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характеризувалася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художньою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виразністю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стихійною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динамікою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пейзажах,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інтер'єрних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сценах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натюрмортах.</a:t>
            </a:r>
          </a:p>
          <a:p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Фовізм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виражав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узагальненням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об'ємів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простору, </a:t>
            </a:r>
            <a:r>
              <a:rPr lang="ru-RU" sz="19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://upload.wikimedia.org/wikipedia/commons/9/98/EineK%C3%BCnstlergemeinscha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2987665" cy="4130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http://bench.nsu.ru/?db=vp_art_history&amp;el=3226&amp;mmedia=CONT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28628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9" name="Picture 7" descr="http://www.krugosvet.ru/images/1005781_PH036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4429156" cy="3112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1" name="Picture 9" descr="http://kmsoft.ru/extranet/creative/pigs/db_res/images/big/ru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14290"/>
            <a:ext cx="3286148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5" name="Picture 13" descr="http://allpainters.ru/images/stories/paintings/the-girl-from-rat-mort-19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14884"/>
            <a:ext cx="2878077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Експресіонізм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642918"/>
            <a:ext cx="53578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(від франц.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expression - </a:t>
            </a:r>
            <a:r>
              <a:rPr lang="vi-V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вираження, виразність) —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авангардистська течія в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європейському мистецтві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характеризується тенденцією до вираження емоційної характеристики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 або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емоційного стану самого художника. Експресіонізм представлений в безлічі художніх форм, включаючи живопис, літературу, театр, кінематограф, архітектуру і музику. 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Шиле,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Ернст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Барлах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В.Кандінський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.encyc.yandex.net/illustrations/vlasov/pictures/04/04c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680" y="3778348"/>
            <a:ext cx="3836038" cy="293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artworld.ru/images/cms/data/artworldgalery/mone_maki_u_ardjant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58085"/>
            <a:ext cx="3357586" cy="2728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www.respectme.ru/uploads/photoblog/thumbs/640x/9/1258878530_90883a1edd3990dfd75990cbdfeabc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91699"/>
            <a:ext cx="4108467" cy="2523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www.kulturologia.ru/files/u6205/dmit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14752"/>
            <a:ext cx="389909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smilaforum.org.ua/img/2010/1316_32732417_yegon_shile_lezhaschaya_zhenschina_1914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71942"/>
            <a:ext cx="415590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6580" y="119698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Кубізм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642918"/>
            <a:ext cx="564360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>
                <a:solidFill>
                  <a:srgbClr val="002060"/>
                </a:solidFill>
              </a:rPr>
              <a:t>(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1900" b="1" i="1" dirty="0" smtClean="0">
                <a:solidFill>
                  <a:srgbClr val="002060"/>
                </a:solidFill>
              </a:rPr>
              <a:t> франц. «</a:t>
            </a:r>
            <a:r>
              <a:rPr lang="en-US" sz="1900" b="1" i="1" dirty="0" smtClean="0">
                <a:solidFill>
                  <a:srgbClr val="002060"/>
                </a:solidFill>
              </a:rPr>
              <a:t>cube» - </a:t>
            </a:r>
            <a:r>
              <a:rPr lang="ru-RU" sz="1900" b="1" i="1" dirty="0" smtClean="0">
                <a:solidFill>
                  <a:srgbClr val="002060"/>
                </a:solidFill>
              </a:rPr>
              <a:t>куб) -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течія</a:t>
            </a:r>
            <a:r>
              <a:rPr lang="ru-RU" sz="1900" b="1" i="1" dirty="0" smtClean="0">
                <a:solidFill>
                  <a:srgbClr val="002060"/>
                </a:solidFill>
              </a:rPr>
              <a:t> в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європейському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образотворчому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мистецтві</a:t>
            </a:r>
            <a:r>
              <a:rPr lang="ru-RU" sz="1900" b="1" i="1" dirty="0" smtClean="0">
                <a:solidFill>
                  <a:srgbClr val="002060"/>
                </a:solidFill>
              </a:rPr>
              <a:t> початка </a:t>
            </a:r>
            <a:r>
              <a:rPr lang="en-US" sz="1900" b="1" i="1" dirty="0" smtClean="0">
                <a:solidFill>
                  <a:srgbClr val="002060"/>
                </a:solidFill>
              </a:rPr>
              <a:t>XX </a:t>
            </a:r>
            <a:r>
              <a:rPr lang="ru-RU" sz="1900" b="1" i="1" dirty="0" smtClean="0">
                <a:solidFill>
                  <a:srgbClr val="002060"/>
                </a:solidFill>
              </a:rPr>
              <a:t>с.,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головним</a:t>
            </a:r>
            <a:r>
              <a:rPr lang="ru-RU" sz="1900" b="1" i="1" dirty="0" smtClean="0">
                <a:solidFill>
                  <a:srgbClr val="002060"/>
                </a:solidFill>
              </a:rPr>
              <a:t> чином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французькому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живопису</a:t>
            </a:r>
            <a:r>
              <a:rPr lang="ru-RU" sz="1900" b="1" i="1" dirty="0" smtClean="0">
                <a:solidFill>
                  <a:srgbClr val="002060"/>
                </a:solidFill>
              </a:rPr>
              <a:t>,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частково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скульптури</a:t>
            </a:r>
            <a:r>
              <a:rPr lang="ru-RU" sz="1900" b="1" i="1" dirty="0" smtClean="0">
                <a:solidFill>
                  <a:srgbClr val="002060"/>
                </a:solidFill>
              </a:rPr>
              <a:t>, в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якому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вирішувалися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завдання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виявлення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геометричної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структури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видимих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об'ємних</a:t>
            </a:r>
            <a:r>
              <a:rPr lang="ru-RU" sz="1900" b="1" i="1" dirty="0" smtClean="0">
                <a:solidFill>
                  <a:srgbClr val="002060"/>
                </a:solidFill>
              </a:rPr>
              <a:t> форм.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Його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засновники</a:t>
            </a:r>
            <a:r>
              <a:rPr lang="ru-RU" sz="1900" b="1" i="1" dirty="0" smtClean="0">
                <a:solidFill>
                  <a:srgbClr val="002060"/>
                </a:solidFill>
              </a:rPr>
              <a:t>, Жорж Брак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і</a:t>
            </a:r>
            <a:r>
              <a:rPr lang="ru-RU" sz="1900" b="1" i="1" dirty="0" smtClean="0">
                <a:solidFill>
                  <a:srgbClr val="002060"/>
                </a:solidFill>
              </a:rPr>
              <a:t> Пабло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Пікассо</a:t>
            </a:r>
            <a:r>
              <a:rPr lang="ru-RU" sz="1900" b="1" i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У 1907-1910 роках у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Франції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кубісти</a:t>
            </a:r>
            <a:r>
              <a:rPr lang="ru-RU" sz="1900" b="1" i="1" dirty="0" smtClean="0">
                <a:solidFill>
                  <a:srgbClr val="002060"/>
                </a:solidFill>
              </a:rPr>
              <a:t> почали усе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більше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абстрагуватися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дійсності</a:t>
            </a:r>
            <a:r>
              <a:rPr lang="ru-RU" sz="1900" b="1" i="1" dirty="0" smtClean="0">
                <a:solidFill>
                  <a:srgbClr val="002060"/>
                </a:solidFill>
              </a:rPr>
              <a:t>,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їхні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картини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усе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менше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нагадували</a:t>
            </a: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1900" b="1" i="1" dirty="0" err="1" smtClean="0">
                <a:solidFill>
                  <a:srgbClr val="002060"/>
                </a:solidFill>
              </a:rPr>
              <a:t>реальність</a:t>
            </a:r>
            <a:r>
              <a:rPr lang="ru-RU" sz="1900" b="1" i="1" dirty="0" smtClean="0">
                <a:solidFill>
                  <a:srgbClr val="002060"/>
                </a:solidFill>
              </a:rPr>
              <a:t>.</a:t>
            </a:r>
            <a:endParaRPr lang="ru-RU" sz="1900" b="1" i="1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97"/>
            <a:ext cx="5715000" cy="250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://basik.ru/images/picasso_le_cubisme/sh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05683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ec-dejavu.ru/images/p/picasso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055" y="4471081"/>
            <a:ext cx="2514433" cy="2244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i82.beon.ru/65/98/189865/15/22564715/kubizm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321471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14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Дадаїзм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0966"/>
            <a:ext cx="2052129" cy="3432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12" y="3143248"/>
            <a:ext cx="3169106" cy="3453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183552"/>
            <a:ext cx="2896696" cy="3460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500042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(фр.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dadaïsme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авангардистська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літературно-мистецька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прихильники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алогізм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основою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дадаїстів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настанова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антимистецтва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Улюблені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дадаїзму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монтаж,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колаж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реді-мейд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буденні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твори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anysite.ru/img/publication/dadaizm/dadaizm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5086" y="285728"/>
            <a:ext cx="304463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085" y="3191532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Футуризм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6" y="3643314"/>
            <a:ext cx="57864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—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авангардний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напрям</a:t>
            </a:r>
            <a:r>
              <a:rPr lang="ru-RU" sz="2000" b="1" i="1" dirty="0" smtClean="0">
                <a:solidFill>
                  <a:srgbClr val="002060"/>
                </a:solidFill>
              </a:rPr>
              <a:t> 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літературі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мистецтві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розвинувся</a:t>
            </a:r>
            <a:r>
              <a:rPr lang="ru-RU" sz="2000" b="1" i="1" dirty="0" smtClean="0">
                <a:solidFill>
                  <a:srgbClr val="002060"/>
                </a:solidFill>
              </a:rPr>
              <a:t> на початку </a:t>
            </a:r>
            <a:r>
              <a:rPr lang="en-US" sz="2000" b="1" i="1" dirty="0" smtClean="0">
                <a:solidFill>
                  <a:srgbClr val="002060"/>
                </a:solidFill>
              </a:rPr>
              <a:t>XX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століття</a:t>
            </a:r>
            <a:r>
              <a:rPr lang="ru-RU" sz="2000" b="1" i="1" dirty="0" smtClean="0">
                <a:solidFill>
                  <a:srgbClr val="002060"/>
                </a:solidFill>
              </a:rPr>
              <a:t>. Футуризм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зародився</a:t>
            </a:r>
            <a:r>
              <a:rPr lang="ru-RU" sz="2000" b="1" i="1" dirty="0" smtClean="0">
                <a:solidFill>
                  <a:srgbClr val="002060"/>
                </a:solidFill>
              </a:rPr>
              <a:t> в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Італії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Лідером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ідеологом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руху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був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літератор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Філіппо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Марінетті</a:t>
            </a:r>
            <a:r>
              <a:rPr lang="ru-RU" sz="2000" b="1" i="1" dirty="0" smtClean="0">
                <a:solidFill>
                  <a:srgbClr val="002060"/>
                </a:solidFill>
              </a:rPr>
              <a:t>, скульптор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живописець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Уго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Боччоні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живописці</a:t>
            </a:r>
            <a:r>
              <a:rPr lang="ru-RU" sz="2000" b="1" i="1" dirty="0" smtClean="0">
                <a:solidFill>
                  <a:srgbClr val="002060"/>
                </a:solidFill>
              </a:rPr>
              <a:t> Карло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Карра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Джіно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Северіні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Джакомо</a:t>
            </a:r>
            <a:r>
              <a:rPr lang="ru-RU" sz="2000" b="1" i="1" dirty="0" smtClean="0">
                <a:solidFill>
                  <a:srgbClr val="002060"/>
                </a:solidFill>
              </a:rPr>
              <a:t> Балу. 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футуристичному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мистецтві</a:t>
            </a:r>
            <a:r>
              <a:rPr lang="ru-RU" sz="2000" b="1" i="1" dirty="0" smtClean="0">
                <a:solidFill>
                  <a:srgbClr val="002060"/>
                </a:solidFill>
              </a:rPr>
              <a:t> не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слід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шукати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глибокого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психологізму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інтересу</a:t>
            </a:r>
            <a:r>
              <a:rPr lang="ru-RU" sz="2000" b="1" i="1" dirty="0" smtClean="0">
                <a:solidFill>
                  <a:srgbClr val="00206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внутрішнього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світу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людини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cultureart.ru/wp-content/uploads/Fytyr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500594" cy="282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phlebo-duremar.ru/carra_c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3429024" cy="4653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www.artchive.ru/images/work/800/222445/%D0%9A%D0%B0%D1%80%D0%BB%D0%BE-%D0%9A%D0%B0%D1%80%D1%80%D0%B0--43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459367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6" name="Picture 10" descr="http://www.krugosvet.ru/images/1009397_9397_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072074"/>
            <a:ext cx="314327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3071810"/>
            <a:ext cx="333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Абстракціонізм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3616487"/>
            <a:ext cx="4286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одна з течій авангардистського мистецтва. Виникла на початку ХХ ст. Філософсько-естетична основа абстракціонізму — ірраціоналізм, відхід від ілюзорно-предметного зображення, абсолютизація чистого враження та самовираження митця засобами геометричних фігур, ліній, кольорових плям, звуків.</a:t>
            </a:r>
            <a:endParaRPr lang="vi-VN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staratel.com/pictures/malevich/pi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178610"/>
            <a:ext cx="3592696" cy="282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7920"/>
            <a:ext cx="4214842" cy="3782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iskysstvoxxvek.narod.ru/Images/abs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91592"/>
            <a:ext cx="4000527" cy="2278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www.wetcanvas.com/Community/images/14-Apr-2011/39499-market-at-minho-sonia-delaunay-1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6738" y="207972"/>
            <a:ext cx="3818666" cy="27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421484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504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17</cp:revision>
  <dcterms:created xsi:type="dcterms:W3CDTF">2013-05-17T16:38:53Z</dcterms:created>
  <dcterms:modified xsi:type="dcterms:W3CDTF">2013-05-17T19:19:53Z</dcterms:modified>
</cp:coreProperties>
</file>