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52"/>
  </p:notesMasterIdLst>
  <p:sldIdLst>
    <p:sldId id="256" r:id="rId2"/>
    <p:sldId id="269" r:id="rId3"/>
    <p:sldId id="257" r:id="rId4"/>
    <p:sldId id="258" r:id="rId5"/>
    <p:sldId id="266" r:id="rId6"/>
    <p:sldId id="265" r:id="rId7"/>
    <p:sldId id="259" r:id="rId8"/>
    <p:sldId id="309" r:id="rId9"/>
    <p:sldId id="260" r:id="rId10"/>
    <p:sldId id="270" r:id="rId11"/>
    <p:sldId id="261" r:id="rId12"/>
    <p:sldId id="262" r:id="rId13"/>
    <p:sldId id="268" r:id="rId14"/>
    <p:sldId id="277" r:id="rId15"/>
    <p:sldId id="286" r:id="rId16"/>
    <p:sldId id="273" r:id="rId17"/>
    <p:sldId id="263" r:id="rId18"/>
    <p:sldId id="267" r:id="rId19"/>
    <p:sldId id="264" r:id="rId20"/>
    <p:sldId id="272" r:id="rId21"/>
    <p:sldId id="274" r:id="rId22"/>
    <p:sldId id="289" r:id="rId23"/>
    <p:sldId id="294" r:id="rId24"/>
    <p:sldId id="295" r:id="rId25"/>
    <p:sldId id="290" r:id="rId26"/>
    <p:sldId id="291" r:id="rId27"/>
    <p:sldId id="310" r:id="rId28"/>
    <p:sldId id="292" r:id="rId29"/>
    <p:sldId id="293" r:id="rId30"/>
    <p:sldId id="296" r:id="rId31"/>
    <p:sldId id="297" r:id="rId32"/>
    <p:sldId id="298" r:id="rId33"/>
    <p:sldId id="299" r:id="rId34"/>
    <p:sldId id="300" r:id="rId35"/>
    <p:sldId id="275" r:id="rId36"/>
    <p:sldId id="276" r:id="rId37"/>
    <p:sldId id="287" r:id="rId38"/>
    <p:sldId id="280" r:id="rId39"/>
    <p:sldId id="283" r:id="rId40"/>
    <p:sldId id="281" r:id="rId41"/>
    <p:sldId id="288" r:id="rId42"/>
    <p:sldId id="284" r:id="rId43"/>
    <p:sldId id="285" r:id="rId44"/>
    <p:sldId id="303" r:id="rId45"/>
    <p:sldId id="302" r:id="rId46"/>
    <p:sldId id="301" r:id="rId47"/>
    <p:sldId id="305" r:id="rId48"/>
    <p:sldId id="306" r:id="rId49"/>
    <p:sldId id="307" r:id="rId50"/>
    <p:sldId id="308" r:id="rId51"/>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10486E"/>
    <a:srgbClr val="B00000"/>
    <a:srgbClr val="CCFFFF"/>
    <a:srgbClr val="4426D8"/>
    <a:srgbClr val="111111"/>
    <a:srgbClr val="9966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17" autoAdjust="0"/>
  </p:normalViewPr>
  <p:slideViewPr>
    <p:cSldViewPr>
      <p:cViewPr>
        <p:scale>
          <a:sx n="50" d="100"/>
          <a:sy n="50" d="100"/>
        </p:scale>
        <p:origin x="-1956" y="-5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ru-RU"/>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ru-RU"/>
          </a:p>
        </p:txBody>
      </p:sp>
      <p:sp>
        <p:nvSpPr>
          <p:cNvPr id="532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ru-RU"/>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1F12CEF-B6B6-4D4E-9340-76A41F6EA94F}"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381000" y="1524000"/>
            <a:ext cx="7239000" cy="1143000"/>
          </a:xfrm>
        </p:spPr>
        <p:txBody>
          <a:bodyPr/>
          <a:lstStyle>
            <a:lvl1pPr>
              <a:defRPr/>
            </a:lvl1pPr>
          </a:lstStyle>
          <a:p>
            <a:r>
              <a:rPr lang="ru-RU"/>
              <a:t>Образец заголовка</a:t>
            </a:r>
          </a:p>
        </p:txBody>
      </p:sp>
      <p:sp>
        <p:nvSpPr>
          <p:cNvPr id="97283" name="Rectangle 3"/>
          <p:cNvSpPr>
            <a:spLocks noGrp="1" noChangeArrowheads="1"/>
          </p:cNvSpPr>
          <p:nvPr>
            <p:ph type="subTitle" idx="1"/>
          </p:nvPr>
        </p:nvSpPr>
        <p:spPr>
          <a:xfrm>
            <a:off x="914400" y="35814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7F8312E-2584-464A-A796-918DC64E36D8}" type="slidenum">
              <a:rPr lang="ru-RU"/>
              <a:pPr>
                <a:defRPr/>
              </a:pPr>
              <a:t>‹#›</a:t>
            </a:fld>
            <a:endParaRPr lang="ru-RU"/>
          </a:p>
        </p:txBody>
      </p:sp>
    </p:spTree>
  </p:cSld>
  <p:clrMapOvr>
    <a:masterClrMapping/>
  </p:clrMapOvr>
  <p:transition spd="med">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621FAFD-A665-4927-9C1C-17065A140045}" type="slidenum">
              <a:rPr lang="ru-RU"/>
              <a:pPr>
                <a:defRPr/>
              </a:pPr>
              <a:t>‹#›</a:t>
            </a:fld>
            <a:endParaRPr lang="ru-RU"/>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A4491BA-F0C2-41CB-8719-F0D24E9F4D0D}" type="slidenum">
              <a:rPr lang="ru-RU"/>
              <a:pPr>
                <a:defRPr/>
              </a:pPr>
              <a:t>‹#›</a:t>
            </a:fld>
            <a:endParaRPr lang="ru-RU"/>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Заголовок, текст и клип">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09600"/>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1981200"/>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Клип 3"/>
          <p:cNvSpPr>
            <a:spLocks noGrp="1"/>
          </p:cNvSpPr>
          <p:nvPr>
            <p:ph type="clipArt" sz="half" idx="2"/>
          </p:nvPr>
        </p:nvSpPr>
        <p:spPr>
          <a:xfrm>
            <a:off x="4648200" y="1981200"/>
            <a:ext cx="3810000" cy="4114800"/>
          </a:xfrm>
        </p:spPr>
        <p:txBody>
          <a:bodyPr/>
          <a:lstStyle/>
          <a:p>
            <a:pPr lvl="0"/>
            <a:endParaRPr lang="ru-RU"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3BE29F0-D8AB-4EAA-9435-A0C1CC50B0A9}" type="slidenum">
              <a:rPr lang="ru-RU"/>
              <a:pPr>
                <a:defRPr/>
              </a:pPr>
              <a:t>‹#›</a:t>
            </a:fld>
            <a:endParaRPr lang="ru-RU"/>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DA68363-DF3C-421A-89D4-7EA51CDA189C}" type="slidenum">
              <a:rPr lang="ru-RU"/>
              <a:pPr>
                <a:defRPr/>
              </a:pPr>
              <a:t>‹#›</a:t>
            </a:fld>
            <a:endParaRPr lang="ru-RU"/>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0F1E18A-5203-4E08-B37A-73B35D1098FB}" type="slidenum">
              <a:rPr lang="ru-RU"/>
              <a:pPr>
                <a:defRPr/>
              </a:pPr>
              <a:t>‹#›</a:t>
            </a:fld>
            <a:endParaRPr lang="ru-RU"/>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B38D5DE-A90B-426F-977A-67D2700A90B7}" type="slidenum">
              <a:rPr lang="ru-RU"/>
              <a:pPr>
                <a:defRPr/>
              </a:pPr>
              <a:t>‹#›</a:t>
            </a:fld>
            <a:endParaRPr lang="ru-RU"/>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B9E5C9C-843C-4A4E-93E7-C4CC812C9C55}" type="slidenum">
              <a:rPr lang="ru-RU"/>
              <a:pPr>
                <a:defRPr/>
              </a:pPr>
              <a:t>‹#›</a:t>
            </a:fld>
            <a:endParaRPr lang="ru-RU"/>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32576D65-CB4E-4B97-8ECD-4161EA1489D3}" type="slidenum">
              <a:rPr lang="ru-RU"/>
              <a:pPr>
                <a:defRPr/>
              </a:pPr>
              <a:t>‹#›</a:t>
            </a:fld>
            <a:endParaRPr lang="ru-RU"/>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A78EDAD3-72C5-4A9C-9E50-658677B86151}" type="slidenum">
              <a:rPr lang="ru-RU"/>
              <a:pPr>
                <a:defRPr/>
              </a:pPr>
              <a:t>‹#›</a:t>
            </a:fld>
            <a:endParaRPr lang="ru-RU"/>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721DEB22-7717-47D3-8713-8ACBA7A07541}" type="slidenum">
              <a:rPr lang="ru-RU"/>
              <a:pPr>
                <a:defRPr/>
              </a:pPr>
              <a:t>‹#›</a:t>
            </a:fld>
            <a:endParaRPr lang="ru-RU"/>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D42E3003-EA5A-4A3B-BCAF-F38EFF5CFAA5}" type="slidenum">
              <a:rPr lang="ru-RU"/>
              <a:pPr>
                <a:defRPr/>
              </a:pPr>
              <a:t>‹#›</a:t>
            </a:fld>
            <a:endParaRPr lang="ru-RU"/>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626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ru-RU"/>
          </a:p>
        </p:txBody>
      </p:sp>
      <p:sp>
        <p:nvSpPr>
          <p:cNvPr id="9626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ru-RU"/>
          </a:p>
        </p:txBody>
      </p:sp>
      <p:sp>
        <p:nvSpPr>
          <p:cNvPr id="9626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BC62803-AD94-4E76-B6D5-9C3F1794D41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ransition spd="med">
    <p:cover dir="u"/>
  </p:transition>
  <p:hf hdr="0" ftr="0" dt="0"/>
  <p:txStyles>
    <p:titleStyle>
      <a:lvl1pPr algn="ctr" rtl="0" eaLnBrk="0" fontAlgn="base" hangingPunct="0">
        <a:spcBef>
          <a:spcPct val="0"/>
        </a:spcBef>
        <a:spcAft>
          <a:spcPct val="0"/>
        </a:spcAft>
        <a:defRPr sz="4400" i="1">
          <a:solidFill>
            <a:schemeClr val="tx2"/>
          </a:solidFill>
          <a:latin typeface="+mj-lt"/>
          <a:ea typeface="+mj-ea"/>
          <a:cs typeface="+mj-cs"/>
        </a:defRPr>
      </a:lvl1pPr>
      <a:lvl2pPr algn="ctr" rtl="0" eaLnBrk="0" fontAlgn="base" hangingPunct="0">
        <a:spcBef>
          <a:spcPct val="0"/>
        </a:spcBef>
        <a:spcAft>
          <a:spcPct val="0"/>
        </a:spcAft>
        <a:defRPr sz="4400" i="1">
          <a:solidFill>
            <a:schemeClr val="tx2"/>
          </a:solidFill>
          <a:latin typeface="Times New Roman" pitchFamily="18" charset="0"/>
        </a:defRPr>
      </a:lvl2pPr>
      <a:lvl3pPr algn="ctr" rtl="0" eaLnBrk="0" fontAlgn="base" hangingPunct="0">
        <a:spcBef>
          <a:spcPct val="0"/>
        </a:spcBef>
        <a:spcAft>
          <a:spcPct val="0"/>
        </a:spcAft>
        <a:defRPr sz="4400" i="1">
          <a:solidFill>
            <a:schemeClr val="tx2"/>
          </a:solidFill>
          <a:latin typeface="Times New Roman" pitchFamily="18" charset="0"/>
        </a:defRPr>
      </a:lvl3pPr>
      <a:lvl4pPr algn="ctr" rtl="0" eaLnBrk="0" fontAlgn="base" hangingPunct="0">
        <a:spcBef>
          <a:spcPct val="0"/>
        </a:spcBef>
        <a:spcAft>
          <a:spcPct val="0"/>
        </a:spcAft>
        <a:defRPr sz="4400" i="1">
          <a:solidFill>
            <a:schemeClr val="tx2"/>
          </a:solidFill>
          <a:latin typeface="Times New Roman" pitchFamily="18" charset="0"/>
        </a:defRPr>
      </a:lvl4pPr>
      <a:lvl5pPr algn="ctr" rtl="0" eaLnBrk="0" fontAlgn="base" hangingPunct="0">
        <a:spcBef>
          <a:spcPct val="0"/>
        </a:spcBef>
        <a:spcAft>
          <a:spcPct val="0"/>
        </a:spcAft>
        <a:defRPr sz="4400" i="1">
          <a:solidFill>
            <a:schemeClr val="tx2"/>
          </a:solidFill>
          <a:latin typeface="Times New Roman" pitchFamily="18" charset="0"/>
        </a:defRPr>
      </a:lvl5pPr>
      <a:lvl6pPr marL="457200" algn="ctr" rtl="0" fontAlgn="base">
        <a:spcBef>
          <a:spcPct val="0"/>
        </a:spcBef>
        <a:spcAft>
          <a:spcPct val="0"/>
        </a:spcAft>
        <a:defRPr sz="4400" i="1">
          <a:solidFill>
            <a:schemeClr val="tx2"/>
          </a:solidFill>
          <a:latin typeface="Times New Roman" pitchFamily="18" charset="0"/>
        </a:defRPr>
      </a:lvl6pPr>
      <a:lvl7pPr marL="914400" algn="ctr" rtl="0" fontAlgn="base">
        <a:spcBef>
          <a:spcPct val="0"/>
        </a:spcBef>
        <a:spcAft>
          <a:spcPct val="0"/>
        </a:spcAft>
        <a:defRPr sz="4400" i="1">
          <a:solidFill>
            <a:schemeClr val="tx2"/>
          </a:solidFill>
          <a:latin typeface="Times New Roman" pitchFamily="18" charset="0"/>
        </a:defRPr>
      </a:lvl7pPr>
      <a:lvl8pPr marL="1371600" algn="ctr" rtl="0" fontAlgn="base">
        <a:spcBef>
          <a:spcPct val="0"/>
        </a:spcBef>
        <a:spcAft>
          <a:spcPct val="0"/>
        </a:spcAft>
        <a:defRPr sz="4400" i="1">
          <a:solidFill>
            <a:schemeClr val="tx2"/>
          </a:solidFill>
          <a:latin typeface="Times New Roman" pitchFamily="18" charset="0"/>
        </a:defRPr>
      </a:lvl8pPr>
      <a:lvl9pPr marL="1828800" algn="ct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65000"/>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SzPct val="65000"/>
        <a:buChar char="•"/>
        <a:defRPr sz="2000">
          <a:solidFill>
            <a:schemeClr val="tx1"/>
          </a:solidFill>
          <a:latin typeface="+mn-lt"/>
        </a:defRPr>
      </a:lvl5pPr>
      <a:lvl6pPr marL="2514600" indent="-228600" algn="l" rtl="0" fontAlgn="base">
        <a:spcBef>
          <a:spcPct val="20000"/>
        </a:spcBef>
        <a:spcAft>
          <a:spcPct val="0"/>
        </a:spcAft>
        <a:buSzPct val="65000"/>
        <a:buChar char="•"/>
        <a:defRPr sz="2000">
          <a:solidFill>
            <a:schemeClr val="tx1"/>
          </a:solidFill>
          <a:latin typeface="+mn-lt"/>
        </a:defRPr>
      </a:lvl6pPr>
      <a:lvl7pPr marL="2971800" indent="-228600" algn="l" rtl="0" fontAlgn="base">
        <a:spcBef>
          <a:spcPct val="20000"/>
        </a:spcBef>
        <a:spcAft>
          <a:spcPct val="0"/>
        </a:spcAft>
        <a:buSzPct val="65000"/>
        <a:buChar char="•"/>
        <a:defRPr sz="2000">
          <a:solidFill>
            <a:schemeClr val="tx1"/>
          </a:solidFill>
          <a:latin typeface="+mn-lt"/>
        </a:defRPr>
      </a:lvl7pPr>
      <a:lvl8pPr marL="3429000" indent="-228600" algn="l" rtl="0" fontAlgn="base">
        <a:spcBef>
          <a:spcPct val="20000"/>
        </a:spcBef>
        <a:spcAft>
          <a:spcPct val="0"/>
        </a:spcAft>
        <a:buSzPct val="65000"/>
        <a:buChar char="•"/>
        <a:defRPr sz="2000">
          <a:solidFill>
            <a:schemeClr val="tx1"/>
          </a:solidFill>
          <a:latin typeface="+mn-lt"/>
        </a:defRPr>
      </a:lvl8pPr>
      <a:lvl9pPr marL="3886200" indent="-228600" algn="l" rtl="0" fontAlgn="base">
        <a:spcBef>
          <a:spcPct val="20000"/>
        </a:spcBef>
        <a:spcAft>
          <a:spcPct val="0"/>
        </a:spcAft>
        <a:buSzPct val="65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2"/>
          </p:nvPr>
        </p:nvSpPr>
        <p:spPr>
          <a:noFill/>
        </p:spPr>
        <p:txBody>
          <a:bodyPr/>
          <a:lstStyle/>
          <a:p>
            <a:fld id="{BA0624AD-DF53-4A1A-8340-321B968B1DAB}" type="slidenum">
              <a:rPr lang="ru-RU"/>
              <a:pPr/>
              <a:t>1</a:t>
            </a:fld>
            <a:endParaRPr lang="ru-RU"/>
          </a:p>
        </p:txBody>
      </p:sp>
      <p:sp>
        <p:nvSpPr>
          <p:cNvPr id="2" name="Rectangle 2"/>
          <p:cNvSpPr>
            <a:spLocks noGrp="1" noChangeArrowheads="1"/>
          </p:cNvSpPr>
          <p:nvPr>
            <p:ph type="ctrTitle"/>
          </p:nvPr>
        </p:nvSpPr>
        <p:spPr>
          <a:xfrm>
            <a:off x="2362200" y="609600"/>
            <a:ext cx="4800600" cy="609600"/>
          </a:xfrm>
        </p:spPr>
        <p:txBody>
          <a:bodyPr/>
          <a:lstStyle/>
          <a:p>
            <a:pPr eaLnBrk="1" hangingPunct="1"/>
            <a:r>
              <a:rPr lang="ru-RU" b="1" smtClean="0"/>
              <a:t>АРХИТЕКТУРА</a:t>
            </a:r>
          </a:p>
        </p:txBody>
      </p:sp>
      <p:sp>
        <p:nvSpPr>
          <p:cNvPr id="2051" name="Rectangle 3"/>
          <p:cNvSpPr>
            <a:spLocks noGrp="1" noChangeArrowheads="1"/>
          </p:cNvSpPr>
          <p:nvPr>
            <p:ph type="subTitle" idx="1"/>
          </p:nvPr>
        </p:nvSpPr>
        <p:spPr>
          <a:xfrm>
            <a:off x="762000" y="2057400"/>
            <a:ext cx="6553200" cy="1143000"/>
          </a:xfrm>
        </p:spPr>
        <p:txBody>
          <a:bodyPr/>
          <a:lstStyle/>
          <a:p>
            <a:pPr eaLnBrk="1" hangingPunct="1"/>
            <a:r>
              <a:rPr lang="ru-RU" b="1" smtClean="0">
                <a:solidFill>
                  <a:srgbClr val="27B7FF"/>
                </a:solidFill>
              </a:rPr>
              <a:t>СТИЛИ АРХИТЕКТУРЫ РАЗЛИЧНЫХ ЭПОХ  И СТРАН</a:t>
            </a:r>
          </a:p>
        </p:txBody>
      </p:sp>
      <p:sp>
        <p:nvSpPr>
          <p:cNvPr id="2053" name="Text Box 5"/>
          <p:cNvSpPr txBox="1">
            <a:spLocks noChangeArrowheads="1"/>
          </p:cNvSpPr>
          <p:nvPr/>
        </p:nvSpPr>
        <p:spPr bwMode="auto">
          <a:xfrm>
            <a:off x="304800" y="3581400"/>
            <a:ext cx="8382000" cy="1735138"/>
          </a:xfrm>
          <a:prstGeom prst="rect">
            <a:avLst/>
          </a:prstGeom>
          <a:noFill/>
          <a:ln w="9525">
            <a:noFill/>
            <a:miter lim="800000"/>
            <a:headEnd/>
            <a:tailEnd/>
          </a:ln>
        </p:spPr>
        <p:txBody>
          <a:bodyPr>
            <a:spAutoFit/>
          </a:bodyPr>
          <a:lstStyle/>
          <a:p>
            <a:pPr>
              <a:spcBef>
                <a:spcPct val="50000"/>
              </a:spcBef>
            </a:pPr>
            <a:r>
              <a:rPr lang="ru-RU" b="1">
                <a:solidFill>
                  <a:srgbClr val="D60093"/>
                </a:solidFill>
                <a:cs typeface="Times New Roman" pitchFamily="18" charset="0"/>
              </a:rPr>
              <a:t>“</a:t>
            </a:r>
            <a:r>
              <a:rPr lang="ru-RU" b="1">
                <a:solidFill>
                  <a:srgbClr val="D60093"/>
                </a:solidFill>
              </a:rPr>
              <a:t>АРХИТЕКТУРА- ТОЖЕ</a:t>
            </a:r>
            <a:r>
              <a:rPr lang="en-US" b="1">
                <a:solidFill>
                  <a:srgbClr val="D60093"/>
                </a:solidFill>
              </a:rPr>
              <a:t> </a:t>
            </a:r>
            <a:r>
              <a:rPr lang="ru-RU" b="1">
                <a:solidFill>
                  <a:srgbClr val="D60093"/>
                </a:solidFill>
              </a:rPr>
              <a:t>ЛЕТОПИСЬ МИРА</a:t>
            </a:r>
            <a:r>
              <a:rPr lang="ru-RU" b="1">
                <a:solidFill>
                  <a:srgbClr val="D60093"/>
                </a:solidFill>
                <a:cs typeface="Times New Roman" pitchFamily="18" charset="0"/>
              </a:rPr>
              <a:t>:</a:t>
            </a:r>
            <a:r>
              <a:rPr lang="ru-RU" b="1">
                <a:solidFill>
                  <a:srgbClr val="D60093"/>
                </a:solidFill>
              </a:rPr>
              <a:t>ОНА ГОВОРИТ ТОГДА, КОГДА УЖЕ МОЛЧАТ И ПЕСНИ, И ЛЕГЕНДЫ! </a:t>
            </a:r>
            <a:r>
              <a:rPr lang="ru-RU" b="1">
                <a:solidFill>
                  <a:srgbClr val="D60093"/>
                </a:solidFill>
                <a:cs typeface="Times New Roman" pitchFamily="18" charset="0"/>
              </a:rPr>
              <a:t>”</a:t>
            </a:r>
            <a:endParaRPr lang="ru-RU" b="1">
              <a:solidFill>
                <a:srgbClr val="D60093"/>
              </a:solidFill>
            </a:endParaRPr>
          </a:p>
          <a:p>
            <a:pPr algn="r">
              <a:spcBef>
                <a:spcPct val="50000"/>
              </a:spcBef>
            </a:pPr>
            <a:r>
              <a:rPr lang="ru-RU" b="1">
                <a:solidFill>
                  <a:srgbClr val="D60093"/>
                </a:solidFill>
              </a:rPr>
              <a:t>НИКОЛАЙ ГОГОЛЬ</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iterate type="wd">
                                    <p:tmPct val="10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 fill="hold"/>
                                        <p:tgtEl>
                                          <p:spTgt spid="2"/>
                                        </p:tgtEl>
                                        <p:attrNameLst>
                                          <p:attrName>ppt_x</p:attrName>
                                        </p:attrNameLst>
                                      </p:cBhvr>
                                      <p:tavLst>
                                        <p:tav tm="0">
                                          <p:val>
                                            <p:strVal val="#ppt_x"/>
                                          </p:val>
                                        </p:tav>
                                        <p:tav tm="100000">
                                          <p:val>
                                            <p:strVal val="#ppt_x"/>
                                          </p:val>
                                        </p:tav>
                                      </p:tavLst>
                                    </p:anim>
                                    <p:anim calcmode="lin" valueType="num">
                                      <p:cBhvr additive="base">
                                        <p:cTn id="8" dur="3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300"/>
                            </p:stCondLst>
                            <p:childTnLst>
                              <p:par>
                                <p:cTn id="10" presetID="7" presetClass="entr" presetSubtype="1" fill="hold" grpId="0" nodeType="afterEffect">
                                  <p:stCondLst>
                                    <p:cond delay="1000"/>
                                  </p:stCondLst>
                                  <p:childTnLst>
                                    <p:set>
                                      <p:cBhvr>
                                        <p:cTn id="11" dur="1" fill="hold">
                                          <p:stCondLst>
                                            <p:cond delay="0"/>
                                          </p:stCondLst>
                                        </p:cTn>
                                        <p:tgtEl>
                                          <p:spTgt spid="2053">
                                            <p:txEl>
                                              <p:pRg st="0" end="0"/>
                                            </p:txEl>
                                          </p:spTgt>
                                        </p:tgtEl>
                                        <p:attrNameLst>
                                          <p:attrName>style.visibility</p:attrName>
                                        </p:attrNameLst>
                                      </p:cBhvr>
                                      <p:to>
                                        <p:strVal val="visible"/>
                                      </p:to>
                                    </p:set>
                                    <p:anim calcmode="lin" valueType="num">
                                      <p:cBhvr additive="base">
                                        <p:cTn id="12" dur="5000" fill="hold"/>
                                        <p:tgtEl>
                                          <p:spTgt spid="2053">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2053">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7300"/>
                            </p:stCondLst>
                            <p:childTnLst>
                              <p:par>
                                <p:cTn id="15" presetID="7" presetClass="entr" presetSubtype="1" fill="hold" grpId="0" nodeType="afterEffect">
                                  <p:stCondLst>
                                    <p:cond delay="1000"/>
                                  </p:stCondLst>
                                  <p:childTnLst>
                                    <p:set>
                                      <p:cBhvr>
                                        <p:cTn id="16" dur="1" fill="hold">
                                          <p:stCondLst>
                                            <p:cond delay="0"/>
                                          </p:stCondLst>
                                        </p:cTn>
                                        <p:tgtEl>
                                          <p:spTgt spid="2053">
                                            <p:txEl>
                                              <p:pRg st="1" end="1"/>
                                            </p:txEl>
                                          </p:spTgt>
                                        </p:tgtEl>
                                        <p:attrNameLst>
                                          <p:attrName>style.visibility</p:attrName>
                                        </p:attrNameLst>
                                      </p:cBhvr>
                                      <p:to>
                                        <p:strVal val="visible"/>
                                      </p:to>
                                    </p:set>
                                    <p:anim calcmode="lin" valueType="num">
                                      <p:cBhvr additive="base">
                                        <p:cTn id="17" dur="5000" fill="hold"/>
                                        <p:tgtEl>
                                          <p:spTgt spid="2053">
                                            <p:txEl>
                                              <p:pRg st="1" end="1"/>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2053">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3300"/>
                            </p:stCondLst>
                            <p:childTnLst>
                              <p:par>
                                <p:cTn id="20" presetID="2" presetClass="entr" presetSubtype="8" fill="hold" grpId="0" nodeType="afterEffect">
                                  <p:stCondLst>
                                    <p:cond delay="1000"/>
                                  </p:stCondLst>
                                  <p:childTnLst>
                                    <p:set>
                                      <p:cBhvr>
                                        <p:cTn id="21" dur="1" fill="hold">
                                          <p:stCondLst>
                                            <p:cond delay="0"/>
                                          </p:stCondLst>
                                        </p:cTn>
                                        <p:tgtEl>
                                          <p:spTgt spid="2051">
                                            <p:txEl>
                                              <p:pRg st="0" end="0"/>
                                            </p:txEl>
                                          </p:spTgt>
                                        </p:tgtEl>
                                        <p:attrNameLst>
                                          <p:attrName>style.visibility</p:attrName>
                                        </p:attrNameLst>
                                      </p:cBhvr>
                                      <p:to>
                                        <p:strVal val="visible"/>
                                      </p:to>
                                    </p:set>
                                    <p:anim calcmode="lin" valueType="num">
                                      <p:cBhvr additive="base">
                                        <p:cTn id="22"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2051" grpId="0" build="p" autoUpdateAnimBg="0" advAuto="1000"/>
      <p:bldP spid="2053" grpId="0" build="p" autoUpdateAnimBg="0" advAuto="100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Номер слайда 5"/>
          <p:cNvSpPr>
            <a:spLocks noGrp="1"/>
          </p:cNvSpPr>
          <p:nvPr>
            <p:ph type="sldNum" sz="quarter" idx="12"/>
          </p:nvPr>
        </p:nvSpPr>
        <p:spPr>
          <a:noFill/>
        </p:spPr>
        <p:txBody>
          <a:bodyPr/>
          <a:lstStyle/>
          <a:p>
            <a:fld id="{7E95749D-1868-4F82-9544-2B15EEB43D29}" type="slidenum">
              <a:rPr lang="ru-RU"/>
              <a:pPr/>
              <a:t>10</a:t>
            </a:fld>
            <a:endParaRPr lang="ru-RU"/>
          </a:p>
        </p:txBody>
      </p:sp>
      <p:sp>
        <p:nvSpPr>
          <p:cNvPr id="37890" name="Rectangle 2"/>
          <p:cNvSpPr>
            <a:spLocks noGrp="1" noChangeArrowheads="1"/>
          </p:cNvSpPr>
          <p:nvPr>
            <p:ph type="title"/>
          </p:nvPr>
        </p:nvSpPr>
        <p:spPr>
          <a:xfrm>
            <a:off x="1524000" y="228600"/>
            <a:ext cx="5257800" cy="762000"/>
          </a:xfrm>
        </p:spPr>
        <p:txBody>
          <a:bodyPr/>
          <a:lstStyle/>
          <a:p>
            <a:pPr eaLnBrk="1" hangingPunct="1"/>
            <a:r>
              <a:rPr lang="ru-RU" b="1" smtClean="0">
                <a:solidFill>
                  <a:srgbClr val="FF0000"/>
                </a:solidFill>
              </a:rPr>
              <a:t>ХРАМЫ ГРЕЦИИ</a:t>
            </a:r>
          </a:p>
        </p:txBody>
      </p:sp>
      <p:sp>
        <p:nvSpPr>
          <p:cNvPr id="37891" name="Rectangle 3"/>
          <p:cNvSpPr>
            <a:spLocks noGrp="1" noChangeArrowheads="1"/>
          </p:cNvSpPr>
          <p:nvPr>
            <p:ph type="body" idx="1"/>
          </p:nvPr>
        </p:nvSpPr>
        <p:spPr>
          <a:xfrm>
            <a:off x="228600" y="2133600"/>
            <a:ext cx="3048000" cy="3276600"/>
          </a:xfrm>
        </p:spPr>
        <p:txBody>
          <a:bodyPr/>
          <a:lstStyle/>
          <a:p>
            <a:pPr eaLnBrk="1" hangingPunct="1">
              <a:buClr>
                <a:srgbClr val="3333FF"/>
              </a:buClr>
            </a:pPr>
            <a:r>
              <a:rPr lang="ru-RU" smtClean="0">
                <a:solidFill>
                  <a:srgbClr val="CC66FF"/>
                </a:solidFill>
              </a:rPr>
              <a:t>ХРАМ ГЕРЫ</a:t>
            </a:r>
          </a:p>
          <a:p>
            <a:pPr eaLnBrk="1" hangingPunct="1">
              <a:buClr>
                <a:srgbClr val="3333FF"/>
              </a:buClr>
            </a:pPr>
            <a:endParaRPr lang="ru-RU" smtClean="0">
              <a:solidFill>
                <a:srgbClr val="CC66FF"/>
              </a:solidFill>
            </a:endParaRPr>
          </a:p>
          <a:p>
            <a:pPr eaLnBrk="1" hangingPunct="1">
              <a:buClr>
                <a:srgbClr val="3333FF"/>
              </a:buClr>
              <a:buFontTx/>
              <a:buChar char="•"/>
            </a:pPr>
            <a:r>
              <a:rPr lang="ru-RU" smtClean="0">
                <a:solidFill>
                  <a:srgbClr val="CC66FF"/>
                </a:solidFill>
              </a:rPr>
              <a:t>ПАРФЕНОН</a:t>
            </a:r>
          </a:p>
          <a:p>
            <a:pPr eaLnBrk="1" hangingPunct="1">
              <a:buClr>
                <a:srgbClr val="3333FF"/>
              </a:buClr>
              <a:buFontTx/>
              <a:buNone/>
            </a:pPr>
            <a:endParaRPr lang="ru-RU" smtClean="0">
              <a:solidFill>
                <a:srgbClr val="CC66FF"/>
              </a:solidFill>
            </a:endParaRPr>
          </a:p>
          <a:p>
            <a:pPr eaLnBrk="1" hangingPunct="1">
              <a:buClr>
                <a:srgbClr val="3333FF"/>
              </a:buClr>
            </a:pPr>
            <a:r>
              <a:rPr lang="ru-RU" smtClean="0">
                <a:solidFill>
                  <a:srgbClr val="CC66FF"/>
                </a:solidFill>
              </a:rPr>
              <a:t> АКРОПОЛЬ</a:t>
            </a:r>
          </a:p>
          <a:p>
            <a:pPr eaLnBrk="1" hangingPunct="1">
              <a:buClr>
                <a:srgbClr val="3333FF"/>
              </a:buClr>
            </a:pPr>
            <a:endParaRPr lang="ru-RU" smtClean="0">
              <a:solidFill>
                <a:srgbClr val="CC66FF"/>
              </a:solidFill>
            </a:endParaRPr>
          </a:p>
        </p:txBody>
      </p:sp>
      <p:pic>
        <p:nvPicPr>
          <p:cNvPr id="11269" name="Picture 6" descr="6"/>
          <p:cNvPicPr>
            <a:picLocks noChangeAspect="1" noChangeArrowheads="1"/>
          </p:cNvPicPr>
          <p:nvPr/>
        </p:nvPicPr>
        <p:blipFill>
          <a:blip r:embed="rId2"/>
          <a:srcRect/>
          <a:stretch>
            <a:fillRect/>
          </a:stretch>
        </p:blipFill>
        <p:spPr bwMode="auto">
          <a:xfrm>
            <a:off x="3143250" y="2767013"/>
            <a:ext cx="6000750" cy="2779712"/>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1000"/>
                                  </p:stCondLst>
                                  <p:iterate type="wd">
                                    <p:tmPct val="100000"/>
                                  </p:iterate>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300" fill="hold"/>
                                        <p:tgtEl>
                                          <p:spTgt spid="37890"/>
                                        </p:tgtEl>
                                        <p:attrNameLst>
                                          <p:attrName>ppt_x</p:attrName>
                                        </p:attrNameLst>
                                      </p:cBhvr>
                                      <p:tavLst>
                                        <p:tav tm="0">
                                          <p:val>
                                            <p:strVal val="1+#ppt_w/2"/>
                                          </p:val>
                                        </p:tav>
                                        <p:tav tm="100000">
                                          <p:val>
                                            <p:strVal val="#ppt_x"/>
                                          </p:val>
                                        </p:tav>
                                      </p:tavLst>
                                    </p:anim>
                                    <p:anim calcmode="lin" valueType="num">
                                      <p:cBhvr additive="base">
                                        <p:cTn id="8" dur="300" fill="hold"/>
                                        <p:tgtEl>
                                          <p:spTgt spid="37890"/>
                                        </p:tgtEl>
                                        <p:attrNameLst>
                                          <p:attrName>ppt_y</p:attrName>
                                        </p:attrNameLst>
                                      </p:cBhvr>
                                      <p:tavLst>
                                        <p:tav tm="0">
                                          <p:val>
                                            <p:strVal val="1+#ppt_h/2"/>
                                          </p:val>
                                        </p:tav>
                                        <p:tav tm="100000">
                                          <p:val>
                                            <p:strVal val="#ppt_y"/>
                                          </p:val>
                                        </p:tav>
                                      </p:tavLst>
                                    </p:anim>
                                  </p:childTnLst>
                                </p:cTn>
                              </p:par>
                            </p:childTnLst>
                          </p:cTn>
                        </p:par>
                        <p:par>
                          <p:cTn id="9" fill="hold">
                            <p:stCondLst>
                              <p:cond delay="1600"/>
                            </p:stCondLst>
                            <p:childTnLst>
                              <p:par>
                                <p:cTn id="10" presetID="9" presetClass="entr" presetSubtype="0" fill="hold" grpId="0" nodeType="afterEffect">
                                  <p:stCondLst>
                                    <p:cond delay="1000"/>
                                  </p:stCondLst>
                                  <p:iterate type="wd">
                                    <p:tmPct val="100000"/>
                                  </p:iterate>
                                  <p:childTnLst>
                                    <p:set>
                                      <p:cBhvr>
                                        <p:cTn id="11" dur="1" fill="hold">
                                          <p:stCondLst>
                                            <p:cond delay="0"/>
                                          </p:stCondLst>
                                        </p:cTn>
                                        <p:tgtEl>
                                          <p:spTgt spid="37891"/>
                                        </p:tgtEl>
                                        <p:attrNameLst>
                                          <p:attrName>style.visibility</p:attrName>
                                        </p:attrNameLst>
                                      </p:cBhvr>
                                      <p:to>
                                        <p:strVal val="visible"/>
                                      </p:to>
                                    </p:set>
                                    <p:animEffect transition="in" filter="dissolve">
                                      <p:cBhvr>
                                        <p:cTn id="12" dur="3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Номер слайда 5"/>
          <p:cNvSpPr>
            <a:spLocks noGrp="1"/>
          </p:cNvSpPr>
          <p:nvPr>
            <p:ph type="sldNum" sz="quarter" idx="12"/>
          </p:nvPr>
        </p:nvSpPr>
        <p:spPr>
          <a:noFill/>
        </p:spPr>
        <p:txBody>
          <a:bodyPr/>
          <a:lstStyle/>
          <a:p>
            <a:fld id="{43E22BC4-EB2D-4C6A-AD02-9654C2191D8D}" type="slidenum">
              <a:rPr lang="ru-RU"/>
              <a:pPr/>
              <a:t>11</a:t>
            </a:fld>
            <a:endParaRPr lang="ru-RU"/>
          </a:p>
        </p:txBody>
      </p:sp>
      <p:sp>
        <p:nvSpPr>
          <p:cNvPr id="2" name="Rectangle 2"/>
          <p:cNvSpPr>
            <a:spLocks noGrp="1" noChangeArrowheads="1"/>
          </p:cNvSpPr>
          <p:nvPr>
            <p:ph type="title"/>
          </p:nvPr>
        </p:nvSpPr>
        <p:spPr>
          <a:xfrm>
            <a:off x="1905000" y="0"/>
            <a:ext cx="4114800" cy="609600"/>
          </a:xfrm>
        </p:spPr>
        <p:txBody>
          <a:bodyPr/>
          <a:lstStyle/>
          <a:p>
            <a:pPr eaLnBrk="1" hangingPunct="1"/>
            <a:r>
              <a:rPr lang="ru-RU" b="1" smtClean="0">
                <a:solidFill>
                  <a:srgbClr val="CC0000"/>
                </a:solidFill>
              </a:rPr>
              <a:t>ХРАМ ГЕРЫ</a:t>
            </a:r>
          </a:p>
        </p:txBody>
      </p:sp>
      <p:sp>
        <p:nvSpPr>
          <p:cNvPr id="12291" name="Rectangle 3"/>
          <p:cNvSpPr>
            <a:spLocks noGrp="1" noChangeArrowheads="1"/>
          </p:cNvSpPr>
          <p:nvPr>
            <p:ph type="body" idx="1"/>
          </p:nvPr>
        </p:nvSpPr>
        <p:spPr>
          <a:xfrm>
            <a:off x="762000" y="1143000"/>
            <a:ext cx="7848600" cy="5029200"/>
          </a:xfrm>
        </p:spPr>
        <p:txBody>
          <a:bodyPr/>
          <a:lstStyle/>
          <a:p>
            <a:pPr eaLnBrk="1" hangingPunct="1">
              <a:lnSpc>
                <a:spcPct val="90000"/>
              </a:lnSpc>
              <a:buFont typeface="Wingdings" pitchFamily="2" charset="2"/>
              <a:buNone/>
            </a:pPr>
            <a:r>
              <a:rPr lang="ru-RU" sz="2400" b="1" i="1" smtClean="0">
                <a:solidFill>
                  <a:srgbClr val="1D80C3"/>
                </a:solidFill>
                <a:cs typeface="Times New Roman" pitchFamily="18" charset="0"/>
              </a:rPr>
              <a:t>Одной из наиболее ранних известных нам храмовых построек был храм Геры в Олимпии</a:t>
            </a:r>
            <a:r>
              <a:rPr lang="ru-RU" sz="2400" b="1" i="1" smtClean="0">
                <a:solidFill>
                  <a:srgbClr val="1D80C3"/>
                </a:solidFill>
              </a:rPr>
              <a:t>. </a:t>
            </a:r>
            <a:r>
              <a:rPr lang="ru-RU" sz="2400" b="1" i="1" smtClean="0">
                <a:solidFill>
                  <a:srgbClr val="1D80C3"/>
                </a:solidFill>
                <a:cs typeface="Times New Roman" pitchFamily="18" charset="0"/>
              </a:rPr>
              <a:t>Но на его месте  найдены только мраморные архитектурные детали и обломки, но известно, что первоначально колонны были деревянными, причем есть подтверждения тому, что замена дерева мрамором осуществлялась постепенно, по мере того, как деревянные части постройки сгнивали, утрачивая прочность. Однако довольно тяжелые пропорции самых древних мраморных колонн, сохранившихся до нашего времени, свидетельствуют о понимании их роли именно в работе каменной конструкции. Мастера шлифовали каждую деталь, пока века экспериментирования не привели к утонченности и совершенству</a:t>
            </a:r>
            <a:r>
              <a:rPr lang="en-GB" sz="2400" b="1" smtClean="0">
                <a:solidFill>
                  <a:srgbClr val="009900"/>
                </a:solidFill>
                <a:cs typeface="Times New Roman" pitchFamily="18" charset="0"/>
              </a:rPr>
              <a:t> </a:t>
            </a:r>
            <a:r>
              <a:rPr lang="ru-RU" sz="2400" b="1" i="1" smtClean="0">
                <a:solidFill>
                  <a:srgbClr val="D60093"/>
                </a:solidFill>
              </a:rPr>
              <a:t>ПАРФЕНОНА</a:t>
            </a:r>
            <a:endParaRPr lang="it-IT" sz="2400" smtClean="0">
              <a:solidFill>
                <a:srgbClr val="D60093"/>
              </a:solidFill>
              <a:cs typeface="Times New Roman" pitchFamily="18" charset="0"/>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1000"/>
                                  </p:stCondLst>
                                  <p:iterate type="wd">
                                    <p:tmPct val="100000"/>
                                  </p:iterate>
                                  <p:childTnLst>
                                    <p:set>
                                      <p:cBhvr>
                                        <p:cTn id="6" dur="1" fill="hold">
                                          <p:stCondLst>
                                            <p:cond delay="0"/>
                                          </p:stCondLst>
                                        </p:cTn>
                                        <p:tgtEl>
                                          <p:spTgt spid="2"/>
                                        </p:tgtEl>
                                        <p:attrNameLst>
                                          <p:attrName>style.visibility</p:attrName>
                                        </p:attrNameLst>
                                      </p:cBhvr>
                                      <p:to>
                                        <p:strVal val="visible"/>
                                      </p:to>
                                    </p:set>
                                    <p:animEffect transition="in" filter="wipe(right)">
                                      <p:cBhvr>
                                        <p:cTn id="7" dur="300"/>
                                        <p:tgtEl>
                                          <p:spTgt spid="2"/>
                                        </p:tgtEl>
                                      </p:cBhvr>
                                    </p:animEffect>
                                  </p:childTnLst>
                                </p:cTn>
                              </p:par>
                            </p:childTnLst>
                          </p:cTn>
                        </p:par>
                        <p:par>
                          <p:cTn id="8" fill="hold">
                            <p:stCondLst>
                              <p:cond delay="1600"/>
                            </p:stCondLst>
                            <p:childTnLst>
                              <p:par>
                                <p:cTn id="9" presetID="17" presetClass="entr" presetSubtype="8" fill="hold" grpId="0" nodeType="afterEffect">
                                  <p:stCondLst>
                                    <p:cond delay="1000"/>
                                  </p:stCondLst>
                                  <p:childTnLst>
                                    <p:set>
                                      <p:cBhvr>
                                        <p:cTn id="10" dur="1" fill="hold">
                                          <p:stCondLst>
                                            <p:cond delay="0"/>
                                          </p:stCondLst>
                                        </p:cTn>
                                        <p:tgtEl>
                                          <p:spTgt spid="12291">
                                            <p:txEl>
                                              <p:pRg st="0" end="0"/>
                                            </p:txEl>
                                          </p:spTgt>
                                        </p:tgtEl>
                                        <p:attrNameLst>
                                          <p:attrName>style.visibility</p:attrName>
                                        </p:attrNameLst>
                                      </p:cBhvr>
                                      <p:to>
                                        <p:strVal val="visible"/>
                                      </p:to>
                                    </p:set>
                                    <p:anim calcmode="lin" valueType="num">
                                      <p:cBhvr>
                                        <p:cTn id="11" dur="500" fill="hold"/>
                                        <p:tgtEl>
                                          <p:spTgt spid="12291">
                                            <p:txEl>
                                              <p:pRg st="0" end="0"/>
                                            </p:txEl>
                                          </p:spTgt>
                                        </p:tgtEl>
                                        <p:attrNameLst>
                                          <p:attrName>ppt_x</p:attrName>
                                        </p:attrNameLst>
                                      </p:cBhvr>
                                      <p:tavLst>
                                        <p:tav tm="0">
                                          <p:val>
                                            <p:strVal val="#ppt_x-#ppt_w/2"/>
                                          </p:val>
                                        </p:tav>
                                        <p:tav tm="100000">
                                          <p:val>
                                            <p:strVal val="#ppt_x"/>
                                          </p:val>
                                        </p:tav>
                                      </p:tavLst>
                                    </p:anim>
                                    <p:anim calcmode="lin" valueType="num">
                                      <p:cBhvr>
                                        <p:cTn id="12" dur="500" fill="hold"/>
                                        <p:tgtEl>
                                          <p:spTgt spid="12291">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229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2291" grpId="0" build="p" autoUpdateAnimBg="0" advAuto="100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Номер слайда 6"/>
          <p:cNvSpPr>
            <a:spLocks noGrp="1"/>
          </p:cNvSpPr>
          <p:nvPr>
            <p:ph type="sldNum" sz="quarter" idx="12"/>
          </p:nvPr>
        </p:nvSpPr>
        <p:spPr>
          <a:noFill/>
        </p:spPr>
        <p:txBody>
          <a:bodyPr/>
          <a:lstStyle/>
          <a:p>
            <a:fld id="{08315C37-83BB-4513-B702-793239404FF1}" type="slidenum">
              <a:rPr lang="ru-RU"/>
              <a:pPr/>
              <a:t>12</a:t>
            </a:fld>
            <a:endParaRPr lang="ru-RU"/>
          </a:p>
        </p:txBody>
      </p:sp>
      <p:sp>
        <p:nvSpPr>
          <p:cNvPr id="13315" name="Rectangle 3"/>
          <p:cNvSpPr>
            <a:spLocks noGrp="1" noChangeArrowheads="1"/>
          </p:cNvSpPr>
          <p:nvPr>
            <p:ph type="body" sz="half" idx="1"/>
          </p:nvPr>
        </p:nvSpPr>
        <p:spPr>
          <a:xfrm>
            <a:off x="457200" y="1600200"/>
            <a:ext cx="7848600" cy="5029200"/>
          </a:xfrm>
        </p:spPr>
        <p:txBody>
          <a:bodyPr/>
          <a:lstStyle/>
          <a:p>
            <a:pPr algn="just" eaLnBrk="1" hangingPunct="1">
              <a:lnSpc>
                <a:spcPct val="85000"/>
              </a:lnSpc>
              <a:spcBef>
                <a:spcPct val="10000"/>
              </a:spcBef>
              <a:buFont typeface="Wingdings" pitchFamily="2" charset="2"/>
              <a:buNone/>
            </a:pPr>
            <a:r>
              <a:rPr lang="ru-RU" sz="2800" b="1" i="1" smtClean="0">
                <a:solidFill>
                  <a:srgbClr val="1D80C3"/>
                </a:solidFill>
                <a:cs typeface="Times New Roman" pitchFamily="18" charset="0"/>
              </a:rPr>
              <a:t>Несомненная простота</a:t>
            </a:r>
            <a:r>
              <a:rPr lang="en-GB" sz="2800" b="1" i="1" smtClean="0">
                <a:solidFill>
                  <a:srgbClr val="1D80C3"/>
                </a:solidFill>
              </a:rPr>
              <a:t> </a:t>
            </a:r>
            <a:r>
              <a:rPr lang="ru-RU" sz="2800" b="1" i="1" smtClean="0">
                <a:solidFill>
                  <a:srgbClr val="1D80C3"/>
                </a:solidFill>
              </a:rPr>
              <a:t> и </a:t>
            </a:r>
            <a:r>
              <a:rPr lang="ru-RU" sz="2800" b="1" i="1" smtClean="0">
                <a:solidFill>
                  <a:srgbClr val="1D80C3"/>
                </a:solidFill>
                <a:cs typeface="Times New Roman" pitchFamily="18" charset="0"/>
              </a:rPr>
              <a:t>дизайн Парфенона восхищает всех. Эта известное во всем мире сооружение, полное красоты и гармонии является на самом деле храмом Девы (по гречески «парфена») Афины. Он построен в дорическом стиле из мрамора добытого на горе Пендели, на том же самом месте, где стояли два его предшественника. Парфенон строили 15 лет (447-432 до н.э.)</a:t>
            </a:r>
            <a:r>
              <a:rPr lang="ru-RU" sz="2800" i="1" smtClean="0">
                <a:solidFill>
                  <a:srgbClr val="1D80C3"/>
                </a:solidFill>
              </a:rPr>
              <a:t>.</a:t>
            </a:r>
            <a:r>
              <a:rPr lang="ru-RU" sz="2800" b="1" i="1" smtClean="0">
                <a:solidFill>
                  <a:srgbClr val="1D80C3"/>
                </a:solidFill>
              </a:rPr>
              <a:t>Т</a:t>
            </a:r>
            <a:r>
              <a:rPr lang="ru-RU" sz="2800" b="1" i="1" smtClean="0">
                <a:solidFill>
                  <a:srgbClr val="1D80C3"/>
                </a:solidFill>
                <a:cs typeface="Times New Roman" pitchFamily="18" charset="0"/>
              </a:rPr>
              <a:t>онкое равновесие белых колонн Парфенона, стоящих на фоне голубого неба, восхищает поколения и поколения, и служит вечным символом души и гения человечества</a:t>
            </a:r>
            <a:r>
              <a:rPr lang="ru-RU" sz="2400" b="1" i="1" smtClean="0">
                <a:solidFill>
                  <a:srgbClr val="1D80C3"/>
                </a:solidFill>
                <a:cs typeface="Times New Roman" pitchFamily="18" charset="0"/>
              </a:rPr>
              <a:t>.</a:t>
            </a:r>
            <a:endParaRPr lang="ru-RU" sz="2400" i="1" smtClean="0">
              <a:solidFill>
                <a:srgbClr val="008000"/>
              </a:solidFill>
            </a:endParaRPr>
          </a:p>
        </p:txBody>
      </p:sp>
      <p:sp>
        <p:nvSpPr>
          <p:cNvPr id="13319" name="WordArt 7" descr="Джинсовая ткань"/>
          <p:cNvSpPr>
            <a:spLocks noChangeArrowheads="1" noChangeShapeType="1" noTextEdit="1"/>
          </p:cNvSpPr>
          <p:nvPr/>
        </p:nvSpPr>
        <p:spPr bwMode="ltGray">
          <a:xfrm>
            <a:off x="2209800" y="228600"/>
            <a:ext cx="4114800" cy="1066800"/>
          </a:xfrm>
          <a:prstGeom prst="rect">
            <a:avLst/>
          </a:prstGeom>
        </p:spPr>
        <p:txBody>
          <a:bodyPr wrap="none" fromWordArt="1">
            <a:prstTxWarp prst="textCascadeUp">
              <a:avLst>
                <a:gd name="adj" fmla="val 100000"/>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ru-RU" sz="3600" kern="10">
                <a:ln w="9525">
                  <a:round/>
                  <a:headEnd/>
                  <a:tailEnd/>
                </a:ln>
                <a:blipFill dpi="0" rotWithShape="0">
                  <a:blip r:embed="rId2"/>
                  <a:srcRect/>
                  <a:tile tx="0" ty="0" sx="100000" sy="100000" flip="none" algn="tl"/>
                </a:blipFill>
                <a:latin typeface="Arial"/>
                <a:cs typeface="Arial"/>
              </a:rPr>
              <a:t>ПАРФЕНОН</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1000"/>
                                  </p:stCondLst>
                                  <p:childTnLst>
                                    <p:set>
                                      <p:cBhvr>
                                        <p:cTn id="6" dur="1" fill="hold">
                                          <p:stCondLst>
                                            <p:cond delay="0"/>
                                          </p:stCondLst>
                                        </p:cTn>
                                        <p:tgtEl>
                                          <p:spTgt spid="13319"/>
                                        </p:tgtEl>
                                        <p:attrNameLst>
                                          <p:attrName>style.visibility</p:attrName>
                                        </p:attrNameLst>
                                      </p:cBhvr>
                                      <p:to>
                                        <p:strVal val="visible"/>
                                      </p:to>
                                    </p:set>
                                    <p:anim calcmode="lin" valueType="num">
                                      <p:cBhvr>
                                        <p:cTn id="7" dur="500" fill="hold"/>
                                        <p:tgtEl>
                                          <p:spTgt spid="13319"/>
                                        </p:tgtEl>
                                        <p:attrNameLst>
                                          <p:attrName>ppt_w</p:attrName>
                                        </p:attrNameLst>
                                      </p:cBhvr>
                                      <p:tavLst>
                                        <p:tav tm="0">
                                          <p:val>
                                            <p:fltVal val="0"/>
                                          </p:val>
                                        </p:tav>
                                        <p:tav tm="100000">
                                          <p:val>
                                            <p:strVal val="#ppt_w"/>
                                          </p:val>
                                        </p:tav>
                                      </p:tavLst>
                                    </p:anim>
                                    <p:anim calcmode="lin" valueType="num">
                                      <p:cBhvr>
                                        <p:cTn id="8" dur="500" fill="hold"/>
                                        <p:tgtEl>
                                          <p:spTgt spid="13319"/>
                                        </p:tgtEl>
                                        <p:attrNameLst>
                                          <p:attrName>ppt_h</p:attrName>
                                        </p:attrNameLst>
                                      </p:cBhvr>
                                      <p:tavLst>
                                        <p:tav tm="0">
                                          <p:val>
                                            <p:fltVal val="0"/>
                                          </p:val>
                                        </p:tav>
                                        <p:tav tm="100000">
                                          <p:val>
                                            <p:strVal val="#ppt_h"/>
                                          </p:val>
                                        </p:tav>
                                      </p:tavLst>
                                    </p:anim>
                                    <p:anim calcmode="lin" valueType="num">
                                      <p:cBhvr>
                                        <p:cTn id="9" dur="500" fill="hold"/>
                                        <p:tgtEl>
                                          <p:spTgt spid="13319"/>
                                        </p:tgtEl>
                                        <p:attrNameLst>
                                          <p:attrName>ppt_x</p:attrName>
                                        </p:attrNameLst>
                                      </p:cBhvr>
                                      <p:tavLst>
                                        <p:tav tm="0">
                                          <p:val>
                                            <p:fltVal val="0.5"/>
                                          </p:val>
                                        </p:tav>
                                        <p:tav tm="100000">
                                          <p:val>
                                            <p:strVal val="#ppt_x"/>
                                          </p:val>
                                        </p:tav>
                                      </p:tavLst>
                                    </p:anim>
                                    <p:anim calcmode="lin" valueType="num">
                                      <p:cBhvr>
                                        <p:cTn id="10" dur="500" fill="hold"/>
                                        <p:tgtEl>
                                          <p:spTgt spid="13319"/>
                                        </p:tgtEl>
                                        <p:attrNameLst>
                                          <p:attrName>ppt_y</p:attrName>
                                        </p:attrNameLst>
                                      </p:cBhvr>
                                      <p:tavLst>
                                        <p:tav tm="0">
                                          <p:val>
                                            <p:fltVal val="0.5"/>
                                          </p:val>
                                        </p:tav>
                                        <p:tav tm="100000">
                                          <p:val>
                                            <p:strVal val="#ppt_y"/>
                                          </p:val>
                                        </p:tav>
                                      </p:tavLst>
                                    </p:anim>
                                  </p:childTnLst>
                                </p:cTn>
                              </p:par>
                            </p:childTnLst>
                          </p:cTn>
                        </p:par>
                        <p:par>
                          <p:cTn id="11" fill="hold">
                            <p:stCondLst>
                              <p:cond delay="1500"/>
                            </p:stCondLst>
                            <p:childTnLst>
                              <p:par>
                                <p:cTn id="12" presetID="3" presetClass="entr" presetSubtype="10" fill="hold" grpId="0" nodeType="afterEffect">
                                  <p:stCondLst>
                                    <p:cond delay="100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4"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advAuto="1000"/>
      <p:bldP spid="133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Номер слайда 3"/>
          <p:cNvSpPr>
            <a:spLocks noGrp="1"/>
          </p:cNvSpPr>
          <p:nvPr>
            <p:ph type="sldNum" sz="quarter" idx="12"/>
          </p:nvPr>
        </p:nvSpPr>
        <p:spPr>
          <a:noFill/>
        </p:spPr>
        <p:txBody>
          <a:bodyPr/>
          <a:lstStyle/>
          <a:p>
            <a:fld id="{D4D049D3-8785-49BB-9DA8-99CC328E86E9}" type="slidenum">
              <a:rPr lang="ru-RU"/>
              <a:pPr/>
              <a:t>13</a:t>
            </a:fld>
            <a:endParaRPr lang="ru-RU"/>
          </a:p>
        </p:txBody>
      </p:sp>
      <p:sp>
        <p:nvSpPr>
          <p:cNvPr id="34821" name="Text Box 5"/>
          <p:cNvSpPr txBox="1">
            <a:spLocks noChangeArrowheads="1"/>
          </p:cNvSpPr>
          <p:nvPr/>
        </p:nvSpPr>
        <p:spPr bwMode="ltGray">
          <a:xfrm>
            <a:off x="304800" y="5715000"/>
            <a:ext cx="3657600" cy="457200"/>
          </a:xfrm>
          <a:prstGeom prst="rect">
            <a:avLst/>
          </a:prstGeom>
          <a:noFill/>
          <a:ln w="9525">
            <a:noFill/>
            <a:miter lim="800000"/>
            <a:headEnd/>
            <a:tailEnd/>
          </a:ln>
        </p:spPr>
        <p:txBody>
          <a:bodyPr>
            <a:spAutoFit/>
          </a:bodyPr>
          <a:lstStyle/>
          <a:p>
            <a:pPr algn="ctr">
              <a:spcBef>
                <a:spcPct val="50000"/>
              </a:spcBef>
            </a:pPr>
            <a:r>
              <a:rPr lang="ru-RU" b="1">
                <a:solidFill>
                  <a:srgbClr val="CC0000"/>
                </a:solidFill>
              </a:rPr>
              <a:t>ПАРФЕНОН. АФИНЫ.</a:t>
            </a:r>
          </a:p>
        </p:txBody>
      </p:sp>
      <p:sp>
        <p:nvSpPr>
          <p:cNvPr id="34822" name="Line 6"/>
          <p:cNvSpPr>
            <a:spLocks noChangeShapeType="1"/>
          </p:cNvSpPr>
          <p:nvPr/>
        </p:nvSpPr>
        <p:spPr bwMode="ltGray">
          <a:xfrm flipV="1">
            <a:off x="2286000" y="4648200"/>
            <a:ext cx="0" cy="1066800"/>
          </a:xfrm>
          <a:prstGeom prst="line">
            <a:avLst/>
          </a:prstGeom>
          <a:noFill/>
          <a:ln w="79375">
            <a:solidFill>
              <a:srgbClr val="003300"/>
            </a:solidFill>
            <a:miter lim="800000"/>
            <a:headEnd/>
            <a:tailEnd type="triangle" w="med" len="med"/>
          </a:ln>
        </p:spPr>
        <p:txBody>
          <a:bodyPr wrap="none"/>
          <a:lstStyle/>
          <a:p>
            <a:endParaRPr lang="ru-RU"/>
          </a:p>
        </p:txBody>
      </p:sp>
      <p:sp>
        <p:nvSpPr>
          <p:cNvPr id="34823" name="Line 7"/>
          <p:cNvSpPr>
            <a:spLocks noChangeShapeType="1"/>
          </p:cNvSpPr>
          <p:nvPr/>
        </p:nvSpPr>
        <p:spPr bwMode="ltGray">
          <a:xfrm rot="891781" flipV="1">
            <a:off x="2362200" y="4953000"/>
            <a:ext cx="1524000" cy="609600"/>
          </a:xfrm>
          <a:prstGeom prst="line">
            <a:avLst/>
          </a:prstGeom>
          <a:noFill/>
          <a:ln w="79375">
            <a:solidFill>
              <a:srgbClr val="003300"/>
            </a:solidFill>
            <a:miter lim="800000"/>
            <a:headEnd/>
            <a:tailEnd type="triangle" w="med" len="med"/>
          </a:ln>
        </p:spPr>
        <p:txBody>
          <a:bodyPr wrap="none"/>
          <a:lstStyle/>
          <a:p>
            <a:endParaRPr lang="ru-RU"/>
          </a:p>
        </p:txBody>
      </p:sp>
      <p:pic>
        <p:nvPicPr>
          <p:cNvPr id="14342" name="Picture 8" descr="7"/>
          <p:cNvPicPr>
            <a:picLocks noChangeAspect="1" noChangeArrowheads="1"/>
          </p:cNvPicPr>
          <p:nvPr/>
        </p:nvPicPr>
        <p:blipFill>
          <a:blip r:embed="rId2"/>
          <a:srcRect/>
          <a:stretch>
            <a:fillRect/>
          </a:stretch>
        </p:blipFill>
        <p:spPr bwMode="auto">
          <a:xfrm>
            <a:off x="685800" y="685800"/>
            <a:ext cx="3402013" cy="3810000"/>
          </a:xfrm>
          <a:prstGeom prst="rect">
            <a:avLst/>
          </a:prstGeom>
          <a:noFill/>
          <a:ln w="9525">
            <a:noFill/>
            <a:miter lim="800000"/>
            <a:headEnd/>
            <a:tailEnd/>
          </a:ln>
        </p:spPr>
      </p:pic>
      <p:pic>
        <p:nvPicPr>
          <p:cNvPr id="14343" name="Picture 9" descr="8"/>
          <p:cNvPicPr>
            <a:picLocks noChangeAspect="1" noChangeArrowheads="1"/>
          </p:cNvPicPr>
          <p:nvPr/>
        </p:nvPicPr>
        <p:blipFill>
          <a:blip r:embed="rId3"/>
          <a:srcRect/>
          <a:stretch>
            <a:fillRect/>
          </a:stretch>
        </p:blipFill>
        <p:spPr bwMode="auto">
          <a:xfrm>
            <a:off x="5105400" y="457200"/>
            <a:ext cx="3352800" cy="60960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4821"/>
                                        </p:tgtEl>
                                        <p:attrNameLst>
                                          <p:attrName>style.visibility</p:attrName>
                                        </p:attrNameLst>
                                      </p:cBhvr>
                                      <p:to>
                                        <p:strVal val="visible"/>
                                      </p:to>
                                    </p:set>
                                    <p:anim calcmode="lin" valueType="num">
                                      <p:cBhvr additive="base">
                                        <p:cTn id="7" dur="500" fill="hold"/>
                                        <p:tgtEl>
                                          <p:spTgt spid="34821"/>
                                        </p:tgtEl>
                                        <p:attrNameLst>
                                          <p:attrName>ppt_x</p:attrName>
                                        </p:attrNameLst>
                                      </p:cBhvr>
                                      <p:tavLst>
                                        <p:tav tm="0">
                                          <p:val>
                                            <p:strVal val="#ppt_x"/>
                                          </p:val>
                                        </p:tav>
                                        <p:tav tm="100000">
                                          <p:val>
                                            <p:strVal val="#ppt_x"/>
                                          </p:val>
                                        </p:tav>
                                      </p:tavLst>
                                    </p:anim>
                                    <p:anim calcmode="lin" valueType="num">
                                      <p:cBhvr additive="base">
                                        <p:cTn id="8" dur="500" fill="hold"/>
                                        <p:tgtEl>
                                          <p:spTgt spid="34821"/>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2" presetClass="entr" presetSubtype="6" fill="hold" grpId="0" nodeType="afterEffect">
                                  <p:stCondLst>
                                    <p:cond delay="1000"/>
                                  </p:stCondLst>
                                  <p:childTnLst>
                                    <p:set>
                                      <p:cBhvr>
                                        <p:cTn id="11" dur="1" fill="hold">
                                          <p:stCondLst>
                                            <p:cond delay="0"/>
                                          </p:stCondLst>
                                        </p:cTn>
                                        <p:tgtEl>
                                          <p:spTgt spid="34822"/>
                                        </p:tgtEl>
                                        <p:attrNameLst>
                                          <p:attrName>style.visibility</p:attrName>
                                        </p:attrNameLst>
                                      </p:cBhvr>
                                      <p:to>
                                        <p:strVal val="visible"/>
                                      </p:to>
                                    </p:set>
                                    <p:anim calcmode="lin" valueType="num">
                                      <p:cBhvr additive="base">
                                        <p:cTn id="12" dur="500" fill="hold"/>
                                        <p:tgtEl>
                                          <p:spTgt spid="34822"/>
                                        </p:tgtEl>
                                        <p:attrNameLst>
                                          <p:attrName>ppt_x</p:attrName>
                                        </p:attrNameLst>
                                      </p:cBhvr>
                                      <p:tavLst>
                                        <p:tav tm="0">
                                          <p:val>
                                            <p:strVal val="1+#ppt_w/2"/>
                                          </p:val>
                                        </p:tav>
                                        <p:tav tm="100000">
                                          <p:val>
                                            <p:strVal val="#ppt_x"/>
                                          </p:val>
                                        </p:tav>
                                      </p:tavLst>
                                    </p:anim>
                                    <p:anim calcmode="lin" valueType="num">
                                      <p:cBhvr additive="base">
                                        <p:cTn id="13" dur="500" fill="hold"/>
                                        <p:tgtEl>
                                          <p:spTgt spid="34822"/>
                                        </p:tgtEl>
                                        <p:attrNameLst>
                                          <p:attrName>ppt_y</p:attrName>
                                        </p:attrNameLst>
                                      </p:cBhvr>
                                      <p:tavLst>
                                        <p:tav tm="0">
                                          <p:val>
                                            <p:strVal val="1+#ppt_h/2"/>
                                          </p:val>
                                        </p:tav>
                                        <p:tav tm="100000">
                                          <p:val>
                                            <p:strVal val="#ppt_y"/>
                                          </p:val>
                                        </p:tav>
                                      </p:tavLst>
                                    </p:anim>
                                  </p:childTnLst>
                                </p:cTn>
                              </p:par>
                            </p:childTnLst>
                          </p:cTn>
                        </p:par>
                        <p:par>
                          <p:cTn id="14" fill="hold">
                            <p:stCondLst>
                              <p:cond delay="3000"/>
                            </p:stCondLst>
                            <p:childTnLst>
                              <p:par>
                                <p:cTn id="15" presetID="2" presetClass="entr" presetSubtype="1" fill="hold" grpId="0" nodeType="afterEffect">
                                  <p:stCondLst>
                                    <p:cond delay="1000"/>
                                  </p:stCondLst>
                                  <p:childTnLst>
                                    <p:set>
                                      <p:cBhvr>
                                        <p:cTn id="16" dur="1" fill="hold">
                                          <p:stCondLst>
                                            <p:cond delay="0"/>
                                          </p:stCondLst>
                                        </p:cTn>
                                        <p:tgtEl>
                                          <p:spTgt spid="34823"/>
                                        </p:tgtEl>
                                        <p:attrNameLst>
                                          <p:attrName>style.visibility</p:attrName>
                                        </p:attrNameLst>
                                      </p:cBhvr>
                                      <p:to>
                                        <p:strVal val="visible"/>
                                      </p:to>
                                    </p:set>
                                    <p:anim calcmode="lin" valueType="num">
                                      <p:cBhvr additive="base">
                                        <p:cTn id="17" dur="500" fill="hold"/>
                                        <p:tgtEl>
                                          <p:spTgt spid="34823"/>
                                        </p:tgtEl>
                                        <p:attrNameLst>
                                          <p:attrName>ppt_x</p:attrName>
                                        </p:attrNameLst>
                                      </p:cBhvr>
                                      <p:tavLst>
                                        <p:tav tm="0">
                                          <p:val>
                                            <p:strVal val="#ppt_x"/>
                                          </p:val>
                                        </p:tav>
                                        <p:tav tm="100000">
                                          <p:val>
                                            <p:strVal val="#ppt_x"/>
                                          </p:val>
                                        </p:tav>
                                      </p:tavLst>
                                    </p:anim>
                                    <p:anim calcmode="lin" valueType="num">
                                      <p:cBhvr additive="base">
                                        <p:cTn id="18" dur="500" fill="hold"/>
                                        <p:tgtEl>
                                          <p:spTgt spid="3482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autoUpdateAnimBg="0"/>
      <p:bldP spid="34822" grpId="0" animBg="1"/>
      <p:bldP spid="348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Номер слайда 4"/>
          <p:cNvSpPr>
            <a:spLocks noGrp="1"/>
          </p:cNvSpPr>
          <p:nvPr>
            <p:ph type="sldNum" sz="quarter" idx="12"/>
          </p:nvPr>
        </p:nvSpPr>
        <p:spPr>
          <a:noFill/>
        </p:spPr>
        <p:txBody>
          <a:bodyPr/>
          <a:lstStyle/>
          <a:p>
            <a:fld id="{6DAA3640-C41B-4787-A0AB-1CEB95C1B3D0}" type="slidenum">
              <a:rPr lang="ru-RU"/>
              <a:pPr/>
              <a:t>14</a:t>
            </a:fld>
            <a:endParaRPr lang="ru-RU"/>
          </a:p>
        </p:txBody>
      </p:sp>
      <p:sp>
        <p:nvSpPr>
          <p:cNvPr id="57347" name="WordArt 3" descr="Гранит"/>
          <p:cNvSpPr>
            <a:spLocks noChangeArrowheads="1" noChangeShapeType="1" noTextEdit="1"/>
          </p:cNvSpPr>
          <p:nvPr/>
        </p:nvSpPr>
        <p:spPr bwMode="ltGray">
          <a:xfrm>
            <a:off x="2362200" y="0"/>
            <a:ext cx="4114800" cy="9144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blipFill dpi="0" rotWithShape="0">
                  <a:blip r:embed="rId2"/>
                  <a:srcRect/>
                  <a:tile tx="0" ty="0" sx="100000" sy="100000" flip="none" algn="tl"/>
                </a:blipFill>
                <a:latin typeface="Arial"/>
                <a:cs typeface="Arial"/>
              </a:rPr>
              <a:t>АКРОПОЛЬ</a:t>
            </a:r>
          </a:p>
        </p:txBody>
      </p:sp>
      <p:sp>
        <p:nvSpPr>
          <p:cNvPr id="57351" name="Text Box 7"/>
          <p:cNvSpPr txBox="1">
            <a:spLocks noChangeArrowheads="1"/>
          </p:cNvSpPr>
          <p:nvPr/>
        </p:nvSpPr>
        <p:spPr bwMode="ltGray">
          <a:xfrm>
            <a:off x="0" y="1066800"/>
            <a:ext cx="8839200" cy="5349875"/>
          </a:xfrm>
          <a:prstGeom prst="rect">
            <a:avLst/>
          </a:prstGeom>
          <a:noFill/>
          <a:ln w="9525">
            <a:noFill/>
            <a:miter lim="800000"/>
            <a:headEnd/>
            <a:tailEnd/>
          </a:ln>
        </p:spPr>
        <p:txBody>
          <a:bodyPr>
            <a:spAutoFit/>
          </a:bodyPr>
          <a:lstStyle/>
          <a:p>
            <a:pPr lvl="1">
              <a:lnSpc>
                <a:spcPct val="90000"/>
              </a:lnSpc>
              <a:spcBef>
                <a:spcPct val="50000"/>
              </a:spcBef>
            </a:pPr>
            <a:r>
              <a:rPr lang="ru-RU" b="1" i="1">
                <a:solidFill>
                  <a:srgbClr val="1D80C3"/>
                </a:solidFill>
                <a:cs typeface="Times New Roman" pitchFamily="18" charset="0"/>
              </a:rPr>
              <a:t>Никто и ничто не может устоять перед красотой Акрополя – 156-ти метровой известняковой скалой, изящной короной города</a:t>
            </a:r>
            <a:r>
              <a:rPr lang="ru-RU" b="1" i="1">
                <a:solidFill>
                  <a:srgbClr val="1D80C3"/>
                </a:solidFill>
              </a:rPr>
              <a:t> </a:t>
            </a:r>
            <a:r>
              <a:rPr lang="ru-RU" b="1" i="1">
                <a:solidFill>
                  <a:srgbClr val="1D80C3"/>
                </a:solidFill>
                <a:cs typeface="Times New Roman" pitchFamily="18" charset="0"/>
              </a:rPr>
              <a:t>Афин.Археологические раскопки на склоне и вершине Акрополя, открыли нам, что это Священная Скала была впервые населена в Неолитический период, 6000 лет тому назад.Первый каменный храм был построен на Акрополе в начале 6-го века до н.э. , заменив деревянный, и служил он культу Богине Афине. Некоторые скульптуры с его фронтона приютились в Музее Акрополя. Во время Персидских войн Акрополь был разграблен (480-479 до н.э.). Роскошные памятники, которые мы видим сегодня, относятся к великой эпохе, когда во главе Перикла произошла реконструкция святилищ (460-429 до н.э.). С этого времени и на протяжении всего Средневековья, Акрополь остался нетронутым, и только в 1687-м году некоторые сооружения были частично разрушены.</a:t>
            </a:r>
            <a:r>
              <a:rPr lang="ru-RU" b="1">
                <a:solidFill>
                  <a:srgbClr val="008000"/>
                </a:solidFill>
                <a:cs typeface="Times New Roman" pitchFamily="18" charset="0"/>
              </a:rPr>
              <a:t> </a:t>
            </a:r>
            <a:endParaRPr lang="ru-RU" b="1">
              <a:solidFill>
                <a:srgbClr val="008000"/>
              </a:solidFill>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7347"/>
                                        </p:tgtEl>
                                        <p:attrNameLst>
                                          <p:attrName>style.visibility</p:attrName>
                                        </p:attrNameLst>
                                      </p:cBhvr>
                                      <p:to>
                                        <p:strVal val="visible"/>
                                      </p:to>
                                    </p:set>
                                    <p:anim calcmode="lin" valueType="num">
                                      <p:cBhvr additive="base">
                                        <p:cTn id="7" dur="500" fill="hold"/>
                                        <p:tgtEl>
                                          <p:spTgt spid="57347"/>
                                        </p:tgtEl>
                                        <p:attrNameLst>
                                          <p:attrName>ppt_x</p:attrName>
                                        </p:attrNameLst>
                                      </p:cBhvr>
                                      <p:tavLst>
                                        <p:tav tm="0">
                                          <p:val>
                                            <p:strVal val="0-#ppt_w/2"/>
                                          </p:val>
                                        </p:tav>
                                        <p:tav tm="100000">
                                          <p:val>
                                            <p:strVal val="#ppt_x"/>
                                          </p:val>
                                        </p:tav>
                                      </p:tavLst>
                                    </p:anim>
                                    <p:anim calcmode="lin" valueType="num">
                                      <p:cBhvr additive="base">
                                        <p:cTn id="8" dur="500" fill="hold"/>
                                        <p:tgtEl>
                                          <p:spTgt spid="5734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3" presetClass="entr" presetSubtype="5" fill="hold" grpId="0" nodeType="afterEffect">
                                  <p:stCondLst>
                                    <p:cond delay="1000"/>
                                  </p:stCondLst>
                                  <p:childTnLst>
                                    <p:set>
                                      <p:cBhvr>
                                        <p:cTn id="11" dur="1" fill="hold">
                                          <p:stCondLst>
                                            <p:cond delay="0"/>
                                          </p:stCondLst>
                                        </p:cTn>
                                        <p:tgtEl>
                                          <p:spTgt spid="57351"/>
                                        </p:tgtEl>
                                        <p:attrNameLst>
                                          <p:attrName>style.visibility</p:attrName>
                                        </p:attrNameLst>
                                      </p:cBhvr>
                                      <p:to>
                                        <p:strVal val="visible"/>
                                      </p:to>
                                    </p:set>
                                    <p:animEffect transition="in" filter="blinds(vertical)">
                                      <p:cBhvr>
                                        <p:cTn id="12" dur="500"/>
                                        <p:tgtEl>
                                          <p:spTgt spid="57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animBg="1"/>
      <p:bldP spid="5735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Номер слайда 3"/>
          <p:cNvSpPr>
            <a:spLocks noGrp="1"/>
          </p:cNvSpPr>
          <p:nvPr>
            <p:ph type="sldNum" sz="quarter" idx="12"/>
          </p:nvPr>
        </p:nvSpPr>
        <p:spPr>
          <a:noFill/>
        </p:spPr>
        <p:txBody>
          <a:bodyPr/>
          <a:lstStyle/>
          <a:p>
            <a:fld id="{234FDA9B-0696-46F2-B51D-0FF62A7A85DD}" type="slidenum">
              <a:rPr lang="ru-RU"/>
              <a:pPr/>
              <a:t>15</a:t>
            </a:fld>
            <a:endParaRPr lang="ru-RU"/>
          </a:p>
        </p:txBody>
      </p:sp>
      <p:pic>
        <p:nvPicPr>
          <p:cNvPr id="16387" name="Picture 7" descr="9"/>
          <p:cNvPicPr>
            <a:picLocks noChangeAspect="1" noChangeArrowheads="1"/>
          </p:cNvPicPr>
          <p:nvPr/>
        </p:nvPicPr>
        <p:blipFill>
          <a:blip r:embed="rId2"/>
          <a:srcRect/>
          <a:stretch>
            <a:fillRect/>
          </a:stretch>
        </p:blipFill>
        <p:spPr bwMode="auto">
          <a:xfrm>
            <a:off x="1905000" y="457200"/>
            <a:ext cx="5438775" cy="6029325"/>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3"/>
          <p:cNvSpPr>
            <a:spLocks noGrp="1"/>
          </p:cNvSpPr>
          <p:nvPr>
            <p:ph type="sldNum" sz="quarter" idx="12"/>
          </p:nvPr>
        </p:nvSpPr>
        <p:spPr>
          <a:noFill/>
        </p:spPr>
        <p:txBody>
          <a:bodyPr/>
          <a:lstStyle/>
          <a:p>
            <a:fld id="{126ED0A6-4054-4CD8-80DB-0A3CCF7AB2C4}" type="slidenum">
              <a:rPr lang="ru-RU"/>
              <a:pPr/>
              <a:t>16</a:t>
            </a:fld>
            <a:endParaRPr lang="ru-RU"/>
          </a:p>
        </p:txBody>
      </p:sp>
      <p:sp>
        <p:nvSpPr>
          <p:cNvPr id="47108" name="Text Box 4"/>
          <p:cNvSpPr txBox="1">
            <a:spLocks noChangeArrowheads="1"/>
          </p:cNvSpPr>
          <p:nvPr/>
        </p:nvSpPr>
        <p:spPr bwMode="auto">
          <a:xfrm>
            <a:off x="304800" y="1422400"/>
            <a:ext cx="5867400" cy="4794250"/>
          </a:xfrm>
          <a:prstGeom prst="rect">
            <a:avLst/>
          </a:prstGeom>
          <a:noFill/>
          <a:ln w="9525">
            <a:noFill/>
            <a:miter lim="800000"/>
            <a:headEnd/>
            <a:tailEnd/>
          </a:ln>
        </p:spPr>
        <p:txBody>
          <a:bodyPr>
            <a:spAutoFit/>
          </a:bodyPr>
          <a:lstStyle/>
          <a:p>
            <a:pPr>
              <a:spcBef>
                <a:spcPct val="50000"/>
              </a:spcBef>
            </a:pPr>
            <a:r>
              <a:rPr lang="ru-RU" sz="2800" b="1" i="1">
                <a:solidFill>
                  <a:srgbClr val="1D80C3"/>
                </a:solidFill>
              </a:rPr>
              <a:t>Архитектура Древнего Рима делится на  несколько периодов:</a:t>
            </a:r>
          </a:p>
          <a:p>
            <a:pPr>
              <a:spcBef>
                <a:spcPct val="50000"/>
              </a:spcBef>
              <a:buClr>
                <a:srgbClr val="003399"/>
              </a:buClr>
              <a:buFont typeface="Wingdings" pitchFamily="2" charset="2"/>
              <a:buChar char="Ø"/>
            </a:pPr>
            <a:r>
              <a:rPr lang="ru-RU" sz="2800" b="1">
                <a:solidFill>
                  <a:srgbClr val="FF0000"/>
                </a:solidFill>
              </a:rPr>
              <a:t>Республиканский период</a:t>
            </a:r>
          </a:p>
          <a:p>
            <a:pPr>
              <a:spcBef>
                <a:spcPct val="50000"/>
              </a:spcBef>
              <a:buClr>
                <a:srgbClr val="003399"/>
              </a:buClr>
              <a:buFont typeface="Wingdings" pitchFamily="2" charset="2"/>
              <a:buNone/>
            </a:pPr>
            <a:r>
              <a:rPr lang="ru-RU" sz="2800" b="1">
                <a:solidFill>
                  <a:srgbClr val="FF0000"/>
                </a:solidFill>
              </a:rPr>
              <a:t>           (</a:t>
            </a:r>
            <a:r>
              <a:rPr lang="ru-RU" sz="2800" b="1">
                <a:solidFill>
                  <a:srgbClr val="FF0000"/>
                </a:solidFill>
                <a:cs typeface="Times New Roman" pitchFamily="18" charset="0"/>
              </a:rPr>
              <a:t>V —</a:t>
            </a:r>
            <a:r>
              <a:rPr lang="ru-RU" sz="2800" b="1">
                <a:solidFill>
                  <a:srgbClr val="FF0000"/>
                </a:solidFill>
              </a:rPr>
              <a:t> I вв. до н. э.)  </a:t>
            </a:r>
          </a:p>
          <a:p>
            <a:pPr>
              <a:spcBef>
                <a:spcPct val="50000"/>
              </a:spcBef>
              <a:buClr>
                <a:srgbClr val="003399"/>
              </a:buClr>
              <a:buFont typeface="Wingdings" pitchFamily="2" charset="2"/>
              <a:buChar char="Ø"/>
            </a:pPr>
            <a:r>
              <a:rPr lang="ru-RU" sz="2800" b="1">
                <a:solidFill>
                  <a:srgbClr val="FF0000"/>
                </a:solidFill>
              </a:rPr>
              <a:t>Императорский период</a:t>
            </a:r>
          </a:p>
          <a:p>
            <a:pPr>
              <a:spcBef>
                <a:spcPct val="50000"/>
              </a:spcBef>
              <a:buClr>
                <a:srgbClr val="003399"/>
              </a:buClr>
              <a:buFont typeface="Wingdings" pitchFamily="2" charset="2"/>
              <a:buNone/>
            </a:pPr>
            <a:r>
              <a:rPr lang="ru-RU" sz="2800" b="1">
                <a:solidFill>
                  <a:srgbClr val="FF0000"/>
                </a:solidFill>
              </a:rPr>
              <a:t>          (31 г. до н. э. </a:t>
            </a:r>
            <a:r>
              <a:rPr lang="ru-RU" sz="2800" b="1">
                <a:solidFill>
                  <a:srgbClr val="FF0000"/>
                </a:solidFill>
                <a:cs typeface="Times New Roman" pitchFamily="18" charset="0"/>
              </a:rPr>
              <a:t>—</a:t>
            </a:r>
            <a:r>
              <a:rPr lang="ru-RU" sz="2800" b="1">
                <a:solidFill>
                  <a:srgbClr val="FF0000"/>
                </a:solidFill>
              </a:rPr>
              <a:t> </a:t>
            </a:r>
            <a:r>
              <a:rPr lang="ru-RU" sz="2800" b="1">
                <a:solidFill>
                  <a:srgbClr val="FF0000"/>
                </a:solidFill>
                <a:cs typeface="Times New Roman" pitchFamily="18" charset="0"/>
              </a:rPr>
              <a:t>V</a:t>
            </a:r>
            <a:r>
              <a:rPr lang="ru-RU" sz="2800" b="1">
                <a:solidFill>
                  <a:srgbClr val="FF0000"/>
                </a:solidFill>
              </a:rPr>
              <a:t> в. н. э. )</a:t>
            </a:r>
          </a:p>
          <a:p>
            <a:pPr>
              <a:spcBef>
                <a:spcPct val="50000"/>
              </a:spcBef>
              <a:buClr>
                <a:srgbClr val="003399"/>
              </a:buClr>
              <a:buFont typeface="Wingdings" pitchFamily="2" charset="2"/>
              <a:buChar char="Ø"/>
            </a:pPr>
            <a:r>
              <a:rPr lang="ru-RU" sz="2800" b="1">
                <a:solidFill>
                  <a:srgbClr val="FF0000"/>
                </a:solidFill>
              </a:rPr>
              <a:t>Время императора Константина </a:t>
            </a:r>
          </a:p>
          <a:p>
            <a:pPr>
              <a:spcBef>
                <a:spcPct val="50000"/>
              </a:spcBef>
              <a:buClr>
                <a:srgbClr val="003399"/>
              </a:buClr>
              <a:buFont typeface="Wingdings" pitchFamily="2" charset="2"/>
              <a:buNone/>
            </a:pPr>
            <a:r>
              <a:rPr lang="ru-RU" sz="2800" b="1">
                <a:solidFill>
                  <a:srgbClr val="FF0000"/>
                </a:solidFill>
              </a:rPr>
              <a:t>           (306</a:t>
            </a:r>
            <a:r>
              <a:rPr lang="ru-RU" sz="2800" b="1">
                <a:solidFill>
                  <a:srgbClr val="FF0000"/>
                </a:solidFill>
                <a:cs typeface="Times New Roman" pitchFamily="18" charset="0"/>
              </a:rPr>
              <a:t>—</a:t>
            </a:r>
            <a:r>
              <a:rPr lang="ru-RU" sz="2800" b="1">
                <a:solidFill>
                  <a:srgbClr val="FF0000"/>
                </a:solidFill>
              </a:rPr>
              <a:t>337 гг. н. э.)</a:t>
            </a:r>
            <a:endParaRPr lang="ru-RU" sz="2800">
              <a:solidFill>
                <a:srgbClr val="FF0000"/>
              </a:solidFill>
            </a:endParaRPr>
          </a:p>
        </p:txBody>
      </p:sp>
      <p:sp>
        <p:nvSpPr>
          <p:cNvPr id="47112" name="WordArt 8"/>
          <p:cNvSpPr>
            <a:spLocks noChangeArrowheads="1" noChangeShapeType="1" noTextEdit="1"/>
          </p:cNvSpPr>
          <p:nvPr/>
        </p:nvSpPr>
        <p:spPr bwMode="ltGray">
          <a:xfrm>
            <a:off x="1752600" y="228600"/>
            <a:ext cx="5029200" cy="990600"/>
          </a:xfrm>
          <a:prstGeom prst="rect">
            <a:avLst/>
          </a:prstGeom>
        </p:spPr>
        <p:txBody>
          <a:bodyPr wrap="none" fromWordArt="1">
            <a:prstTxWarp prst="textPlain">
              <a:avLst>
                <a:gd name="adj" fmla="val 50000"/>
              </a:avLst>
            </a:prstTxWarp>
          </a:bodyPr>
          <a:lstStyle/>
          <a:p>
            <a:pPr algn="ctr"/>
            <a:r>
              <a:rPr lang="ru-RU" sz="3600" b="1" kern="10">
                <a:ln w="0">
                  <a:noFill/>
                  <a:miter lim="800000"/>
                  <a:headEnd/>
                  <a:tailEnd/>
                </a:ln>
                <a:solidFill>
                  <a:srgbClr val="000099"/>
                </a:solidFill>
                <a:effectLst>
                  <a:outerShdw dist="45791" dir="2021404" algn="ctr" rotWithShape="0">
                    <a:srgbClr val="9999FF"/>
                  </a:outerShdw>
                </a:effectLst>
                <a:latin typeface="Arial"/>
                <a:cs typeface="Arial"/>
              </a:rPr>
              <a:t>ДРЕВНИЙ РИМ</a:t>
            </a:r>
          </a:p>
        </p:txBody>
      </p:sp>
      <p:pic>
        <p:nvPicPr>
          <p:cNvPr id="17413" name="Picture 9" descr="10"/>
          <p:cNvPicPr>
            <a:picLocks noChangeAspect="1" noChangeArrowheads="1"/>
          </p:cNvPicPr>
          <p:nvPr/>
        </p:nvPicPr>
        <p:blipFill>
          <a:blip r:embed="rId2"/>
          <a:srcRect/>
          <a:stretch>
            <a:fillRect/>
          </a:stretch>
        </p:blipFill>
        <p:spPr bwMode="auto">
          <a:xfrm>
            <a:off x="5638800" y="1524000"/>
            <a:ext cx="3505200" cy="2382838"/>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1000"/>
                                  </p:stCondLst>
                                  <p:childTnLst>
                                    <p:set>
                                      <p:cBhvr>
                                        <p:cTn id="6" dur="1" fill="hold">
                                          <p:stCondLst>
                                            <p:cond delay="0"/>
                                          </p:stCondLst>
                                        </p:cTn>
                                        <p:tgtEl>
                                          <p:spTgt spid="47112"/>
                                        </p:tgtEl>
                                        <p:attrNameLst>
                                          <p:attrName>style.visibility</p:attrName>
                                        </p:attrNameLst>
                                      </p:cBhvr>
                                      <p:to>
                                        <p:strVal val="visible"/>
                                      </p:to>
                                    </p:set>
                                    <p:anim calcmode="lin" valueType="num">
                                      <p:cBhvr additive="base">
                                        <p:cTn id="7" dur="5000" fill="hold"/>
                                        <p:tgtEl>
                                          <p:spTgt spid="47112"/>
                                        </p:tgtEl>
                                        <p:attrNameLst>
                                          <p:attrName>ppt_x</p:attrName>
                                        </p:attrNameLst>
                                      </p:cBhvr>
                                      <p:tavLst>
                                        <p:tav tm="0">
                                          <p:val>
                                            <p:strVal val="#ppt_x"/>
                                          </p:val>
                                        </p:tav>
                                        <p:tav tm="100000">
                                          <p:val>
                                            <p:strVal val="#ppt_x"/>
                                          </p:val>
                                        </p:tav>
                                      </p:tavLst>
                                    </p:anim>
                                    <p:anim calcmode="lin" valueType="num">
                                      <p:cBhvr additive="base">
                                        <p:cTn id="8" dur="5000" fill="hold"/>
                                        <p:tgtEl>
                                          <p:spTgt spid="47112"/>
                                        </p:tgtEl>
                                        <p:attrNameLst>
                                          <p:attrName>ppt_y</p:attrName>
                                        </p:attrNameLst>
                                      </p:cBhvr>
                                      <p:tavLst>
                                        <p:tav tm="0">
                                          <p:val>
                                            <p:strVal val="1+#ppt_h/2"/>
                                          </p:val>
                                        </p:tav>
                                        <p:tav tm="100000">
                                          <p:val>
                                            <p:strVal val="#ppt_y"/>
                                          </p:val>
                                        </p:tav>
                                      </p:tavLst>
                                    </p:anim>
                                  </p:childTnLst>
                                </p:cTn>
                              </p:par>
                            </p:childTnLst>
                          </p:cTn>
                        </p:par>
                        <p:par>
                          <p:cTn id="9" fill="hold">
                            <p:stCondLst>
                              <p:cond delay="6000"/>
                            </p:stCondLst>
                            <p:childTnLst>
                              <p:par>
                                <p:cTn id="10" presetID="22" presetClass="entr" presetSubtype="8" fill="hold" grpId="0" nodeType="afterEffect">
                                  <p:stCondLst>
                                    <p:cond delay="1000"/>
                                  </p:stCondLst>
                                  <p:childTnLst>
                                    <p:set>
                                      <p:cBhvr>
                                        <p:cTn id="11" dur="1" fill="hold">
                                          <p:stCondLst>
                                            <p:cond delay="0"/>
                                          </p:stCondLst>
                                        </p:cTn>
                                        <p:tgtEl>
                                          <p:spTgt spid="47108"/>
                                        </p:tgtEl>
                                        <p:attrNameLst>
                                          <p:attrName>style.visibility</p:attrName>
                                        </p:attrNameLst>
                                      </p:cBhvr>
                                      <p:to>
                                        <p:strVal val="visible"/>
                                      </p:to>
                                    </p:set>
                                    <p:animEffect transition="in" filter="wipe(left)">
                                      <p:cBhvr>
                                        <p:cTn id="12"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P spid="4711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Номер слайда 6"/>
          <p:cNvSpPr>
            <a:spLocks noGrp="1"/>
          </p:cNvSpPr>
          <p:nvPr>
            <p:ph type="sldNum" sz="quarter" idx="12"/>
          </p:nvPr>
        </p:nvSpPr>
        <p:spPr>
          <a:noFill/>
        </p:spPr>
        <p:txBody>
          <a:bodyPr/>
          <a:lstStyle/>
          <a:p>
            <a:fld id="{1A7AA647-B3F5-4E8E-B314-3EE82E793030}" type="slidenum">
              <a:rPr lang="ru-RU"/>
              <a:pPr/>
              <a:t>17</a:t>
            </a:fld>
            <a:endParaRPr lang="ru-RU"/>
          </a:p>
        </p:txBody>
      </p:sp>
      <p:sp>
        <p:nvSpPr>
          <p:cNvPr id="14339" name="Rectangle 3"/>
          <p:cNvSpPr>
            <a:spLocks noGrp="1" noChangeArrowheads="1"/>
          </p:cNvSpPr>
          <p:nvPr>
            <p:ph type="body" sz="half" idx="1"/>
          </p:nvPr>
        </p:nvSpPr>
        <p:spPr>
          <a:xfrm>
            <a:off x="304800" y="1219200"/>
            <a:ext cx="8610600" cy="5334000"/>
          </a:xfrm>
        </p:spPr>
        <p:txBody>
          <a:bodyPr/>
          <a:lstStyle/>
          <a:p>
            <a:pPr eaLnBrk="1" hangingPunct="1">
              <a:lnSpc>
                <a:spcPct val="90000"/>
              </a:lnSpc>
              <a:buFont typeface="Wingdings" pitchFamily="2" charset="2"/>
              <a:buNone/>
            </a:pPr>
            <a:r>
              <a:rPr lang="ru-RU" sz="2400" b="1" u="sng" smtClean="0">
                <a:solidFill>
                  <a:srgbClr val="311D81"/>
                </a:solidFill>
                <a:cs typeface="Times New Roman" pitchFamily="18" charset="0"/>
              </a:rPr>
              <a:t>ПАНТЕОН</a:t>
            </a:r>
            <a:r>
              <a:rPr lang="ru-RU" sz="2400" b="1" smtClean="0">
                <a:solidFill>
                  <a:srgbClr val="008000"/>
                </a:solidFill>
                <a:cs typeface="Times New Roman" pitchFamily="18" charset="0"/>
              </a:rPr>
              <a:t> </a:t>
            </a:r>
            <a:r>
              <a:rPr lang="ru-RU" sz="2400" b="1" i="1" smtClean="0">
                <a:solidFill>
                  <a:srgbClr val="10486E"/>
                </a:solidFill>
                <a:cs typeface="Times New Roman" pitchFamily="18" charset="0"/>
              </a:rPr>
              <a:t>(греч. храм, посвященный всем богам), единственное сохранившееся в Риме (высотой 43 м), величайшее античное купольное сооружение. Пантеон был построен в 115—125 гг. при Адриане на месте аналогичного храма 27 г. до н.э., воздвигнутого Агриппой, но в 110 г. уничтоженного ударом молнии. С VII в. находится во владении папы и является христианской церковью (Санта Мария Ротонда). В ней среди прочих находится гробница Рафаэля. В честь Пантеона в 1791г. классицистическая церковь св. Женевьевы, покровительницы Парижа, была переименована во Французский Пантеон (с тех пор — храм почета). Свое название он получил потому, что вместе со статуями Марса и Венеры там были установлены статуи многих других богов. среди богов была поставлена статуя обожествленного Юлия Цезаря, Августа, Агриппа.</a:t>
            </a:r>
          </a:p>
        </p:txBody>
      </p:sp>
      <p:sp>
        <p:nvSpPr>
          <p:cNvPr id="14345" name="WordArt 9"/>
          <p:cNvSpPr>
            <a:spLocks noChangeArrowheads="1" noChangeShapeType="1" noTextEdit="1"/>
          </p:cNvSpPr>
          <p:nvPr/>
        </p:nvSpPr>
        <p:spPr bwMode="ltGray">
          <a:xfrm>
            <a:off x="2590800" y="0"/>
            <a:ext cx="3962400" cy="990600"/>
          </a:xfrm>
          <a:prstGeom prst="rect">
            <a:avLst/>
          </a:prstGeom>
        </p:spPr>
        <p:txBody>
          <a:bodyPr wrap="none" fromWordArt="1">
            <a:prstTxWarp prst="textPlain">
              <a:avLst>
                <a:gd name="adj" fmla="val 50000"/>
              </a:avLst>
            </a:prstTxWarp>
          </a:bodyPr>
          <a:lstStyle/>
          <a:p>
            <a:pPr algn="ctr"/>
            <a:r>
              <a:rPr lang="ru-RU" sz="3600" kern="10">
                <a:ln w="12700">
                  <a:solidFill>
                    <a:srgbClr val="3333CC"/>
                  </a:solidFill>
                  <a:miter lim="800000"/>
                  <a:headEnd/>
                  <a:tailEnd/>
                </a:ln>
                <a:gradFill rotWithShape="1">
                  <a:gsLst>
                    <a:gs pos="0">
                      <a:srgbClr val="525252"/>
                    </a:gs>
                    <a:gs pos="100000">
                      <a:srgbClr val="B2B2B2"/>
                    </a:gs>
                  </a:gsLst>
                  <a:lin ang="18900000" scaled="1"/>
                </a:gradFill>
                <a:effectLst>
                  <a:outerShdw dist="45791" dir="2021404" algn="ctr" rotWithShape="0">
                    <a:srgbClr val="9999FF"/>
                  </a:outerShdw>
                </a:effectLst>
                <a:latin typeface="Arial"/>
                <a:cs typeface="Arial"/>
              </a:rPr>
              <a:t>ПАНТЕОН</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1000"/>
                                  </p:stCondLst>
                                  <p:childTnLst>
                                    <p:set>
                                      <p:cBhvr>
                                        <p:cTn id="6" dur="1" fill="hold">
                                          <p:stCondLst>
                                            <p:cond delay="0"/>
                                          </p:stCondLst>
                                        </p:cTn>
                                        <p:tgtEl>
                                          <p:spTgt spid="14345"/>
                                        </p:tgtEl>
                                        <p:attrNameLst>
                                          <p:attrName>style.visibility</p:attrName>
                                        </p:attrNameLst>
                                      </p:cBhvr>
                                      <p:to>
                                        <p:strVal val="visible"/>
                                      </p:to>
                                    </p:set>
                                    <p:anim calcmode="lin" valueType="num">
                                      <p:cBhvr additive="base">
                                        <p:cTn id="7" dur="500" fill="hold"/>
                                        <p:tgtEl>
                                          <p:spTgt spid="14345"/>
                                        </p:tgtEl>
                                        <p:attrNameLst>
                                          <p:attrName>ppt_x</p:attrName>
                                        </p:attrNameLst>
                                      </p:cBhvr>
                                      <p:tavLst>
                                        <p:tav tm="0">
                                          <p:val>
                                            <p:strVal val="1+#ppt_w/2"/>
                                          </p:val>
                                        </p:tav>
                                        <p:tav tm="100000">
                                          <p:val>
                                            <p:strVal val="#ppt_x"/>
                                          </p:val>
                                        </p:tav>
                                      </p:tavLst>
                                    </p:anim>
                                    <p:anim calcmode="lin" valueType="num">
                                      <p:cBhvr additive="base">
                                        <p:cTn id="8" dur="500" fill="hold"/>
                                        <p:tgtEl>
                                          <p:spTgt spid="14345"/>
                                        </p:tgtEl>
                                        <p:attrNameLst>
                                          <p:attrName>ppt_y</p:attrName>
                                        </p:attrNameLst>
                                      </p:cBhvr>
                                      <p:tavLst>
                                        <p:tav tm="0">
                                          <p:val>
                                            <p:strVal val="1+#ppt_h/2"/>
                                          </p:val>
                                        </p:tav>
                                        <p:tav tm="100000">
                                          <p:val>
                                            <p:strVal val="#ppt_y"/>
                                          </p:val>
                                        </p:tav>
                                      </p:tavLst>
                                    </p:anim>
                                  </p:childTnLst>
                                </p:cTn>
                              </p:par>
                            </p:childTnLst>
                          </p:cTn>
                        </p:par>
                        <p:par>
                          <p:cTn id="9" fill="hold">
                            <p:stCondLst>
                              <p:cond delay="1500"/>
                            </p:stCondLst>
                            <p:childTnLst>
                              <p:par>
                                <p:cTn id="10" presetID="16" presetClass="entr" presetSubtype="26" fill="hold" grpId="0" nodeType="afterEffect">
                                  <p:stCondLst>
                                    <p:cond delay="1000"/>
                                  </p:stCondLst>
                                  <p:childTnLst>
                                    <p:set>
                                      <p:cBhvr>
                                        <p:cTn id="11" dur="1" fill="hold">
                                          <p:stCondLst>
                                            <p:cond delay="0"/>
                                          </p:stCondLst>
                                        </p:cTn>
                                        <p:tgtEl>
                                          <p:spTgt spid="14339"/>
                                        </p:tgtEl>
                                        <p:attrNameLst>
                                          <p:attrName>style.visibility</p:attrName>
                                        </p:attrNameLst>
                                      </p:cBhvr>
                                      <p:to>
                                        <p:strVal val="visible"/>
                                      </p:to>
                                    </p:set>
                                    <p:animEffect transition="in" filter="barn(inHorizontal)">
                                      <p:cBhvr>
                                        <p:cTn id="12"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utoUpdateAnimBg="0"/>
      <p:bldP spid="1434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Номер слайда 3"/>
          <p:cNvSpPr>
            <a:spLocks noGrp="1"/>
          </p:cNvSpPr>
          <p:nvPr>
            <p:ph type="sldNum" sz="quarter" idx="12"/>
          </p:nvPr>
        </p:nvSpPr>
        <p:spPr>
          <a:noFill/>
        </p:spPr>
        <p:txBody>
          <a:bodyPr/>
          <a:lstStyle/>
          <a:p>
            <a:fld id="{D3B176D9-E7DF-49AF-B0BC-E87521C991F6}" type="slidenum">
              <a:rPr lang="ru-RU"/>
              <a:pPr/>
              <a:t>18</a:t>
            </a:fld>
            <a:endParaRPr lang="ru-RU"/>
          </a:p>
        </p:txBody>
      </p:sp>
      <p:pic>
        <p:nvPicPr>
          <p:cNvPr id="19459" name="Picture 12" descr="11"/>
          <p:cNvPicPr>
            <a:picLocks noChangeAspect="1" noChangeArrowheads="1"/>
          </p:cNvPicPr>
          <p:nvPr/>
        </p:nvPicPr>
        <p:blipFill>
          <a:blip r:embed="rId2"/>
          <a:srcRect/>
          <a:stretch>
            <a:fillRect/>
          </a:stretch>
        </p:blipFill>
        <p:spPr bwMode="auto">
          <a:xfrm>
            <a:off x="381000" y="122238"/>
            <a:ext cx="7334250" cy="6659562"/>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Номер слайда 5"/>
          <p:cNvSpPr>
            <a:spLocks noGrp="1"/>
          </p:cNvSpPr>
          <p:nvPr>
            <p:ph type="sldNum" sz="quarter" idx="12"/>
          </p:nvPr>
        </p:nvSpPr>
        <p:spPr>
          <a:noFill/>
        </p:spPr>
        <p:txBody>
          <a:bodyPr/>
          <a:lstStyle/>
          <a:p>
            <a:fld id="{A59DBF0C-C0F1-4FFA-830D-D324DE3F679D}" type="slidenum">
              <a:rPr lang="ru-RU"/>
              <a:pPr/>
              <a:t>19</a:t>
            </a:fld>
            <a:endParaRPr lang="ru-RU"/>
          </a:p>
        </p:txBody>
      </p:sp>
      <p:sp>
        <p:nvSpPr>
          <p:cNvPr id="15363" name="Rectangle 3"/>
          <p:cNvSpPr>
            <a:spLocks noGrp="1" noChangeArrowheads="1"/>
          </p:cNvSpPr>
          <p:nvPr>
            <p:ph type="body" idx="1"/>
          </p:nvPr>
        </p:nvSpPr>
        <p:spPr>
          <a:xfrm>
            <a:off x="228600" y="1447800"/>
            <a:ext cx="5486400" cy="5029200"/>
          </a:xfrm>
          <a:noFill/>
        </p:spPr>
        <p:txBody>
          <a:bodyPr/>
          <a:lstStyle/>
          <a:p>
            <a:pPr eaLnBrk="1" hangingPunct="1">
              <a:lnSpc>
                <a:spcPct val="95000"/>
              </a:lnSpc>
              <a:buFont typeface="Wingdings" pitchFamily="2" charset="2"/>
              <a:buNone/>
            </a:pPr>
            <a:r>
              <a:rPr lang="en-GB" sz="2400" b="1" i="1" smtClean="0">
                <a:solidFill>
                  <a:srgbClr val="1D80C3"/>
                </a:solidFill>
                <a:latin typeface="Arial" charset="0"/>
                <a:cs typeface="Times New Roman" pitchFamily="18" charset="0"/>
              </a:rPr>
              <a:t>    </a:t>
            </a:r>
            <a:r>
              <a:rPr lang="ru-RU" sz="2400" b="1" i="1" smtClean="0">
                <a:solidFill>
                  <a:srgbClr val="1D80C3"/>
                </a:solidFill>
                <a:cs typeface="Times New Roman" pitchFamily="18" charset="0"/>
              </a:rPr>
              <a:t>В строительных работах участвовал скульптор Диоген из Афин и, несомненно, другие греческие скульпторы и архитекторы. Пантеон был воздвигнут как храм богов дома Юлиев (а ими, помимо Марса и Венеры, были практически все римские боги). После Форума и Колизея величественнейший памятник римского зодчества и единственный древнеримский храм, стены и своды которого остались неприкосновенными-ПАНТЕОН.</a:t>
            </a:r>
            <a:endParaRPr lang="ru-RU" sz="2400" b="1" smtClean="0">
              <a:solidFill>
                <a:srgbClr val="008000"/>
              </a:solidFill>
              <a:cs typeface="Times New Roman" pitchFamily="18" charset="0"/>
            </a:endParaRPr>
          </a:p>
        </p:txBody>
      </p:sp>
      <p:sp>
        <p:nvSpPr>
          <p:cNvPr id="15369" name="WordArt 9"/>
          <p:cNvSpPr>
            <a:spLocks noChangeArrowheads="1" noChangeShapeType="1" noTextEdit="1"/>
          </p:cNvSpPr>
          <p:nvPr/>
        </p:nvSpPr>
        <p:spPr bwMode="ltGray">
          <a:xfrm>
            <a:off x="1828800" y="228600"/>
            <a:ext cx="3641725" cy="10477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gradFill rotWithShape="1">
                  <a:gsLst>
                    <a:gs pos="0">
                      <a:srgbClr val="1D80C3"/>
                    </a:gs>
                    <a:gs pos="100000">
                      <a:srgbClr val="FFCC66"/>
                    </a:gs>
                  </a:gsLst>
                  <a:lin ang="5400000" scaled="1"/>
                </a:gradFill>
                <a:latin typeface="Arial"/>
                <a:cs typeface="Arial"/>
              </a:rPr>
              <a:t>ПАНТЕОН</a:t>
            </a:r>
          </a:p>
        </p:txBody>
      </p:sp>
      <p:pic>
        <p:nvPicPr>
          <p:cNvPr id="20485" name="Picture 11" descr="12"/>
          <p:cNvPicPr>
            <a:picLocks noChangeAspect="1" noChangeArrowheads="1"/>
          </p:cNvPicPr>
          <p:nvPr/>
        </p:nvPicPr>
        <p:blipFill>
          <a:blip r:embed="rId2"/>
          <a:srcRect/>
          <a:stretch>
            <a:fillRect/>
          </a:stretch>
        </p:blipFill>
        <p:spPr bwMode="auto">
          <a:xfrm>
            <a:off x="5715000" y="1295400"/>
            <a:ext cx="2819400" cy="1992313"/>
          </a:xfrm>
          <a:prstGeom prst="rect">
            <a:avLst/>
          </a:prstGeom>
          <a:noFill/>
          <a:ln w="9525">
            <a:noFill/>
            <a:miter lim="800000"/>
            <a:headEnd/>
            <a:tailEnd/>
          </a:ln>
        </p:spPr>
      </p:pic>
      <p:pic>
        <p:nvPicPr>
          <p:cNvPr id="20486" name="Picture 12" descr="13"/>
          <p:cNvPicPr>
            <a:picLocks noChangeAspect="1" noChangeArrowheads="1"/>
          </p:cNvPicPr>
          <p:nvPr/>
        </p:nvPicPr>
        <p:blipFill>
          <a:blip r:embed="rId3"/>
          <a:srcRect/>
          <a:stretch>
            <a:fillRect/>
          </a:stretch>
        </p:blipFill>
        <p:spPr bwMode="auto">
          <a:xfrm>
            <a:off x="5715000" y="4000500"/>
            <a:ext cx="3048000" cy="21336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15369"/>
                                        </p:tgtEl>
                                        <p:attrNameLst>
                                          <p:attrName>style.visibility</p:attrName>
                                        </p:attrNameLst>
                                      </p:cBhvr>
                                      <p:to>
                                        <p:strVal val="visible"/>
                                      </p:to>
                                    </p:set>
                                    <p:animEffect transition="in" filter="blinds(vertical)">
                                      <p:cBhvr>
                                        <p:cTn id="7" dur="500"/>
                                        <p:tgtEl>
                                          <p:spTgt spid="15369"/>
                                        </p:tgtEl>
                                      </p:cBhvr>
                                    </p:animEffect>
                                  </p:childTnLst>
                                </p:cTn>
                              </p:par>
                            </p:childTnLst>
                          </p:cTn>
                        </p:par>
                        <p:par>
                          <p:cTn id="8" fill="hold">
                            <p:stCondLst>
                              <p:cond delay="1500"/>
                            </p:stCondLst>
                            <p:childTnLst>
                              <p:par>
                                <p:cTn id="9" presetID="17" presetClass="entr" presetSubtype="8" fill="hold" grpId="0" nodeType="afterEffect">
                                  <p:stCondLst>
                                    <p:cond delay="1000"/>
                                  </p:stCondLst>
                                  <p:childTnLst>
                                    <p:set>
                                      <p:cBhvr>
                                        <p:cTn id="10" dur="1" fill="hold">
                                          <p:stCondLst>
                                            <p:cond delay="0"/>
                                          </p:stCondLst>
                                        </p:cTn>
                                        <p:tgtEl>
                                          <p:spTgt spid="15363">
                                            <p:txEl>
                                              <p:pRg st="0" end="0"/>
                                            </p:txEl>
                                          </p:spTgt>
                                        </p:tgtEl>
                                        <p:attrNameLst>
                                          <p:attrName>style.visibility</p:attrName>
                                        </p:attrNameLst>
                                      </p:cBhvr>
                                      <p:to>
                                        <p:strVal val="visible"/>
                                      </p:to>
                                    </p:set>
                                    <p:anim calcmode="lin" valueType="num">
                                      <p:cBhvr>
                                        <p:cTn id="11" dur="500" fill="hold"/>
                                        <p:tgtEl>
                                          <p:spTgt spid="15363">
                                            <p:txEl>
                                              <p:pRg st="0" end="0"/>
                                            </p:txEl>
                                          </p:spTgt>
                                        </p:tgtEl>
                                        <p:attrNameLst>
                                          <p:attrName>ppt_x</p:attrName>
                                        </p:attrNameLst>
                                      </p:cBhvr>
                                      <p:tavLst>
                                        <p:tav tm="0">
                                          <p:val>
                                            <p:strVal val="#ppt_x-#ppt_w/2"/>
                                          </p:val>
                                        </p:tav>
                                        <p:tav tm="100000">
                                          <p:val>
                                            <p:strVal val="#ppt_x"/>
                                          </p:val>
                                        </p:tav>
                                      </p:tavLst>
                                    </p:anim>
                                    <p:anim calcmode="lin" valueType="num">
                                      <p:cBhvr>
                                        <p:cTn id="12" dur="500" fill="hold"/>
                                        <p:tgtEl>
                                          <p:spTgt spid="15363">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536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advAuto="1000"/>
      <p:bldP spid="153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Номер слайда 3"/>
          <p:cNvSpPr>
            <a:spLocks noGrp="1"/>
          </p:cNvSpPr>
          <p:nvPr>
            <p:ph type="sldNum" sz="quarter" idx="12"/>
          </p:nvPr>
        </p:nvSpPr>
        <p:spPr>
          <a:noFill/>
        </p:spPr>
        <p:txBody>
          <a:bodyPr/>
          <a:lstStyle/>
          <a:p>
            <a:fld id="{FAF2A782-62D5-4195-B44B-33FE18A1600E}" type="slidenum">
              <a:rPr lang="ru-RU"/>
              <a:pPr/>
              <a:t>2</a:t>
            </a:fld>
            <a:endParaRPr lang="ru-RU"/>
          </a:p>
        </p:txBody>
      </p:sp>
      <p:pic>
        <p:nvPicPr>
          <p:cNvPr id="3075" name="Picture 4" descr="1"/>
          <p:cNvPicPr>
            <a:picLocks noChangeAspect="1" noChangeArrowheads="1"/>
          </p:cNvPicPr>
          <p:nvPr/>
        </p:nvPicPr>
        <p:blipFill>
          <a:blip r:embed="rId2"/>
          <a:srcRect/>
          <a:stretch>
            <a:fillRect/>
          </a:stretch>
        </p:blipFill>
        <p:spPr bwMode="auto">
          <a:xfrm>
            <a:off x="0" y="381000"/>
            <a:ext cx="9144000" cy="60960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Номер слайда 4"/>
          <p:cNvSpPr>
            <a:spLocks noGrp="1"/>
          </p:cNvSpPr>
          <p:nvPr>
            <p:ph type="sldNum" sz="quarter" idx="12"/>
          </p:nvPr>
        </p:nvSpPr>
        <p:spPr>
          <a:noFill/>
        </p:spPr>
        <p:txBody>
          <a:bodyPr/>
          <a:lstStyle/>
          <a:p>
            <a:fld id="{AC08DAC7-9A88-4755-A743-478D0C87E798}" type="slidenum">
              <a:rPr lang="ru-RU"/>
              <a:pPr/>
              <a:t>20</a:t>
            </a:fld>
            <a:endParaRPr lang="ru-RU"/>
          </a:p>
        </p:txBody>
      </p:sp>
      <p:sp>
        <p:nvSpPr>
          <p:cNvPr id="45059" name="WordArt 3"/>
          <p:cNvSpPr>
            <a:spLocks noChangeArrowheads="1" noChangeShapeType="1" noTextEdit="1"/>
          </p:cNvSpPr>
          <p:nvPr/>
        </p:nvSpPr>
        <p:spPr bwMode="ltGray">
          <a:xfrm>
            <a:off x="1524000" y="0"/>
            <a:ext cx="5105400" cy="990600"/>
          </a:xfrm>
          <a:prstGeom prst="rect">
            <a:avLst/>
          </a:prstGeom>
        </p:spPr>
        <p:txBody>
          <a:bodyPr wrap="none" fromWordArt="1">
            <a:prstTxWarp prst="textPlain">
              <a:avLst>
                <a:gd name="adj" fmla="val 50000"/>
              </a:avLst>
            </a:prstTxWarp>
          </a:bodyPr>
          <a:lstStyle/>
          <a:p>
            <a:pPr algn="ctr"/>
            <a:r>
              <a:rPr lang="ru-RU" sz="3600" kern="10">
                <a:ln w="19050" cap="rnd">
                  <a:solidFill>
                    <a:srgbClr val="FF0066"/>
                  </a:solidFill>
                  <a:prstDash val="sysDot"/>
                  <a:miter lim="800000"/>
                  <a:headEnd/>
                  <a:tailEnd/>
                </a:ln>
                <a:solidFill>
                  <a:srgbClr val="FF5050"/>
                </a:solidFill>
                <a:effectLst>
                  <a:outerShdw dist="35921" dir="2700000" algn="ctr" rotWithShape="0">
                    <a:srgbClr val="990000"/>
                  </a:outerShdw>
                </a:effectLst>
                <a:latin typeface="Impact"/>
              </a:rPr>
              <a:t>КОЛИЗЕЙ</a:t>
            </a:r>
          </a:p>
        </p:txBody>
      </p:sp>
      <p:sp>
        <p:nvSpPr>
          <p:cNvPr id="45062" name="Text Box 6"/>
          <p:cNvSpPr txBox="1">
            <a:spLocks noChangeArrowheads="1"/>
          </p:cNvSpPr>
          <p:nvPr/>
        </p:nvSpPr>
        <p:spPr bwMode="ltGray">
          <a:xfrm>
            <a:off x="304800" y="1179513"/>
            <a:ext cx="8610600" cy="5678487"/>
          </a:xfrm>
          <a:prstGeom prst="rect">
            <a:avLst/>
          </a:prstGeom>
          <a:noFill/>
          <a:ln w="9525">
            <a:noFill/>
            <a:miter lim="800000"/>
            <a:headEnd/>
            <a:tailEnd/>
          </a:ln>
        </p:spPr>
        <p:txBody>
          <a:bodyPr>
            <a:spAutoFit/>
          </a:bodyPr>
          <a:lstStyle/>
          <a:p>
            <a:pPr>
              <a:lnSpc>
                <a:spcPct val="90000"/>
              </a:lnSpc>
              <a:spcBef>
                <a:spcPct val="50000"/>
              </a:spcBef>
            </a:pPr>
            <a:r>
              <a:rPr lang="ru-RU" b="1" i="1">
                <a:solidFill>
                  <a:srgbClr val="1D80C3"/>
                </a:solidFill>
              </a:rPr>
              <a:t>   В 70-90 ГГ. Н. Э. БЫЛ  ПОСТРОЕН САМЫЙ БОЛЬШОЙ АМФИТЕАТР ДРЕВНЕГО РИМА</a:t>
            </a:r>
            <a:r>
              <a:rPr lang="ru-RU" b="1" i="1">
                <a:solidFill>
                  <a:srgbClr val="1D80C3"/>
                </a:solidFill>
                <a:cs typeface="Times New Roman" pitchFamily="18" charset="0"/>
              </a:rPr>
              <a:t>—</a:t>
            </a:r>
            <a:r>
              <a:rPr lang="ru-RU" b="1" i="1">
                <a:solidFill>
                  <a:srgbClr val="1D80C3"/>
                </a:solidFill>
              </a:rPr>
              <a:t>ОВАЛЬНЫЙ В ПЛАНЕ КОЛИЗЕЙ, РАСЧИТАННЫЙ НА 56 ТЫСЯЧ ЗРИТЕЛЕЙ. ЕГО ДИАМЕТРЫ 188 И 156 М, ВЫСОТА 48,5 М.         АРХИТЕКТУРНАЯ СИСТЕМА КОЛИЗЕЯ ПРЕДСТАВЛЯЕТ СОБОЙ ТРИ ЯРУСА КОРПИЧНОБЕТОННЫХ ОПОР, ПОДДЕРЖИВАЮЩИХ ОБЛИЦОВАННЫЕ МРАМОРОМ МЕСТА ДЛЯ ЗРИТЕЛЕЙ. ГАЛЕРЕИ ДВУХ НИЖНИХ ЯРУСОВ </a:t>
            </a:r>
            <a:r>
              <a:rPr lang="ru-RU" b="1" i="1">
                <a:solidFill>
                  <a:srgbClr val="1D80C3"/>
                </a:solidFill>
                <a:cs typeface="Times New Roman" pitchFamily="18" charset="0"/>
              </a:rPr>
              <a:t>—</a:t>
            </a:r>
            <a:r>
              <a:rPr lang="ru-RU" b="1" i="1">
                <a:solidFill>
                  <a:srgbClr val="1D80C3"/>
                </a:solidFill>
              </a:rPr>
              <a:t> ТРАДИЦИОННЫЕ ЦИЛИНДРИЧЕСКИЕ СВОДЫ, В ПОСТРОЕННОМ ПОЗДНЕЕ ТРЕТЬЕМ ЯРУСЕ ПРИМЕНЕНЫ КРЕСТОВЫЕ СВОДЫ, ОБРАЗОВАННЫЕ ПЕРЕСЕЧЕНИЕМ ДВУХ ЦИЛИНДРИЧЕСКИХ .    СТЕНА ЗАВЕРШЕНА ВЫСОКИМ АТТИКОМ </a:t>
            </a:r>
            <a:r>
              <a:rPr lang="ru-RU" b="1" i="1">
                <a:solidFill>
                  <a:srgbClr val="1D80C3"/>
                </a:solidFill>
                <a:cs typeface="Times New Roman" pitchFamily="18" charset="0"/>
              </a:rPr>
              <a:t>—</a:t>
            </a:r>
            <a:r>
              <a:rPr lang="ru-RU" b="1" i="1">
                <a:solidFill>
                  <a:srgbClr val="1D80C3"/>
                </a:solidFill>
              </a:rPr>
              <a:t> СТЕНКОЙ НАД ВЕНЧАЮЩИМ КАРНИЗОМ. ГИГАНТСКАЯ ОБДИЦОВАННАЯ ТРАВЕРТИНОМ ПОВЕРХНОСТЬ СТЕН КОЛИЗЕЯ ПРОИЗВОДИЛА ВПЕЧАТЛЕНИЕ МОЩИ И СИЛЫ.</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1000"/>
                                  </p:stCondLst>
                                  <p:childTnLst>
                                    <p:set>
                                      <p:cBhvr>
                                        <p:cTn id="6" dur="1" fill="hold">
                                          <p:stCondLst>
                                            <p:cond delay="0"/>
                                          </p:stCondLst>
                                        </p:cTn>
                                        <p:tgtEl>
                                          <p:spTgt spid="45059"/>
                                        </p:tgtEl>
                                        <p:attrNameLst>
                                          <p:attrName>style.visibility</p:attrName>
                                        </p:attrNameLst>
                                      </p:cBhvr>
                                      <p:to>
                                        <p:strVal val="visible"/>
                                      </p:to>
                                    </p:set>
                                    <p:anim calcmode="lin" valueType="num">
                                      <p:cBhvr>
                                        <p:cTn id="7" dur="1000" fill="hold"/>
                                        <p:tgtEl>
                                          <p:spTgt spid="45059"/>
                                        </p:tgtEl>
                                        <p:attrNameLst>
                                          <p:attrName>ppt_w</p:attrName>
                                        </p:attrNameLst>
                                      </p:cBhvr>
                                      <p:tavLst>
                                        <p:tav tm="0">
                                          <p:val>
                                            <p:fltVal val="0"/>
                                          </p:val>
                                        </p:tav>
                                        <p:tav tm="100000">
                                          <p:val>
                                            <p:strVal val="#ppt_w"/>
                                          </p:val>
                                        </p:tav>
                                      </p:tavLst>
                                    </p:anim>
                                    <p:anim calcmode="lin" valueType="num">
                                      <p:cBhvr>
                                        <p:cTn id="8" dur="1000" fill="hold"/>
                                        <p:tgtEl>
                                          <p:spTgt spid="45059"/>
                                        </p:tgtEl>
                                        <p:attrNameLst>
                                          <p:attrName>ppt_h</p:attrName>
                                        </p:attrNameLst>
                                      </p:cBhvr>
                                      <p:tavLst>
                                        <p:tav tm="0">
                                          <p:val>
                                            <p:fltVal val="0"/>
                                          </p:val>
                                        </p:tav>
                                        <p:tav tm="100000">
                                          <p:val>
                                            <p:strVal val="#ppt_h"/>
                                          </p:val>
                                        </p:tav>
                                      </p:tavLst>
                                    </p:anim>
                                    <p:anim calcmode="lin" valueType="num">
                                      <p:cBhvr>
                                        <p:cTn id="9" dur="1000" fill="hold"/>
                                        <p:tgtEl>
                                          <p:spTgt spid="4505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5059"/>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8" presetClass="entr" presetSubtype="3" fill="hold" grpId="0" nodeType="afterEffect">
                                  <p:stCondLst>
                                    <p:cond delay="1000"/>
                                  </p:stCondLst>
                                  <p:childTnLst>
                                    <p:set>
                                      <p:cBhvr>
                                        <p:cTn id="13" dur="1" fill="hold">
                                          <p:stCondLst>
                                            <p:cond delay="0"/>
                                          </p:stCondLst>
                                        </p:cTn>
                                        <p:tgtEl>
                                          <p:spTgt spid="45062"/>
                                        </p:tgtEl>
                                        <p:attrNameLst>
                                          <p:attrName>style.visibility</p:attrName>
                                        </p:attrNameLst>
                                      </p:cBhvr>
                                      <p:to>
                                        <p:strVal val="visible"/>
                                      </p:to>
                                    </p:set>
                                    <p:animEffect transition="in" filter="strips(upRight)">
                                      <p:cBhvr>
                                        <p:cTn id="14" dur="500"/>
                                        <p:tgtEl>
                                          <p:spTgt spid="45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p:bldP spid="45062"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Номер слайда 3"/>
          <p:cNvSpPr>
            <a:spLocks noGrp="1"/>
          </p:cNvSpPr>
          <p:nvPr>
            <p:ph type="sldNum" sz="quarter" idx="12"/>
          </p:nvPr>
        </p:nvSpPr>
        <p:spPr>
          <a:noFill/>
        </p:spPr>
        <p:txBody>
          <a:bodyPr/>
          <a:lstStyle/>
          <a:p>
            <a:fld id="{635AE6E7-2EF9-4E9C-A74C-056C23B7B27B}" type="slidenum">
              <a:rPr lang="ru-RU"/>
              <a:pPr/>
              <a:t>21</a:t>
            </a:fld>
            <a:endParaRPr lang="ru-RU"/>
          </a:p>
        </p:txBody>
      </p:sp>
      <p:pic>
        <p:nvPicPr>
          <p:cNvPr id="22531" name="Picture 3" descr="14"/>
          <p:cNvPicPr>
            <a:picLocks noChangeAspect="1" noChangeArrowheads="1"/>
          </p:cNvPicPr>
          <p:nvPr/>
        </p:nvPicPr>
        <p:blipFill>
          <a:blip r:embed="rId2"/>
          <a:srcRect/>
          <a:stretch>
            <a:fillRect/>
          </a:stretch>
        </p:blipFill>
        <p:spPr bwMode="auto">
          <a:xfrm>
            <a:off x="152400" y="381000"/>
            <a:ext cx="8801100" cy="58674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Номер слайда 5"/>
          <p:cNvSpPr>
            <a:spLocks noGrp="1"/>
          </p:cNvSpPr>
          <p:nvPr>
            <p:ph type="sldNum" sz="quarter" idx="12"/>
          </p:nvPr>
        </p:nvSpPr>
        <p:spPr>
          <a:noFill/>
        </p:spPr>
        <p:txBody>
          <a:bodyPr/>
          <a:lstStyle/>
          <a:p>
            <a:fld id="{2B7387CF-5C70-49D7-BDD9-90B798E5CD11}" type="slidenum">
              <a:rPr lang="ru-RU"/>
              <a:pPr/>
              <a:t>22</a:t>
            </a:fld>
            <a:endParaRPr lang="ru-RU"/>
          </a:p>
        </p:txBody>
      </p:sp>
      <p:sp>
        <p:nvSpPr>
          <p:cNvPr id="71684" name="WordArt 4"/>
          <p:cNvSpPr>
            <a:spLocks noChangeArrowheads="1" noChangeShapeType="1" noTextEdit="1"/>
          </p:cNvSpPr>
          <p:nvPr/>
        </p:nvSpPr>
        <p:spPr bwMode="ltGray">
          <a:xfrm>
            <a:off x="1219200" y="0"/>
            <a:ext cx="6553200" cy="914400"/>
          </a:xfrm>
          <a:prstGeom prst="rect">
            <a:avLst/>
          </a:prstGeom>
        </p:spPr>
        <p:txBody>
          <a:bodyPr wrap="none" fromWordArt="1">
            <a:prstTxWarp prst="textPlain">
              <a:avLst>
                <a:gd name="adj" fmla="val 50000"/>
              </a:avLst>
            </a:prstTxWarp>
          </a:bodyPr>
          <a:lstStyle/>
          <a:p>
            <a:pPr algn="ctr"/>
            <a:r>
              <a:rPr lang="ru-RU" sz="3600" kern="10">
                <a:ln w="19050">
                  <a:noFill/>
                  <a:miter lim="800000"/>
                  <a:headEnd/>
                  <a:tailEnd/>
                </a:ln>
                <a:gradFill rotWithShape="1">
                  <a:gsLst>
                    <a:gs pos="0">
                      <a:srgbClr val="DDEBCF"/>
                    </a:gs>
                    <a:gs pos="50000">
                      <a:srgbClr val="9CB86E"/>
                    </a:gs>
                    <a:gs pos="100000">
                      <a:srgbClr val="156B13"/>
                    </a:gs>
                  </a:gsLst>
                  <a:path path="rect">
                    <a:fillToRect t="100000" r="100000"/>
                  </a:path>
                </a:gradFill>
                <a:effectLst>
                  <a:outerShdw dist="35921" dir="2700000" algn="ctr" rotWithShape="0">
                    <a:srgbClr val="990000"/>
                  </a:outerShdw>
                </a:effectLst>
                <a:latin typeface="Impact"/>
              </a:rPr>
              <a:t>ВИЗАНТИЙСКАЯ АРХИТЕКТУРА</a:t>
            </a:r>
          </a:p>
        </p:txBody>
      </p:sp>
      <p:sp>
        <p:nvSpPr>
          <p:cNvPr id="71686" name="Text Box 6"/>
          <p:cNvSpPr txBox="1">
            <a:spLocks noChangeArrowheads="1"/>
          </p:cNvSpPr>
          <p:nvPr/>
        </p:nvSpPr>
        <p:spPr bwMode="ltGray">
          <a:xfrm>
            <a:off x="2057400" y="1066800"/>
            <a:ext cx="5562600" cy="457200"/>
          </a:xfrm>
          <a:prstGeom prst="rect">
            <a:avLst/>
          </a:prstGeom>
          <a:noFill/>
          <a:ln w="9525">
            <a:noFill/>
            <a:miter lim="800000"/>
            <a:headEnd/>
            <a:tailEnd/>
          </a:ln>
        </p:spPr>
        <p:txBody>
          <a:bodyPr>
            <a:spAutoFit/>
          </a:bodyPr>
          <a:lstStyle/>
          <a:p>
            <a:pPr>
              <a:spcBef>
                <a:spcPct val="50000"/>
              </a:spcBef>
            </a:pPr>
            <a:r>
              <a:rPr lang="ru-RU" b="1">
                <a:solidFill>
                  <a:srgbClr val="FF3300"/>
                </a:solidFill>
              </a:rPr>
              <a:t>СОФИЯ В КОНСТАНТИНОПОЛЕ</a:t>
            </a:r>
          </a:p>
        </p:txBody>
      </p:sp>
      <p:sp>
        <p:nvSpPr>
          <p:cNvPr id="71687" name="Text Box 7"/>
          <p:cNvSpPr txBox="1">
            <a:spLocks noChangeArrowheads="1"/>
          </p:cNvSpPr>
          <p:nvPr/>
        </p:nvSpPr>
        <p:spPr bwMode="ltGray">
          <a:xfrm>
            <a:off x="304800" y="1600200"/>
            <a:ext cx="8610600" cy="4581525"/>
          </a:xfrm>
          <a:prstGeom prst="rect">
            <a:avLst/>
          </a:prstGeom>
          <a:noFill/>
          <a:ln w="9525">
            <a:noFill/>
            <a:miter lim="800000"/>
            <a:headEnd/>
            <a:tailEnd/>
          </a:ln>
        </p:spPr>
        <p:txBody>
          <a:bodyPr>
            <a:spAutoFit/>
          </a:bodyPr>
          <a:lstStyle/>
          <a:p>
            <a:pPr algn="ctr">
              <a:lnSpc>
                <a:spcPct val="105000"/>
              </a:lnSpc>
              <a:spcBef>
                <a:spcPct val="50000"/>
              </a:spcBef>
            </a:pPr>
            <a:r>
              <a:rPr lang="ru-RU" sz="2000" b="1" i="1">
                <a:solidFill>
                  <a:srgbClr val="1D80C3"/>
                </a:solidFill>
              </a:rPr>
              <a:t>СОФИЯ В КОНСТАНТИНОПОЛЕ</a:t>
            </a:r>
            <a:r>
              <a:rPr lang="ru-RU" sz="2000" b="1" i="1">
                <a:solidFill>
                  <a:srgbClr val="1D80C3"/>
                </a:solidFill>
                <a:cs typeface="Times New Roman" pitchFamily="18" charset="0"/>
              </a:rPr>
              <a:t>—</a:t>
            </a:r>
            <a:r>
              <a:rPr lang="ru-RU" sz="2000" b="1" i="1">
                <a:solidFill>
                  <a:srgbClr val="1D80C3"/>
                </a:solidFill>
              </a:rPr>
              <a:t>ВЫДАЮЩЕЕСЯ ПРОИЗВЕДЕНИЕ ВИЗАНТИЙСКОГО ЗОДЧЕСТВА.ГЛАВНЫЙ СОБОР СТОЛИЦЫ ИМПЕРИИ, СТРОИЛИ МАСТЕРА АНФИМИЙ И ИСИДОР.ОСНОВНАЯ СЛОЖНОСТЬ, КОТОРУЮ ИМ ПРИШЛОСЬ ПРЕОДОЛЕТЬ ПРИ СТРОИТЕЛЬСТВЕ ХРАМА СВЯТОЙ СОФИИ, ЗАКЛЮЧАЛАСЬ В ГРАНДИОЗНЫХ РАЗМЕРАХ ПОСТРОЙКИ, ЗАКАЗАННОЙ ИМПЕРАТОРОМ ЮСТИНИАНОМ.ВИЗАНТИЙЦЫ НЕ ИМЕЛИ ПОД РУКОЙ СЫРЬЯ ДЛЯ ПРОИЗВОДСТВА БЕТОНА, ПОЭТОМУ ШЕДЕВРОМ  АРХИТЕКТУРНОЙ МЫСЛИ АНФИМИЯ  И ИСИДОРА СТАЛА ГИГАНТСКАЯ ПОЛУСФЕРА  ГЛАВНОГО КУПОЛА,ПОДДЕРЖИВАЕМАЯ «СКЕЛЕТОМ» ХИТРОСПЛЕТЕННЫХ МНОГОЧИСЛЕННЫХ АРОК И СВОДОВ,НЕСУЩИМ ОСНОВНУЮ НАГРУЗКУ.ГЛАВНЫЙ СОБОР ИМПЕРИИ НЕ МОГ ОСТАТЬСЯ  БЕЗ ВНУТРЕННЕГО УКРАШЕНИЯ</a:t>
            </a:r>
            <a:r>
              <a:rPr lang="ru-RU" sz="2000" b="1" i="1">
                <a:solidFill>
                  <a:srgbClr val="1D80C3"/>
                </a:solidFill>
                <a:cs typeface="Times New Roman" pitchFamily="18" charset="0"/>
              </a:rPr>
              <a:t>—</a:t>
            </a:r>
            <a:r>
              <a:rPr lang="ru-RU" sz="2000" b="1" i="1">
                <a:solidFill>
                  <a:srgbClr val="1D80C3"/>
                </a:solidFill>
              </a:rPr>
              <a:t>СВЕРКАЮЩИХ  МОЗАИК.</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71684"/>
                                        </p:tgtEl>
                                        <p:attrNameLst>
                                          <p:attrName>style.visibility</p:attrName>
                                        </p:attrNameLst>
                                      </p:cBhvr>
                                      <p:to>
                                        <p:strVal val="visible"/>
                                      </p:to>
                                    </p:set>
                                    <p:animEffect transition="in" filter="dissolve">
                                      <p:cBhvr>
                                        <p:cTn id="7" dur="500"/>
                                        <p:tgtEl>
                                          <p:spTgt spid="71684"/>
                                        </p:tgtEl>
                                      </p:cBhvr>
                                    </p:animEffect>
                                  </p:childTnLst>
                                </p:cTn>
                              </p:par>
                            </p:childTnLst>
                          </p:cTn>
                        </p:par>
                        <p:par>
                          <p:cTn id="8" fill="hold">
                            <p:stCondLst>
                              <p:cond delay="1500"/>
                            </p:stCondLst>
                            <p:childTnLst>
                              <p:par>
                                <p:cTn id="9" presetID="17" presetClass="entr" presetSubtype="4" fill="hold" grpId="0" nodeType="afterEffect">
                                  <p:stCondLst>
                                    <p:cond delay="1000"/>
                                  </p:stCondLst>
                                  <p:iterate type="wd">
                                    <p:tmPct val="100000"/>
                                  </p:iterate>
                                  <p:childTnLst>
                                    <p:set>
                                      <p:cBhvr>
                                        <p:cTn id="10" dur="1" fill="hold">
                                          <p:stCondLst>
                                            <p:cond delay="0"/>
                                          </p:stCondLst>
                                        </p:cTn>
                                        <p:tgtEl>
                                          <p:spTgt spid="71686"/>
                                        </p:tgtEl>
                                        <p:attrNameLst>
                                          <p:attrName>style.visibility</p:attrName>
                                        </p:attrNameLst>
                                      </p:cBhvr>
                                      <p:to>
                                        <p:strVal val="visible"/>
                                      </p:to>
                                    </p:set>
                                    <p:anim calcmode="lin" valueType="num">
                                      <p:cBhvr>
                                        <p:cTn id="11" dur="300" fill="hold"/>
                                        <p:tgtEl>
                                          <p:spTgt spid="71686"/>
                                        </p:tgtEl>
                                        <p:attrNameLst>
                                          <p:attrName>ppt_x</p:attrName>
                                        </p:attrNameLst>
                                      </p:cBhvr>
                                      <p:tavLst>
                                        <p:tav tm="0">
                                          <p:val>
                                            <p:strVal val="#ppt_x"/>
                                          </p:val>
                                        </p:tav>
                                        <p:tav tm="100000">
                                          <p:val>
                                            <p:strVal val="#ppt_x"/>
                                          </p:val>
                                        </p:tav>
                                      </p:tavLst>
                                    </p:anim>
                                    <p:anim calcmode="lin" valueType="num">
                                      <p:cBhvr>
                                        <p:cTn id="12" dur="300" fill="hold"/>
                                        <p:tgtEl>
                                          <p:spTgt spid="71686"/>
                                        </p:tgtEl>
                                        <p:attrNameLst>
                                          <p:attrName>ppt_y</p:attrName>
                                        </p:attrNameLst>
                                      </p:cBhvr>
                                      <p:tavLst>
                                        <p:tav tm="0">
                                          <p:val>
                                            <p:strVal val="#ppt_y+#ppt_h/2"/>
                                          </p:val>
                                        </p:tav>
                                        <p:tav tm="100000">
                                          <p:val>
                                            <p:strVal val="#ppt_y"/>
                                          </p:val>
                                        </p:tav>
                                      </p:tavLst>
                                    </p:anim>
                                    <p:anim calcmode="lin" valueType="num">
                                      <p:cBhvr>
                                        <p:cTn id="13" dur="300" fill="hold"/>
                                        <p:tgtEl>
                                          <p:spTgt spid="71686"/>
                                        </p:tgtEl>
                                        <p:attrNameLst>
                                          <p:attrName>ppt_w</p:attrName>
                                        </p:attrNameLst>
                                      </p:cBhvr>
                                      <p:tavLst>
                                        <p:tav tm="0">
                                          <p:val>
                                            <p:strVal val="#ppt_w"/>
                                          </p:val>
                                        </p:tav>
                                        <p:tav tm="100000">
                                          <p:val>
                                            <p:strVal val="#ppt_w"/>
                                          </p:val>
                                        </p:tav>
                                      </p:tavLst>
                                    </p:anim>
                                    <p:anim calcmode="lin" valueType="num">
                                      <p:cBhvr>
                                        <p:cTn id="14" dur="300" fill="hold"/>
                                        <p:tgtEl>
                                          <p:spTgt spid="71686"/>
                                        </p:tgtEl>
                                        <p:attrNameLst>
                                          <p:attrName>ppt_h</p:attrName>
                                        </p:attrNameLst>
                                      </p:cBhvr>
                                      <p:tavLst>
                                        <p:tav tm="0">
                                          <p:val>
                                            <p:fltVal val="0"/>
                                          </p:val>
                                        </p:tav>
                                        <p:tav tm="100000">
                                          <p:val>
                                            <p:strVal val="#ppt_h"/>
                                          </p:val>
                                        </p:tav>
                                      </p:tavLst>
                                    </p:anim>
                                  </p:childTnLst>
                                </p:cTn>
                              </p:par>
                            </p:childTnLst>
                          </p:cTn>
                        </p:par>
                        <p:par>
                          <p:cTn id="15" fill="hold">
                            <p:stCondLst>
                              <p:cond delay="3400"/>
                            </p:stCondLst>
                            <p:childTnLst>
                              <p:par>
                                <p:cTn id="16" presetID="24" presetClass="entr" presetSubtype="0" fill="hold" grpId="0" nodeType="afterEffect">
                                  <p:stCondLst>
                                    <p:cond delay="1000"/>
                                  </p:stCondLst>
                                  <p:childTnLst>
                                    <p:set>
                                      <p:cBhvr>
                                        <p:cTn id="17" dur="1" fill="hold">
                                          <p:stCondLst>
                                            <p:cond delay="499"/>
                                          </p:stCondLst>
                                        </p:cTn>
                                        <p:tgtEl>
                                          <p:spTgt spid="71687"/>
                                        </p:tgtEl>
                                        <p:attrNameLst>
                                          <p:attrName>style.visibility</p:attrName>
                                        </p:attrNameLst>
                                      </p:cBhvr>
                                      <p:to>
                                        <p:strVal val="visible"/>
                                      </p:to>
                                    </p:set>
                                    <p:anim to="" calcmode="lin" valueType="num">
                                      <p:cBhvr>
                                        <p:cTn id="18" dur="1" fill="hold"/>
                                        <p:tgtEl>
                                          <p:spTgt spid="7168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P spid="71686" grpId="0" autoUpdateAnimBg="0"/>
      <p:bldP spid="7168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Номер слайда 5"/>
          <p:cNvSpPr>
            <a:spLocks noGrp="1"/>
          </p:cNvSpPr>
          <p:nvPr>
            <p:ph type="sldNum" sz="quarter" idx="12"/>
          </p:nvPr>
        </p:nvSpPr>
        <p:spPr>
          <a:noFill/>
        </p:spPr>
        <p:txBody>
          <a:bodyPr/>
          <a:lstStyle/>
          <a:p>
            <a:fld id="{F4571065-8236-4597-92CB-E0BC7CF7D62A}" type="slidenum">
              <a:rPr lang="ru-RU"/>
              <a:pPr/>
              <a:t>23</a:t>
            </a:fld>
            <a:endParaRPr lang="ru-RU"/>
          </a:p>
        </p:txBody>
      </p:sp>
      <p:sp>
        <p:nvSpPr>
          <p:cNvPr id="76803" name="Rectangle 3"/>
          <p:cNvSpPr>
            <a:spLocks noGrp="1" noChangeArrowheads="1"/>
          </p:cNvSpPr>
          <p:nvPr>
            <p:ph type="body" idx="1"/>
          </p:nvPr>
        </p:nvSpPr>
        <p:spPr>
          <a:xfrm>
            <a:off x="381000" y="1295400"/>
            <a:ext cx="8534400" cy="5181600"/>
          </a:xfrm>
        </p:spPr>
        <p:txBody>
          <a:bodyPr/>
          <a:lstStyle/>
          <a:p>
            <a:pPr algn="ctr" eaLnBrk="1" hangingPunct="1">
              <a:lnSpc>
                <a:spcPct val="105000"/>
              </a:lnSpc>
              <a:buFont typeface="Wingdings" pitchFamily="2" charset="2"/>
              <a:buNone/>
            </a:pPr>
            <a:r>
              <a:rPr lang="ru-RU" sz="2000" b="1" i="1" smtClean="0">
                <a:solidFill>
                  <a:srgbClr val="12507A"/>
                </a:solidFill>
              </a:rPr>
              <a:t>РУССКОЕ</a:t>
            </a:r>
            <a:r>
              <a:rPr lang="en-GB" sz="2000" b="1" i="1" smtClean="0">
                <a:solidFill>
                  <a:srgbClr val="12507A"/>
                </a:solidFill>
              </a:rPr>
              <a:t> </a:t>
            </a:r>
            <a:r>
              <a:rPr lang="ru-RU" sz="2000" b="1" i="1" smtClean="0">
                <a:solidFill>
                  <a:srgbClr val="12507A"/>
                </a:solidFill>
              </a:rPr>
              <a:t>ИСКУССТВО ЭПОХИ СРЕДНЕВЕКОВЬЯ НАЧИНАЯ С </a:t>
            </a:r>
            <a:r>
              <a:rPr lang="ru-RU" sz="2000" b="1" i="1" smtClean="0">
                <a:solidFill>
                  <a:srgbClr val="12507A"/>
                </a:solidFill>
                <a:cs typeface="Times New Roman" pitchFamily="18" charset="0"/>
              </a:rPr>
              <a:t>X</a:t>
            </a:r>
            <a:r>
              <a:rPr lang="ru-RU" sz="2000" b="1" i="1" smtClean="0">
                <a:solidFill>
                  <a:srgbClr val="12507A"/>
                </a:solidFill>
              </a:rPr>
              <a:t> в. И ДО КОНЦА </a:t>
            </a:r>
            <a:r>
              <a:rPr lang="ru-RU" sz="2000" b="1" i="1" smtClean="0">
                <a:solidFill>
                  <a:srgbClr val="12507A"/>
                </a:solidFill>
                <a:cs typeface="Times New Roman" pitchFamily="18" charset="0"/>
              </a:rPr>
              <a:t>XVІІ</a:t>
            </a:r>
            <a:r>
              <a:rPr lang="ru-RU" sz="2000" b="1" i="1" smtClean="0">
                <a:solidFill>
                  <a:srgbClr val="12507A"/>
                </a:solidFill>
              </a:rPr>
              <a:t> СТОЛЕТИЯ НЕРАЗРЫВНО СВЯЗАНО С ЦЕРКОВЬЮ И ХРИСТИАНСКОЙ ВЕРОЙ.В КИЕВСКОЙ РУСИ В </a:t>
            </a:r>
            <a:r>
              <a:rPr lang="ru-RU" sz="2000" b="1" i="1" smtClean="0">
                <a:solidFill>
                  <a:srgbClr val="12507A"/>
                </a:solidFill>
                <a:cs typeface="Times New Roman" pitchFamily="18" charset="0"/>
              </a:rPr>
              <a:t>X</a:t>
            </a:r>
            <a:r>
              <a:rPr lang="ru-RU" sz="2000" b="1" i="1" smtClean="0">
                <a:solidFill>
                  <a:srgbClr val="12507A"/>
                </a:solidFill>
              </a:rPr>
              <a:t> </a:t>
            </a:r>
            <a:r>
              <a:rPr lang="ru-RU" sz="2000" b="1" i="1" smtClean="0">
                <a:solidFill>
                  <a:srgbClr val="12507A"/>
                </a:solidFill>
                <a:cs typeface="Times New Roman" pitchFamily="18" charset="0"/>
              </a:rPr>
              <a:t>І</a:t>
            </a:r>
            <a:r>
              <a:rPr lang="ru-RU" sz="2000" b="1" i="1" smtClean="0">
                <a:solidFill>
                  <a:srgbClr val="12507A"/>
                </a:solidFill>
              </a:rPr>
              <a:t> СТОЛЕТИИ БЫЛО СОЗДАНО МНОГО ВЕЛИКОЛЕПНЫХ ХРАМОВ, УКРАШЕННЫХ МОЗАИКАМИ И ФРЕСКАМИ. ВСЕ ДРЕВНЕРУССКИЕ ПОСТРОЙКИ ТОГО ВРЕМЕНИ БЫЛИ ДЕРЕВЯННЫМИ ИЛИ ДЕРЕВОЗЕМЛЯНЫМИ.ПЕРВЫЕ МОНУМЕНТАЛЬНЫЕ ЦЕРКВИ НА РУСИ БЫЛИ ПОСТРОЕНЫ ПО ВИЗАНТИЙСКОМУ ОБРАЗЦУ. АРХИТЕКТУРА ДЕРЕВЯННЫХ ЦЕРКВЕЙ БЫЛА ТРЕХ ТИПОВ:КЛЕТСКИЕ ЦЕРКВИ, ВОСЬМИУГОЛЬНЫЕ И ЯРУСНЫЕ.В СЕРЕДИНЕ </a:t>
            </a:r>
            <a:r>
              <a:rPr lang="ru-RU" sz="2000" b="1" i="1" smtClean="0">
                <a:solidFill>
                  <a:srgbClr val="12507A"/>
                </a:solidFill>
                <a:cs typeface="Times New Roman" pitchFamily="18" charset="0"/>
              </a:rPr>
              <a:t>XVІІ</a:t>
            </a:r>
            <a:r>
              <a:rPr lang="ru-RU" sz="2000" b="1" i="1" smtClean="0">
                <a:solidFill>
                  <a:srgbClr val="12507A"/>
                </a:solidFill>
              </a:rPr>
              <a:t> в. РАЗВИЛСЯ НОВЫЙ СТИЛЬ ЦЕРКОВНОЙ АРХИТЕКТУРЫ: ДВОЙНЫЕ И ТРОЙНЫЕ ДЕКОРАТИВНЫЕ ШАТРЫ, ПОСТАВЛЕННЫЕ НА СОМКНУТЫЙ СВОД.ПЕРВЫЕ КАМЕННО-КИРПИЧНЫЕ ЗДАНИЯ НА РУСИ БЫЛИ ВОЗВЕДЕНЫ В КИЕВЕ В 90-Х ГОДАХ </a:t>
            </a:r>
            <a:r>
              <a:rPr lang="ru-RU" sz="2000" b="1" i="1" smtClean="0">
                <a:solidFill>
                  <a:srgbClr val="12507A"/>
                </a:solidFill>
                <a:cs typeface="Times New Roman" pitchFamily="18" charset="0"/>
              </a:rPr>
              <a:t>X</a:t>
            </a:r>
            <a:r>
              <a:rPr lang="ru-RU" sz="2000" b="1" i="1" smtClean="0">
                <a:solidFill>
                  <a:srgbClr val="12507A"/>
                </a:solidFill>
              </a:rPr>
              <a:t> в.</a:t>
            </a:r>
          </a:p>
        </p:txBody>
      </p:sp>
      <p:sp>
        <p:nvSpPr>
          <p:cNvPr id="76805" name="WordArt 5"/>
          <p:cNvSpPr>
            <a:spLocks noChangeArrowheads="1" noChangeShapeType="1" noTextEdit="1"/>
          </p:cNvSpPr>
          <p:nvPr/>
        </p:nvSpPr>
        <p:spPr bwMode="ltGray">
          <a:xfrm rot="-27261">
            <a:off x="1371600" y="228600"/>
            <a:ext cx="6457950" cy="762000"/>
          </a:xfrm>
          <a:prstGeom prst="rect">
            <a:avLst/>
          </a:prstGeom>
        </p:spPr>
        <p:txBody>
          <a:bodyPr wrap="none" fromWordArt="1">
            <a:prstTxWarp prst="textPlain">
              <a:avLst>
                <a:gd name="adj" fmla="val 50000"/>
              </a:avLst>
            </a:prstTxWarp>
          </a:bodyPr>
          <a:lstStyle/>
          <a:p>
            <a:pPr algn="ctr"/>
            <a:r>
              <a:rPr lang="ru-RU" sz="3600" b="1" kern="10">
                <a:ln w="12700">
                  <a:noFill/>
                  <a:miter lim="800000"/>
                  <a:headEnd/>
                  <a:tailEnd/>
                </a:ln>
                <a:solidFill>
                  <a:srgbClr val="000099"/>
                </a:solidFill>
                <a:effectLst>
                  <a:outerShdw dist="45791" dir="2021404" algn="ctr" rotWithShape="0">
                    <a:srgbClr val="9999FF"/>
                  </a:outerShdw>
                </a:effectLst>
                <a:latin typeface="Arial"/>
                <a:cs typeface="Arial"/>
              </a:rPr>
              <a:t>РУССКОЕ СРЕДНЕВЕКОВЬЕ</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1000"/>
                                  </p:stCondLst>
                                  <p:childTnLst>
                                    <p:set>
                                      <p:cBhvr>
                                        <p:cTn id="6" dur="1" fill="hold">
                                          <p:stCondLst>
                                            <p:cond delay="0"/>
                                          </p:stCondLst>
                                        </p:cTn>
                                        <p:tgtEl>
                                          <p:spTgt spid="76805"/>
                                        </p:tgtEl>
                                        <p:attrNameLst>
                                          <p:attrName>style.visibility</p:attrName>
                                        </p:attrNameLst>
                                      </p:cBhvr>
                                      <p:to>
                                        <p:strVal val="visible"/>
                                      </p:to>
                                    </p:set>
                                    <p:anim calcmode="lin" valueType="num">
                                      <p:cBhvr additive="base">
                                        <p:cTn id="7" dur="5000" fill="hold"/>
                                        <p:tgtEl>
                                          <p:spTgt spid="76805"/>
                                        </p:tgtEl>
                                        <p:attrNameLst>
                                          <p:attrName>ppt_x</p:attrName>
                                        </p:attrNameLst>
                                      </p:cBhvr>
                                      <p:tavLst>
                                        <p:tav tm="0">
                                          <p:val>
                                            <p:strVal val="#ppt_x"/>
                                          </p:val>
                                        </p:tav>
                                        <p:tav tm="100000">
                                          <p:val>
                                            <p:strVal val="#ppt_x"/>
                                          </p:val>
                                        </p:tav>
                                      </p:tavLst>
                                    </p:anim>
                                    <p:anim calcmode="lin" valueType="num">
                                      <p:cBhvr additive="base">
                                        <p:cTn id="8" dur="5000" fill="hold"/>
                                        <p:tgtEl>
                                          <p:spTgt spid="76805"/>
                                        </p:tgtEl>
                                        <p:attrNameLst>
                                          <p:attrName>ppt_y</p:attrName>
                                        </p:attrNameLst>
                                      </p:cBhvr>
                                      <p:tavLst>
                                        <p:tav tm="0">
                                          <p:val>
                                            <p:strVal val="1+#ppt_h/2"/>
                                          </p:val>
                                        </p:tav>
                                        <p:tav tm="100000">
                                          <p:val>
                                            <p:strVal val="#ppt_y"/>
                                          </p:val>
                                        </p:tav>
                                      </p:tavLst>
                                    </p:anim>
                                  </p:childTnLst>
                                </p:cTn>
                              </p:par>
                            </p:childTnLst>
                          </p:cTn>
                        </p:par>
                        <p:par>
                          <p:cTn id="9" fill="hold">
                            <p:stCondLst>
                              <p:cond delay="6000"/>
                            </p:stCondLst>
                            <p:childTnLst>
                              <p:par>
                                <p:cTn id="10" presetID="2" presetClass="entr" presetSubtype="6" fill="hold" grpId="0" nodeType="afterEffect">
                                  <p:stCondLst>
                                    <p:cond delay="1000"/>
                                  </p:stCondLst>
                                  <p:childTnLst>
                                    <p:set>
                                      <p:cBhvr>
                                        <p:cTn id="11" dur="1" fill="hold">
                                          <p:stCondLst>
                                            <p:cond delay="0"/>
                                          </p:stCondLst>
                                        </p:cTn>
                                        <p:tgtEl>
                                          <p:spTgt spid="76803"/>
                                        </p:tgtEl>
                                        <p:attrNameLst>
                                          <p:attrName>style.visibility</p:attrName>
                                        </p:attrNameLst>
                                      </p:cBhvr>
                                      <p:to>
                                        <p:strVal val="visible"/>
                                      </p:to>
                                    </p:set>
                                    <p:anim calcmode="lin" valueType="num">
                                      <p:cBhvr additive="base">
                                        <p:cTn id="12" dur="500" fill="hold"/>
                                        <p:tgtEl>
                                          <p:spTgt spid="76803"/>
                                        </p:tgtEl>
                                        <p:attrNameLst>
                                          <p:attrName>ppt_x</p:attrName>
                                        </p:attrNameLst>
                                      </p:cBhvr>
                                      <p:tavLst>
                                        <p:tav tm="0">
                                          <p:val>
                                            <p:strVal val="1+#ppt_w/2"/>
                                          </p:val>
                                        </p:tav>
                                        <p:tav tm="100000">
                                          <p:val>
                                            <p:strVal val="#ppt_x"/>
                                          </p:val>
                                        </p:tav>
                                      </p:tavLst>
                                    </p:anim>
                                    <p:anim calcmode="lin" valueType="num">
                                      <p:cBhvr additive="base">
                                        <p:cTn id="13" dur="500" fill="hold"/>
                                        <p:tgtEl>
                                          <p:spTgt spid="768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autoUpdateAnimBg="0"/>
      <p:bldP spid="7680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Номер слайда 3"/>
          <p:cNvSpPr>
            <a:spLocks noGrp="1"/>
          </p:cNvSpPr>
          <p:nvPr>
            <p:ph type="sldNum" sz="quarter" idx="12"/>
          </p:nvPr>
        </p:nvSpPr>
        <p:spPr>
          <a:noFill/>
        </p:spPr>
        <p:txBody>
          <a:bodyPr/>
          <a:lstStyle/>
          <a:p>
            <a:fld id="{43F29FFA-748E-49A2-BFFD-AA594E85BD9E}" type="slidenum">
              <a:rPr lang="ru-RU"/>
              <a:pPr/>
              <a:t>24</a:t>
            </a:fld>
            <a:endParaRPr lang="ru-RU"/>
          </a:p>
        </p:txBody>
      </p:sp>
      <p:sp>
        <p:nvSpPr>
          <p:cNvPr id="77830" name="Text Box 6"/>
          <p:cNvSpPr txBox="1">
            <a:spLocks noChangeArrowheads="1"/>
          </p:cNvSpPr>
          <p:nvPr/>
        </p:nvSpPr>
        <p:spPr bwMode="ltGray">
          <a:xfrm>
            <a:off x="304800" y="5562600"/>
            <a:ext cx="3505200" cy="1006475"/>
          </a:xfrm>
          <a:prstGeom prst="rect">
            <a:avLst/>
          </a:prstGeom>
          <a:noFill/>
          <a:ln w="9525">
            <a:noFill/>
            <a:miter lim="800000"/>
            <a:headEnd/>
            <a:tailEnd/>
          </a:ln>
        </p:spPr>
        <p:txBody>
          <a:bodyPr>
            <a:spAutoFit/>
          </a:bodyPr>
          <a:lstStyle/>
          <a:p>
            <a:pPr algn="ctr">
              <a:spcBef>
                <a:spcPct val="50000"/>
              </a:spcBef>
            </a:pPr>
            <a:r>
              <a:rPr lang="ru-RU" sz="2000" b="1">
                <a:solidFill>
                  <a:srgbClr val="14A610"/>
                </a:solidFill>
              </a:rPr>
              <a:t>ЦЕРКОВЬ ДВЕНАДЦАТИ АПОСТОЛОВ НА ПРОПАСТЯХ. 1454г.</a:t>
            </a:r>
          </a:p>
        </p:txBody>
      </p:sp>
      <p:sp>
        <p:nvSpPr>
          <p:cNvPr id="77831" name="Line 7"/>
          <p:cNvSpPr>
            <a:spLocks noChangeShapeType="1"/>
          </p:cNvSpPr>
          <p:nvPr/>
        </p:nvSpPr>
        <p:spPr bwMode="ltGray">
          <a:xfrm flipV="1">
            <a:off x="1981200" y="4495800"/>
            <a:ext cx="0" cy="838200"/>
          </a:xfrm>
          <a:prstGeom prst="line">
            <a:avLst/>
          </a:prstGeom>
          <a:noFill/>
          <a:ln w="76200">
            <a:solidFill>
              <a:srgbClr val="33CCCC"/>
            </a:solidFill>
            <a:miter lim="800000"/>
            <a:headEnd/>
            <a:tailEnd type="triangle" w="med" len="med"/>
          </a:ln>
        </p:spPr>
        <p:txBody>
          <a:bodyPr wrap="none"/>
          <a:lstStyle/>
          <a:p>
            <a:endParaRPr lang="ru-RU"/>
          </a:p>
        </p:txBody>
      </p:sp>
      <p:sp>
        <p:nvSpPr>
          <p:cNvPr id="77832" name="Text Box 8"/>
          <p:cNvSpPr txBox="1">
            <a:spLocks noChangeArrowheads="1"/>
          </p:cNvSpPr>
          <p:nvPr/>
        </p:nvSpPr>
        <p:spPr bwMode="ltGray">
          <a:xfrm>
            <a:off x="4724400" y="5638800"/>
            <a:ext cx="3962400" cy="1006475"/>
          </a:xfrm>
          <a:prstGeom prst="rect">
            <a:avLst/>
          </a:prstGeom>
          <a:noFill/>
          <a:ln w="9525">
            <a:noFill/>
            <a:miter lim="800000"/>
            <a:headEnd/>
            <a:tailEnd/>
          </a:ln>
        </p:spPr>
        <p:txBody>
          <a:bodyPr>
            <a:spAutoFit/>
          </a:bodyPr>
          <a:lstStyle/>
          <a:p>
            <a:pPr algn="ctr">
              <a:spcBef>
                <a:spcPct val="50000"/>
              </a:spcBef>
            </a:pPr>
            <a:r>
              <a:rPr lang="ru-RU" sz="2000" b="1">
                <a:solidFill>
                  <a:srgbClr val="14A610"/>
                </a:solidFill>
              </a:rPr>
              <a:t>ЦЕРКОВЬ СИМЕОНА БОГОПРИИМЦА ЗВЕРИНА МОНАСТЫРЯ. 1467г.</a:t>
            </a:r>
          </a:p>
        </p:txBody>
      </p:sp>
      <p:sp>
        <p:nvSpPr>
          <p:cNvPr id="77833" name="Line 9"/>
          <p:cNvSpPr>
            <a:spLocks noChangeShapeType="1"/>
          </p:cNvSpPr>
          <p:nvPr/>
        </p:nvSpPr>
        <p:spPr bwMode="ltGray">
          <a:xfrm flipV="1">
            <a:off x="6858000" y="5029200"/>
            <a:ext cx="0" cy="609600"/>
          </a:xfrm>
          <a:prstGeom prst="line">
            <a:avLst/>
          </a:prstGeom>
          <a:noFill/>
          <a:ln w="73025">
            <a:solidFill>
              <a:srgbClr val="33CCCC"/>
            </a:solidFill>
            <a:miter lim="800000"/>
            <a:headEnd/>
            <a:tailEnd type="triangle" w="med" len="med"/>
          </a:ln>
        </p:spPr>
        <p:txBody>
          <a:bodyPr wrap="none"/>
          <a:lstStyle/>
          <a:p>
            <a:endParaRPr lang="ru-RU"/>
          </a:p>
        </p:txBody>
      </p:sp>
      <p:pic>
        <p:nvPicPr>
          <p:cNvPr id="25607" name="Picture 10" descr="15"/>
          <p:cNvPicPr>
            <a:picLocks noChangeAspect="1" noChangeArrowheads="1"/>
          </p:cNvPicPr>
          <p:nvPr/>
        </p:nvPicPr>
        <p:blipFill>
          <a:blip r:embed="rId2"/>
          <a:srcRect/>
          <a:stretch>
            <a:fillRect/>
          </a:stretch>
        </p:blipFill>
        <p:spPr bwMode="auto">
          <a:xfrm>
            <a:off x="457200" y="609600"/>
            <a:ext cx="3495675" cy="3733800"/>
          </a:xfrm>
          <a:prstGeom prst="rect">
            <a:avLst/>
          </a:prstGeom>
          <a:noFill/>
          <a:ln w="9525">
            <a:noFill/>
            <a:miter lim="800000"/>
            <a:headEnd/>
            <a:tailEnd/>
          </a:ln>
        </p:spPr>
      </p:pic>
      <p:pic>
        <p:nvPicPr>
          <p:cNvPr id="25608" name="Picture 11" descr="16"/>
          <p:cNvPicPr>
            <a:picLocks noChangeAspect="1" noChangeArrowheads="1"/>
          </p:cNvPicPr>
          <p:nvPr/>
        </p:nvPicPr>
        <p:blipFill>
          <a:blip r:embed="rId3"/>
          <a:srcRect/>
          <a:stretch>
            <a:fillRect/>
          </a:stretch>
        </p:blipFill>
        <p:spPr bwMode="auto">
          <a:xfrm>
            <a:off x="4953000" y="685800"/>
            <a:ext cx="3519488" cy="36576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1000"/>
                                  </p:stCondLst>
                                  <p:childTnLst>
                                    <p:set>
                                      <p:cBhvr>
                                        <p:cTn id="6" dur="1" fill="hold">
                                          <p:stCondLst>
                                            <p:cond delay="0"/>
                                          </p:stCondLst>
                                        </p:cTn>
                                        <p:tgtEl>
                                          <p:spTgt spid="77832"/>
                                        </p:tgtEl>
                                        <p:attrNameLst>
                                          <p:attrName>style.visibility</p:attrName>
                                        </p:attrNameLst>
                                      </p:cBhvr>
                                      <p:to>
                                        <p:strVal val="visible"/>
                                      </p:to>
                                    </p:set>
                                    <p:anim calcmode="lin" valueType="num">
                                      <p:cBhvr>
                                        <p:cTn id="7" dur="500" fill="hold"/>
                                        <p:tgtEl>
                                          <p:spTgt spid="77832"/>
                                        </p:tgtEl>
                                        <p:attrNameLst>
                                          <p:attrName>ppt_x</p:attrName>
                                        </p:attrNameLst>
                                      </p:cBhvr>
                                      <p:tavLst>
                                        <p:tav tm="0">
                                          <p:val>
                                            <p:strVal val="#ppt_x"/>
                                          </p:val>
                                        </p:tav>
                                        <p:tav tm="100000">
                                          <p:val>
                                            <p:strVal val="#ppt_x"/>
                                          </p:val>
                                        </p:tav>
                                      </p:tavLst>
                                    </p:anim>
                                    <p:anim calcmode="lin" valueType="num">
                                      <p:cBhvr>
                                        <p:cTn id="8" dur="500" fill="hold"/>
                                        <p:tgtEl>
                                          <p:spTgt spid="77832"/>
                                        </p:tgtEl>
                                        <p:attrNameLst>
                                          <p:attrName>ppt_y</p:attrName>
                                        </p:attrNameLst>
                                      </p:cBhvr>
                                      <p:tavLst>
                                        <p:tav tm="0">
                                          <p:val>
                                            <p:strVal val="#ppt_y-#ppt_h/2"/>
                                          </p:val>
                                        </p:tav>
                                        <p:tav tm="100000">
                                          <p:val>
                                            <p:strVal val="#ppt_y"/>
                                          </p:val>
                                        </p:tav>
                                      </p:tavLst>
                                    </p:anim>
                                    <p:anim calcmode="lin" valueType="num">
                                      <p:cBhvr>
                                        <p:cTn id="9" dur="500" fill="hold"/>
                                        <p:tgtEl>
                                          <p:spTgt spid="77832"/>
                                        </p:tgtEl>
                                        <p:attrNameLst>
                                          <p:attrName>ppt_w</p:attrName>
                                        </p:attrNameLst>
                                      </p:cBhvr>
                                      <p:tavLst>
                                        <p:tav tm="0">
                                          <p:val>
                                            <p:strVal val="#ppt_w"/>
                                          </p:val>
                                        </p:tav>
                                        <p:tav tm="100000">
                                          <p:val>
                                            <p:strVal val="#ppt_w"/>
                                          </p:val>
                                        </p:tav>
                                      </p:tavLst>
                                    </p:anim>
                                    <p:anim calcmode="lin" valueType="num">
                                      <p:cBhvr>
                                        <p:cTn id="10" dur="500" fill="hold"/>
                                        <p:tgtEl>
                                          <p:spTgt spid="77832"/>
                                        </p:tgtEl>
                                        <p:attrNameLst>
                                          <p:attrName>ppt_h</p:attrName>
                                        </p:attrNameLst>
                                      </p:cBhvr>
                                      <p:tavLst>
                                        <p:tav tm="0">
                                          <p:val>
                                            <p:fltVal val="0"/>
                                          </p:val>
                                        </p:tav>
                                        <p:tav tm="100000">
                                          <p:val>
                                            <p:strVal val="#ppt_h"/>
                                          </p:val>
                                        </p:tav>
                                      </p:tavLst>
                                    </p:anim>
                                  </p:childTnLst>
                                </p:cTn>
                              </p:par>
                            </p:childTnLst>
                          </p:cTn>
                        </p:par>
                        <p:par>
                          <p:cTn id="11" fill="hold">
                            <p:stCondLst>
                              <p:cond delay="1500"/>
                            </p:stCondLst>
                            <p:childTnLst>
                              <p:par>
                                <p:cTn id="12" presetID="9" presetClass="entr" presetSubtype="0" fill="hold" grpId="0" nodeType="afterEffect">
                                  <p:stCondLst>
                                    <p:cond delay="1000"/>
                                  </p:stCondLst>
                                  <p:childTnLst>
                                    <p:set>
                                      <p:cBhvr>
                                        <p:cTn id="13" dur="1" fill="hold">
                                          <p:stCondLst>
                                            <p:cond delay="0"/>
                                          </p:stCondLst>
                                        </p:cTn>
                                        <p:tgtEl>
                                          <p:spTgt spid="77833"/>
                                        </p:tgtEl>
                                        <p:attrNameLst>
                                          <p:attrName>style.visibility</p:attrName>
                                        </p:attrNameLst>
                                      </p:cBhvr>
                                      <p:to>
                                        <p:strVal val="visible"/>
                                      </p:to>
                                    </p:set>
                                    <p:animEffect transition="in" filter="dissolve">
                                      <p:cBhvr>
                                        <p:cTn id="14" dur="500"/>
                                        <p:tgtEl>
                                          <p:spTgt spid="77833"/>
                                        </p:tgtEl>
                                      </p:cBhvr>
                                    </p:animEffect>
                                  </p:childTnLst>
                                </p:cTn>
                              </p:par>
                            </p:childTnLst>
                          </p:cTn>
                        </p:par>
                        <p:par>
                          <p:cTn id="15" fill="hold">
                            <p:stCondLst>
                              <p:cond delay="3000"/>
                            </p:stCondLst>
                            <p:childTnLst>
                              <p:par>
                                <p:cTn id="16" presetID="22" presetClass="entr" presetSubtype="8" fill="hold" grpId="0" nodeType="afterEffect">
                                  <p:stCondLst>
                                    <p:cond delay="1000"/>
                                  </p:stCondLst>
                                  <p:iterate type="wd">
                                    <p:tmPct val="100000"/>
                                  </p:iterate>
                                  <p:childTnLst>
                                    <p:set>
                                      <p:cBhvr>
                                        <p:cTn id="17" dur="1" fill="hold">
                                          <p:stCondLst>
                                            <p:cond delay="0"/>
                                          </p:stCondLst>
                                        </p:cTn>
                                        <p:tgtEl>
                                          <p:spTgt spid="77830"/>
                                        </p:tgtEl>
                                        <p:attrNameLst>
                                          <p:attrName>style.visibility</p:attrName>
                                        </p:attrNameLst>
                                      </p:cBhvr>
                                      <p:to>
                                        <p:strVal val="visible"/>
                                      </p:to>
                                    </p:set>
                                    <p:animEffect transition="in" filter="wipe(left)">
                                      <p:cBhvr>
                                        <p:cTn id="18" dur="300"/>
                                        <p:tgtEl>
                                          <p:spTgt spid="77830"/>
                                        </p:tgtEl>
                                      </p:cBhvr>
                                    </p:animEffect>
                                  </p:childTnLst>
                                </p:cTn>
                              </p:par>
                            </p:childTnLst>
                          </p:cTn>
                        </p:par>
                        <p:par>
                          <p:cTn id="19" fill="hold">
                            <p:stCondLst>
                              <p:cond delay="6400"/>
                            </p:stCondLst>
                            <p:childTnLst>
                              <p:par>
                                <p:cTn id="20" presetID="22" presetClass="entr" presetSubtype="4" fill="hold" grpId="0" nodeType="afterEffect">
                                  <p:stCondLst>
                                    <p:cond delay="1000"/>
                                  </p:stCondLst>
                                  <p:childTnLst>
                                    <p:set>
                                      <p:cBhvr>
                                        <p:cTn id="21" dur="1" fill="hold">
                                          <p:stCondLst>
                                            <p:cond delay="0"/>
                                          </p:stCondLst>
                                        </p:cTn>
                                        <p:tgtEl>
                                          <p:spTgt spid="77831"/>
                                        </p:tgtEl>
                                        <p:attrNameLst>
                                          <p:attrName>style.visibility</p:attrName>
                                        </p:attrNameLst>
                                      </p:cBhvr>
                                      <p:to>
                                        <p:strVal val="visible"/>
                                      </p:to>
                                    </p:set>
                                    <p:animEffect transition="in" filter="wipe(down)">
                                      <p:cBhvr>
                                        <p:cTn id="22" dur="5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0" grpId="0" autoUpdateAnimBg="0"/>
      <p:bldP spid="77831" grpId="0" animBg="1"/>
      <p:bldP spid="77832" grpId="0" autoUpdateAnimBg="0"/>
      <p:bldP spid="77833"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Номер слайда 5"/>
          <p:cNvSpPr>
            <a:spLocks noGrp="1"/>
          </p:cNvSpPr>
          <p:nvPr>
            <p:ph type="sldNum" sz="quarter" idx="12"/>
          </p:nvPr>
        </p:nvSpPr>
        <p:spPr>
          <a:noFill/>
        </p:spPr>
        <p:txBody>
          <a:bodyPr/>
          <a:lstStyle/>
          <a:p>
            <a:fld id="{BADE8002-DC87-46D9-95AE-AD2E9455F94D}" type="slidenum">
              <a:rPr lang="ru-RU"/>
              <a:pPr/>
              <a:t>25</a:t>
            </a:fld>
            <a:endParaRPr lang="ru-RU"/>
          </a:p>
        </p:txBody>
      </p:sp>
      <p:sp>
        <p:nvSpPr>
          <p:cNvPr id="72707" name="Rectangle 3"/>
          <p:cNvSpPr>
            <a:spLocks noGrp="1" noChangeArrowheads="1"/>
          </p:cNvSpPr>
          <p:nvPr>
            <p:ph type="body" idx="1"/>
          </p:nvPr>
        </p:nvSpPr>
        <p:spPr>
          <a:xfrm>
            <a:off x="304800" y="1600200"/>
            <a:ext cx="8458200" cy="4876800"/>
          </a:xfrm>
        </p:spPr>
        <p:txBody>
          <a:bodyPr/>
          <a:lstStyle/>
          <a:p>
            <a:pPr algn="ctr" eaLnBrk="1" hangingPunct="1">
              <a:spcBef>
                <a:spcPct val="10000"/>
              </a:spcBef>
              <a:buFont typeface="Wingdings" pitchFamily="2" charset="2"/>
              <a:buNone/>
            </a:pPr>
            <a:r>
              <a:rPr lang="ru-RU" sz="2000" b="1" smtClean="0"/>
              <a:t>     </a:t>
            </a:r>
            <a:r>
              <a:rPr lang="ru-RU" sz="2400" b="1" i="1" smtClean="0">
                <a:solidFill>
                  <a:srgbClr val="321494"/>
                </a:solidFill>
              </a:rPr>
              <a:t>ТЕРМИН «РОМАНСКОЕ ИСКУССТВО» ПОЯВИЛСЯ  В НАЧАЛЕ </a:t>
            </a:r>
            <a:r>
              <a:rPr lang="ru-RU" sz="2400" b="1" i="1" smtClean="0">
                <a:solidFill>
                  <a:srgbClr val="321494"/>
                </a:solidFill>
                <a:cs typeface="Times New Roman" pitchFamily="18" charset="0"/>
              </a:rPr>
              <a:t>XIX</a:t>
            </a:r>
            <a:r>
              <a:rPr lang="ru-RU" sz="2400" b="1" i="1" smtClean="0">
                <a:solidFill>
                  <a:srgbClr val="321494"/>
                </a:solidFill>
              </a:rPr>
              <a:t> СТОЛЕТИЯ.СТАНОВЛЕНИЕ РОМАНСКОГО ИСКУССТВА В РАЗЛИЧНЫХ СТРАНАХ И ОБЛАСТЯХ ЕВРОПЫ ПРОИСХОДИЛО НЕРАВНОМЕРНО.НАЧАЛАСЬ МАССОВАЯ ПОСТРОЙКА И РЕКОНСТРУКЦИЯ ЦЕРКВЕЙ.ТАК ФОРМИРОВАЛСЯ ПЕРВЫЙ ОБЩЕЕВРОПЕЙСКИЙ СТИЛЬ: РОЖДАЛАСЬ РОМАНСКАЯ АРХИТЕКТУРА.ИМЕННО АРХИТЕКТУРА, И ПРЕЖДЕ ВСЕГО МОНАСТЫРСКАЯ, ЗАНЯЛА ВЕДЩЕЕ ПОЛОЖЕНИЕ В РОМАНСКОМ ИСКУССТВЕ.В РОМАНСКОЙ АРХИТЕКТУРЕ  МОЖНО ВЫДЕЛИТЬ ЗАМКОВУЮ И ЦЕРКОВНУЮ АРХИТЕКТУРУ.</a:t>
            </a:r>
            <a:r>
              <a:rPr lang="ru-RU" sz="2000" b="1" smtClean="0">
                <a:solidFill>
                  <a:srgbClr val="008000"/>
                </a:solidFill>
              </a:rPr>
              <a:t>                         </a:t>
            </a:r>
          </a:p>
        </p:txBody>
      </p:sp>
      <p:sp>
        <p:nvSpPr>
          <p:cNvPr id="72708" name="WordArt 4"/>
          <p:cNvSpPr>
            <a:spLocks noChangeArrowheads="1" noChangeShapeType="1" noTextEdit="1"/>
          </p:cNvSpPr>
          <p:nvPr/>
        </p:nvSpPr>
        <p:spPr bwMode="ltGray">
          <a:xfrm>
            <a:off x="1600200" y="0"/>
            <a:ext cx="5543550" cy="1143000"/>
          </a:xfrm>
          <a:prstGeom prst="rect">
            <a:avLst/>
          </a:prstGeom>
        </p:spPr>
        <p:txBody>
          <a:bodyPr wrap="none" fromWordArt="1">
            <a:prstTxWarp prst="textPlain">
              <a:avLst>
                <a:gd name="adj" fmla="val 50000"/>
              </a:avLst>
            </a:prstTxWarp>
          </a:bodyPr>
          <a:lstStyle/>
          <a:p>
            <a:pPr algn="ctr"/>
            <a:r>
              <a:rPr lang="ru-RU" sz="3600" b="1" kern="10">
                <a:ln w="12700">
                  <a:noFill/>
                  <a:miter lim="800000"/>
                  <a:headEnd/>
                  <a:tailEnd/>
                </a:ln>
                <a:gradFill rotWithShape="1">
                  <a:gsLst>
                    <a:gs pos="0">
                      <a:srgbClr val="0A0A10"/>
                    </a:gs>
                    <a:gs pos="100000">
                      <a:srgbClr val="666699"/>
                    </a:gs>
                  </a:gsLst>
                  <a:path path="rect">
                    <a:fillToRect l="50000" t="50000" r="50000" b="50000"/>
                  </a:path>
                </a:gradFill>
                <a:effectLst>
                  <a:outerShdw dist="45791" dir="2021404" algn="ctr" rotWithShape="0">
                    <a:srgbClr val="9999FF"/>
                  </a:outerShdw>
                </a:effectLst>
                <a:latin typeface="Arial"/>
                <a:cs typeface="Arial"/>
              </a:rPr>
              <a:t>РОМАНСКИЙ СТИЛЬ</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72708"/>
                                        </p:tgtEl>
                                        <p:attrNameLst>
                                          <p:attrName>style.visibility</p:attrName>
                                        </p:attrNameLst>
                                      </p:cBhvr>
                                      <p:to>
                                        <p:strVal val="visible"/>
                                      </p:to>
                                    </p:set>
                                    <p:animEffect transition="in" filter="checkerboard(across)">
                                      <p:cBhvr>
                                        <p:cTn id="7" dur="500"/>
                                        <p:tgtEl>
                                          <p:spTgt spid="72708"/>
                                        </p:tgtEl>
                                      </p:cBhvr>
                                    </p:animEffect>
                                  </p:childTnLst>
                                </p:cTn>
                              </p:par>
                            </p:childTnLst>
                          </p:cTn>
                        </p:par>
                        <p:par>
                          <p:cTn id="8" fill="hold">
                            <p:stCondLst>
                              <p:cond delay="1500"/>
                            </p:stCondLst>
                            <p:childTnLst>
                              <p:par>
                                <p:cTn id="9" presetID="3" presetClass="entr" presetSubtype="10" fill="hold" grpId="0" nodeType="afterEffect">
                                  <p:stCondLst>
                                    <p:cond delay="1000"/>
                                  </p:stCondLst>
                                  <p:childTnLst>
                                    <p:set>
                                      <p:cBhvr>
                                        <p:cTn id="10" dur="1" fill="hold">
                                          <p:stCondLst>
                                            <p:cond delay="0"/>
                                          </p:stCondLst>
                                        </p:cTn>
                                        <p:tgtEl>
                                          <p:spTgt spid="72707"/>
                                        </p:tgtEl>
                                        <p:attrNameLst>
                                          <p:attrName>style.visibility</p:attrName>
                                        </p:attrNameLst>
                                      </p:cBhvr>
                                      <p:to>
                                        <p:strVal val="visible"/>
                                      </p:to>
                                    </p:set>
                                    <p:animEffect transition="in" filter="blinds(horizontal)">
                                      <p:cBhvr>
                                        <p:cTn id="11" dur="500"/>
                                        <p:tgtEl>
                                          <p:spTgt spid="72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autoUpdateAnimBg="0"/>
      <p:bldP spid="72708"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Номер слайда 5"/>
          <p:cNvSpPr>
            <a:spLocks noGrp="1"/>
          </p:cNvSpPr>
          <p:nvPr>
            <p:ph type="sldNum" sz="quarter" idx="12"/>
          </p:nvPr>
        </p:nvSpPr>
        <p:spPr>
          <a:noFill/>
        </p:spPr>
        <p:txBody>
          <a:bodyPr/>
          <a:lstStyle/>
          <a:p>
            <a:fld id="{E1F8D90B-8FC1-46BF-BB0F-0AB00E463765}" type="slidenum">
              <a:rPr lang="ru-RU"/>
              <a:pPr/>
              <a:t>26</a:t>
            </a:fld>
            <a:endParaRPr lang="ru-RU"/>
          </a:p>
        </p:txBody>
      </p:sp>
      <p:sp>
        <p:nvSpPr>
          <p:cNvPr id="73730" name="Rectangle 2"/>
          <p:cNvSpPr>
            <a:spLocks noGrp="1" noChangeArrowheads="1"/>
          </p:cNvSpPr>
          <p:nvPr>
            <p:ph type="title"/>
          </p:nvPr>
        </p:nvSpPr>
        <p:spPr>
          <a:xfrm>
            <a:off x="609600" y="228600"/>
            <a:ext cx="8229600" cy="685800"/>
          </a:xfrm>
        </p:spPr>
        <p:txBody>
          <a:bodyPr/>
          <a:lstStyle/>
          <a:p>
            <a:pPr eaLnBrk="1" hangingPunct="1"/>
            <a:r>
              <a:rPr lang="ru-RU" b="1" smtClean="0">
                <a:solidFill>
                  <a:srgbClr val="F80A2C"/>
                </a:solidFill>
              </a:rPr>
              <a:t>ЦЕРКОВНАЯ АРХИТЕКТУРА</a:t>
            </a:r>
          </a:p>
        </p:txBody>
      </p:sp>
      <p:sp>
        <p:nvSpPr>
          <p:cNvPr id="73731" name="Rectangle 3"/>
          <p:cNvSpPr>
            <a:spLocks noGrp="1" noChangeArrowheads="1"/>
          </p:cNvSpPr>
          <p:nvPr>
            <p:ph type="body" idx="1"/>
          </p:nvPr>
        </p:nvSpPr>
        <p:spPr>
          <a:xfrm>
            <a:off x="304800" y="1752600"/>
            <a:ext cx="8458200" cy="4114800"/>
          </a:xfrm>
        </p:spPr>
        <p:txBody>
          <a:bodyPr/>
          <a:lstStyle/>
          <a:p>
            <a:pPr eaLnBrk="1" hangingPunct="1">
              <a:lnSpc>
                <a:spcPct val="90000"/>
              </a:lnSpc>
              <a:buFont typeface="Wingdings" pitchFamily="2" charset="2"/>
              <a:buNone/>
            </a:pPr>
            <a:r>
              <a:rPr lang="ru-RU" sz="2600" b="1" i="1" smtClean="0">
                <a:solidFill>
                  <a:srgbClr val="1D80C3"/>
                </a:solidFill>
              </a:rPr>
              <a:t>       </a:t>
            </a:r>
            <a:r>
              <a:rPr lang="ru-RU" sz="2600" b="1" smtClean="0">
                <a:solidFill>
                  <a:srgbClr val="321494"/>
                </a:solidFill>
              </a:rPr>
              <a:t>КРУПНЫЕ МОНАСТЫРИ ОБЛАДАЛИ ГРОМАДНОЙ ВЛАСТЬЮ И БОГАТСТВАМИ.В МОНАСТЫРЯХ СОЗДАВАЛИСЬ ПРЕКРАСНЫЕ ПРОИЗВЕДЕНИЯ  АРХИТЕКТУРЫ, СКУЛЬПТУРЫ, ЖИВОПИСИ.ОТ СВЯТЫНЬ ЛЮДИ ЖДАЛИ ПОМОЩИ И ЧУДА</a:t>
            </a:r>
            <a:r>
              <a:rPr lang="ru-RU" sz="2600" b="1" smtClean="0">
                <a:solidFill>
                  <a:srgbClr val="321494"/>
                </a:solidFill>
                <a:cs typeface="Times New Roman" pitchFamily="18" charset="0"/>
              </a:rPr>
              <a:t>—</a:t>
            </a:r>
            <a:r>
              <a:rPr lang="ru-RU" sz="2600" b="1" smtClean="0">
                <a:solidFill>
                  <a:srgbClr val="321494"/>
                </a:solidFill>
              </a:rPr>
              <a:t>ВЕРИЛИ, ЧТО МОЩИ СВЯТЫХ МОГУТ ИСЦЕЛЯТЬ БОЛЕЗНИ И ЗАЩИЩАТЬ ОТ НЕСЧАСТИЙ.ГЛАВНЫЕ ХРИСТИАНСКИЕ СВЯТЫНИ НАХОДИЛИСЬ В ИЕРУСАЛИМЕ, РИМЕ, НА СЕВЕРЕ ИСПАНИИ И Т.Д.</a:t>
            </a:r>
            <a:r>
              <a:rPr lang="ru-RU" sz="2600" b="1" i="1" smtClean="0">
                <a:solidFill>
                  <a:srgbClr val="1D80C3"/>
                </a:solidFill>
              </a:rPr>
              <a:t>                                      </a:t>
            </a:r>
            <a:endParaRPr lang="ru-RU" sz="2600" smtClean="0"/>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1000"/>
                                  </p:stCondLst>
                                  <p:iterate type="wd">
                                    <p:tmPct val="100000"/>
                                  </p:iterate>
                                  <p:childTnLst>
                                    <p:set>
                                      <p:cBhvr>
                                        <p:cTn id="6" dur="1" fill="hold">
                                          <p:stCondLst>
                                            <p:cond delay="0"/>
                                          </p:stCondLst>
                                        </p:cTn>
                                        <p:tgtEl>
                                          <p:spTgt spid="73730"/>
                                        </p:tgtEl>
                                        <p:attrNameLst>
                                          <p:attrName>style.visibility</p:attrName>
                                        </p:attrNameLst>
                                      </p:cBhvr>
                                      <p:to>
                                        <p:strVal val="visible"/>
                                      </p:to>
                                    </p:set>
                                    <p:animEffect transition="in" filter="barn(inHorizontal)">
                                      <p:cBhvr>
                                        <p:cTn id="7" dur="300"/>
                                        <p:tgtEl>
                                          <p:spTgt spid="73730"/>
                                        </p:tgtEl>
                                      </p:cBhvr>
                                    </p:animEffect>
                                  </p:childTnLst>
                                </p:cTn>
                              </p:par>
                            </p:childTnLst>
                          </p:cTn>
                        </p:par>
                        <p:par>
                          <p:cTn id="8" fill="hold">
                            <p:stCondLst>
                              <p:cond delay="1600"/>
                            </p:stCondLst>
                            <p:childTnLst>
                              <p:par>
                                <p:cTn id="9" presetID="3" presetClass="entr" presetSubtype="10" fill="hold" grpId="0" nodeType="afterEffect">
                                  <p:stCondLst>
                                    <p:cond delay="1000"/>
                                  </p:stCondLst>
                                  <p:childTnLst>
                                    <p:set>
                                      <p:cBhvr>
                                        <p:cTn id="10" dur="1" fill="hold">
                                          <p:stCondLst>
                                            <p:cond delay="0"/>
                                          </p:stCondLst>
                                        </p:cTn>
                                        <p:tgtEl>
                                          <p:spTgt spid="73731">
                                            <p:txEl>
                                              <p:pRg st="0" end="0"/>
                                            </p:txEl>
                                          </p:spTgt>
                                        </p:tgtEl>
                                        <p:attrNameLst>
                                          <p:attrName>style.visibility</p:attrName>
                                        </p:attrNameLst>
                                      </p:cBhvr>
                                      <p:to>
                                        <p:strVal val="visible"/>
                                      </p:to>
                                    </p:set>
                                    <p:animEffect transition="in" filter="blinds(horizontal)">
                                      <p:cBhvr>
                                        <p:cTn id="11" dur="500"/>
                                        <p:tgtEl>
                                          <p:spTgt spid="737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utoUpdateAnimBg="0"/>
      <p:bldP spid="73731" grpId="0" build="p" autoUpdateAnimBg="0" advAuto="100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Номер слайда 5"/>
          <p:cNvSpPr>
            <a:spLocks noGrp="1"/>
          </p:cNvSpPr>
          <p:nvPr>
            <p:ph type="sldNum" sz="quarter" idx="12"/>
          </p:nvPr>
        </p:nvSpPr>
        <p:spPr>
          <a:noFill/>
        </p:spPr>
        <p:txBody>
          <a:bodyPr/>
          <a:lstStyle/>
          <a:p>
            <a:fld id="{2A327E55-071A-4E33-921C-EC89D30F82FC}" type="slidenum">
              <a:rPr lang="ru-RU"/>
              <a:pPr/>
              <a:t>27</a:t>
            </a:fld>
            <a:endParaRPr lang="ru-RU"/>
          </a:p>
        </p:txBody>
      </p:sp>
      <p:sp>
        <p:nvSpPr>
          <p:cNvPr id="99332" name="Text Box 4"/>
          <p:cNvSpPr txBox="1">
            <a:spLocks noChangeArrowheads="1"/>
          </p:cNvSpPr>
          <p:nvPr/>
        </p:nvSpPr>
        <p:spPr bwMode="ltGray">
          <a:xfrm>
            <a:off x="457200" y="2438400"/>
            <a:ext cx="7315200" cy="3743325"/>
          </a:xfrm>
          <a:prstGeom prst="rect">
            <a:avLst/>
          </a:prstGeom>
          <a:noFill/>
          <a:ln w="9525">
            <a:noFill/>
            <a:miter lim="800000"/>
            <a:headEnd/>
            <a:tailEnd/>
          </a:ln>
        </p:spPr>
        <p:txBody>
          <a:bodyPr>
            <a:spAutoFit/>
          </a:bodyPr>
          <a:lstStyle/>
          <a:p>
            <a:pPr>
              <a:spcBef>
                <a:spcPct val="50000"/>
              </a:spcBef>
            </a:pPr>
            <a:r>
              <a:rPr lang="ru-RU" b="1" i="1">
                <a:solidFill>
                  <a:srgbClr val="1D80C3"/>
                </a:solidFill>
              </a:rPr>
              <a:t>  АРХИТЕКТУРА ЦЕРКВЕЙ ПОДЧИНЯЛАСЬ ИХ ГЛАВНОЙ ЗАДАЧЕ </a:t>
            </a:r>
            <a:r>
              <a:rPr lang="ru-RU" b="1" i="1">
                <a:solidFill>
                  <a:srgbClr val="1D80C3"/>
                </a:solidFill>
                <a:cs typeface="Times New Roman" pitchFamily="18" charset="0"/>
              </a:rPr>
              <a:t>—</a:t>
            </a:r>
            <a:r>
              <a:rPr lang="ru-RU" b="1" i="1">
                <a:solidFill>
                  <a:srgbClr val="1D80C3"/>
                </a:solidFill>
              </a:rPr>
              <a:t> ВМЕСТИТЬ БОЛЬШОЕ КОЛИЧЕСТВО ЛЮДЕЙ. РАЗМЕРЫ ЦЕРКВЕЙ УВЕЛИЧИВАЛИСЬ,ЧТО ПОВЛЕКЛО ЗА СОБОЙ СОЗДАНИЕ НОВЫХ КОНСТРУКЦИЙ СВОДОВ  И ОПОР:ЦИЛИНДРИЧЕСКИЕ И КРЕСТОВЫЕ СВОДЫ, МАССИВНЫЕ ТОЛСТЫЕ СТЕНЫ, КРУПНЫЕ ОПОРЫ,ОБИЛИЕ ГЛАДКИХ ПОВЕРХНОСТЕЙ</a:t>
            </a:r>
            <a:r>
              <a:rPr lang="ru-RU" b="1" i="1">
                <a:solidFill>
                  <a:srgbClr val="1D80C3"/>
                </a:solidFill>
                <a:cs typeface="Times New Roman" pitchFamily="18" charset="0"/>
              </a:rPr>
              <a:t>—</a:t>
            </a:r>
            <a:r>
              <a:rPr lang="ru-RU" b="1" i="1">
                <a:solidFill>
                  <a:srgbClr val="1D80C3"/>
                </a:solidFill>
              </a:rPr>
              <a:t>ХАРАКТЕРНЫЕ ЧЕРТЫ РОМАНСКОЙ ЦЕРКВИ.</a:t>
            </a:r>
          </a:p>
        </p:txBody>
      </p:sp>
      <p:sp>
        <p:nvSpPr>
          <p:cNvPr id="99334" name="Text Box 6"/>
          <p:cNvSpPr txBox="1">
            <a:spLocks noChangeArrowheads="1"/>
          </p:cNvSpPr>
          <p:nvPr/>
        </p:nvSpPr>
        <p:spPr bwMode="ltGray">
          <a:xfrm>
            <a:off x="457200" y="685800"/>
            <a:ext cx="8229600" cy="762000"/>
          </a:xfrm>
          <a:prstGeom prst="rect">
            <a:avLst/>
          </a:prstGeom>
          <a:noFill/>
          <a:ln w="9525">
            <a:noFill/>
            <a:miter lim="800000"/>
            <a:headEnd/>
            <a:tailEnd/>
          </a:ln>
        </p:spPr>
        <p:txBody>
          <a:bodyPr>
            <a:spAutoFit/>
          </a:bodyPr>
          <a:lstStyle/>
          <a:p>
            <a:pPr>
              <a:spcBef>
                <a:spcPct val="50000"/>
              </a:spcBef>
            </a:pPr>
            <a:r>
              <a:rPr lang="ru-RU" sz="4400" b="1">
                <a:solidFill>
                  <a:srgbClr val="F80A2C"/>
                </a:solidFill>
              </a:rPr>
              <a:t>ЦЕРКОВНАЯ АРХИТЕКТУРА</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1000"/>
                                  </p:stCondLst>
                                  <p:childTnLst>
                                    <p:set>
                                      <p:cBhvr>
                                        <p:cTn id="6" dur="1" fill="hold">
                                          <p:stCondLst>
                                            <p:cond delay="0"/>
                                          </p:stCondLst>
                                        </p:cTn>
                                        <p:tgtEl>
                                          <p:spTgt spid="99334"/>
                                        </p:tgtEl>
                                        <p:attrNameLst>
                                          <p:attrName>style.visibility</p:attrName>
                                        </p:attrNameLst>
                                      </p:cBhvr>
                                      <p:to>
                                        <p:strVal val="visible"/>
                                      </p:to>
                                    </p:set>
                                    <p:anim calcmode="lin" valueType="num">
                                      <p:cBhvr>
                                        <p:cTn id="7" dur="500" fill="hold"/>
                                        <p:tgtEl>
                                          <p:spTgt spid="99334"/>
                                        </p:tgtEl>
                                        <p:attrNameLst>
                                          <p:attrName>ppt_x</p:attrName>
                                        </p:attrNameLst>
                                      </p:cBhvr>
                                      <p:tavLst>
                                        <p:tav tm="0">
                                          <p:val>
                                            <p:strVal val="#ppt_x-#ppt_w/2"/>
                                          </p:val>
                                        </p:tav>
                                        <p:tav tm="100000">
                                          <p:val>
                                            <p:strVal val="#ppt_x"/>
                                          </p:val>
                                        </p:tav>
                                      </p:tavLst>
                                    </p:anim>
                                    <p:anim calcmode="lin" valueType="num">
                                      <p:cBhvr>
                                        <p:cTn id="8" dur="500" fill="hold"/>
                                        <p:tgtEl>
                                          <p:spTgt spid="99334"/>
                                        </p:tgtEl>
                                        <p:attrNameLst>
                                          <p:attrName>ppt_y</p:attrName>
                                        </p:attrNameLst>
                                      </p:cBhvr>
                                      <p:tavLst>
                                        <p:tav tm="0">
                                          <p:val>
                                            <p:strVal val="#ppt_y"/>
                                          </p:val>
                                        </p:tav>
                                        <p:tav tm="100000">
                                          <p:val>
                                            <p:strVal val="#ppt_y"/>
                                          </p:val>
                                        </p:tav>
                                      </p:tavLst>
                                    </p:anim>
                                    <p:anim calcmode="lin" valueType="num">
                                      <p:cBhvr>
                                        <p:cTn id="9" dur="500" fill="hold"/>
                                        <p:tgtEl>
                                          <p:spTgt spid="99334"/>
                                        </p:tgtEl>
                                        <p:attrNameLst>
                                          <p:attrName>ppt_w</p:attrName>
                                        </p:attrNameLst>
                                      </p:cBhvr>
                                      <p:tavLst>
                                        <p:tav tm="0">
                                          <p:val>
                                            <p:fltVal val="0"/>
                                          </p:val>
                                        </p:tav>
                                        <p:tav tm="100000">
                                          <p:val>
                                            <p:strVal val="#ppt_w"/>
                                          </p:val>
                                        </p:tav>
                                      </p:tavLst>
                                    </p:anim>
                                    <p:anim calcmode="lin" valueType="num">
                                      <p:cBhvr>
                                        <p:cTn id="10" dur="500" fill="hold"/>
                                        <p:tgtEl>
                                          <p:spTgt spid="99334"/>
                                        </p:tgtEl>
                                        <p:attrNameLst>
                                          <p:attrName>ppt_h</p:attrName>
                                        </p:attrNameLst>
                                      </p:cBhvr>
                                      <p:tavLst>
                                        <p:tav tm="0">
                                          <p:val>
                                            <p:strVal val="#ppt_h"/>
                                          </p:val>
                                        </p:tav>
                                        <p:tav tm="100000">
                                          <p:val>
                                            <p:strVal val="#ppt_h"/>
                                          </p:val>
                                        </p:tav>
                                      </p:tavLst>
                                    </p:anim>
                                  </p:childTnLst>
                                </p:cTn>
                              </p:par>
                            </p:childTnLst>
                          </p:cTn>
                        </p:par>
                        <p:par>
                          <p:cTn id="11" fill="hold">
                            <p:stCondLst>
                              <p:cond delay="1500"/>
                            </p:stCondLst>
                            <p:childTnLst>
                              <p:par>
                                <p:cTn id="12" presetID="24" presetClass="entr" presetSubtype="0" fill="hold" grpId="0" nodeType="afterEffect">
                                  <p:stCondLst>
                                    <p:cond delay="1000"/>
                                  </p:stCondLst>
                                  <p:childTnLst>
                                    <p:set>
                                      <p:cBhvr>
                                        <p:cTn id="13" dur="1" fill="hold">
                                          <p:stCondLst>
                                            <p:cond delay="499"/>
                                          </p:stCondLst>
                                        </p:cTn>
                                        <p:tgtEl>
                                          <p:spTgt spid="99332">
                                            <p:txEl>
                                              <p:pRg st="0" end="0"/>
                                            </p:txEl>
                                          </p:spTgt>
                                        </p:tgtEl>
                                        <p:attrNameLst>
                                          <p:attrName>style.visibility</p:attrName>
                                        </p:attrNameLst>
                                      </p:cBhvr>
                                      <p:to>
                                        <p:strVal val="visible"/>
                                      </p:to>
                                    </p:set>
                                    <p:anim to="" calcmode="lin" valueType="num">
                                      <p:cBhvr>
                                        <p:cTn id="14" dur="1" fill="hold"/>
                                        <p:tgtEl>
                                          <p:spTgt spid="99332">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build="p" autoUpdateAnimBg="0" advAuto="1000"/>
      <p:bldP spid="993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Номер слайда 5"/>
          <p:cNvSpPr>
            <a:spLocks noGrp="1"/>
          </p:cNvSpPr>
          <p:nvPr>
            <p:ph type="sldNum" sz="quarter" idx="12"/>
          </p:nvPr>
        </p:nvSpPr>
        <p:spPr>
          <a:noFill/>
        </p:spPr>
        <p:txBody>
          <a:bodyPr/>
          <a:lstStyle/>
          <a:p>
            <a:fld id="{F6F08D70-3F14-45FC-8C98-CBB1A3D8D5B8}" type="slidenum">
              <a:rPr lang="ru-RU"/>
              <a:pPr/>
              <a:t>28</a:t>
            </a:fld>
            <a:endParaRPr lang="ru-RU"/>
          </a:p>
        </p:txBody>
      </p:sp>
      <p:sp>
        <p:nvSpPr>
          <p:cNvPr id="74754" name="Rectangle 2"/>
          <p:cNvSpPr>
            <a:spLocks noGrp="1" noChangeArrowheads="1"/>
          </p:cNvSpPr>
          <p:nvPr>
            <p:ph type="title"/>
          </p:nvPr>
        </p:nvSpPr>
        <p:spPr>
          <a:xfrm>
            <a:off x="457200" y="228600"/>
            <a:ext cx="8305800" cy="609600"/>
          </a:xfrm>
        </p:spPr>
        <p:txBody>
          <a:bodyPr/>
          <a:lstStyle/>
          <a:p>
            <a:pPr eaLnBrk="1" hangingPunct="1"/>
            <a:r>
              <a:rPr lang="ru-RU" b="1" smtClean="0">
                <a:solidFill>
                  <a:srgbClr val="C43461"/>
                </a:solidFill>
              </a:rPr>
              <a:t>ЗАМКОВАЯ АРХИТЕКТУРА</a:t>
            </a:r>
          </a:p>
        </p:txBody>
      </p:sp>
      <p:sp>
        <p:nvSpPr>
          <p:cNvPr id="74755" name="Rectangle 3"/>
          <p:cNvSpPr>
            <a:spLocks noGrp="1" noChangeArrowheads="1"/>
          </p:cNvSpPr>
          <p:nvPr>
            <p:ph type="body" idx="1"/>
          </p:nvPr>
        </p:nvSpPr>
        <p:spPr>
          <a:xfrm>
            <a:off x="304800" y="1219200"/>
            <a:ext cx="7772400" cy="4648200"/>
          </a:xfrm>
        </p:spPr>
        <p:txBody>
          <a:bodyPr/>
          <a:lstStyle/>
          <a:p>
            <a:pPr algn="ctr" eaLnBrk="1" hangingPunct="1">
              <a:lnSpc>
                <a:spcPct val="105000"/>
              </a:lnSpc>
              <a:buFont typeface="Wingdings" pitchFamily="2" charset="2"/>
              <a:buNone/>
            </a:pPr>
            <a:r>
              <a:rPr lang="ru-RU" sz="2000" b="1" i="1" smtClean="0">
                <a:solidFill>
                  <a:srgbClr val="1D80C3"/>
                </a:solidFill>
              </a:rPr>
              <a:t>     В РОМАНСКИЙ ПЕРИОД ИЗМЕНИЛАСЬ СВЕТСКАЯ АРХИТЕКТУРА.ЗАМКИ СТАЛИ КАМЕННЫМИ И ПРЕВРАТИЛИСЬ В НЕПРИСТУПНЫЕ КРЕПОСТИ.НА ВЕРШИНЕ БАШНИ ВЫСТАВЛЯЛИ ДОЗОР.ЗА КРЕПОСТНОЙ СТЕНОЙ НАХОДИЛИСЬ МНОГОЧИСЛЕННЫЕ ХОЗЯЙСТВЕННЫЕ ПОСТРОЙКИ.КАК ПРАВИЛО ЗАМОК БЫЛ ОКРУЖЕН ГЛУБОКИМ РВОМ.КАК НИ В ОДНОЙ СТРАНЕ ЗАПАДНОЙ ЕВРОПЫ, В ИСПАНИИ РАЗВЕРНУЛОСЬ СТРОИТЕЛЬСТВО ЗАМКОВ-КРЕПОСТЕЙ.НАСТОЯЩЕЙ СТРАНОЙ ЗАМКОВ СТАЛО КОРОЛЕВСТВО КАСТИЛИЯ.ОДИН ИЗ САМЫХ РАННИХ ЗАМКОВ РОМАНСКОГО ПЕРИОДА</a:t>
            </a:r>
            <a:r>
              <a:rPr lang="ru-RU" sz="2000" b="1" i="1" smtClean="0">
                <a:solidFill>
                  <a:srgbClr val="1D80C3"/>
                </a:solidFill>
                <a:cs typeface="Times New Roman" pitchFamily="18" charset="0"/>
              </a:rPr>
              <a:t>—</a:t>
            </a:r>
            <a:r>
              <a:rPr lang="ru-RU" sz="2000" b="1" i="1" smtClean="0">
                <a:solidFill>
                  <a:srgbClr val="1D80C3"/>
                </a:solidFill>
              </a:rPr>
              <a:t>КОРОЛЕВСКИЙ ДВОРЕЦ АЛЬКАСАР </a:t>
            </a:r>
            <a:r>
              <a:rPr lang="ru-RU" sz="2000" b="1" i="1" smtClean="0">
                <a:solidFill>
                  <a:srgbClr val="1D80C3"/>
                </a:solidFill>
                <a:cs typeface="Times New Roman" pitchFamily="18" charset="0"/>
              </a:rPr>
              <a:t>—</a:t>
            </a:r>
            <a:r>
              <a:rPr lang="ru-RU" sz="2000" b="1" i="1" smtClean="0">
                <a:solidFill>
                  <a:srgbClr val="1D80C3"/>
                </a:solidFill>
              </a:rPr>
              <a:t>БЫЛ ПОСТРОЕН В </a:t>
            </a:r>
            <a:r>
              <a:rPr lang="ru-RU" sz="2000" b="1" i="1" smtClean="0">
                <a:solidFill>
                  <a:srgbClr val="1D80C3"/>
                </a:solidFill>
                <a:cs typeface="Times New Roman" pitchFamily="18" charset="0"/>
              </a:rPr>
              <a:t>I</a:t>
            </a:r>
            <a:r>
              <a:rPr lang="ru-RU" sz="2000" b="1" i="1" smtClean="0">
                <a:solidFill>
                  <a:srgbClr val="1D80C3"/>
                </a:solidFill>
              </a:rPr>
              <a:t> </a:t>
            </a:r>
            <a:r>
              <a:rPr lang="ru-RU" sz="2000" b="1" i="1" smtClean="0">
                <a:solidFill>
                  <a:srgbClr val="1D80C3"/>
                </a:solidFill>
                <a:cs typeface="Times New Roman" pitchFamily="18" charset="0"/>
              </a:rPr>
              <a:t>X</a:t>
            </a:r>
            <a:r>
              <a:rPr lang="ru-RU" sz="2000" b="1" i="1" smtClean="0">
                <a:solidFill>
                  <a:srgbClr val="1D80C3"/>
                </a:solidFill>
              </a:rPr>
              <a:t> В. В СЕГОВИИ.</a:t>
            </a:r>
            <a:r>
              <a:rPr lang="ru-RU" sz="2000" b="1" smtClean="0">
                <a:solidFill>
                  <a:srgbClr val="008000"/>
                </a:solidFill>
              </a:rPr>
              <a:t> </a:t>
            </a:r>
          </a:p>
        </p:txBody>
      </p:sp>
      <p:sp>
        <p:nvSpPr>
          <p:cNvPr id="74757" name="Line 5"/>
          <p:cNvSpPr>
            <a:spLocks noChangeShapeType="1"/>
          </p:cNvSpPr>
          <p:nvPr/>
        </p:nvSpPr>
        <p:spPr bwMode="ltGray">
          <a:xfrm flipH="1">
            <a:off x="4191000" y="5943600"/>
            <a:ext cx="0" cy="914400"/>
          </a:xfrm>
          <a:prstGeom prst="line">
            <a:avLst/>
          </a:prstGeom>
          <a:noFill/>
          <a:ln w="98425">
            <a:solidFill>
              <a:srgbClr val="000000"/>
            </a:solidFill>
            <a:miter lim="800000"/>
            <a:headEnd/>
            <a:tailEnd type="triangle" w="med" len="lg"/>
          </a:ln>
        </p:spPr>
        <p:txBody>
          <a:bodyPr wrap="none"/>
          <a:lstStyle/>
          <a:p>
            <a:endParaRPr lang="ru-RU"/>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100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p:cTn id="7" dur="500" fill="hold"/>
                                        <p:tgtEl>
                                          <p:spTgt spid="74755">
                                            <p:txEl>
                                              <p:pRg st="0" end="0"/>
                                            </p:txEl>
                                          </p:spTgt>
                                        </p:tgtEl>
                                        <p:attrNameLst>
                                          <p:attrName>ppt_w</p:attrName>
                                        </p:attrNameLst>
                                      </p:cBhvr>
                                      <p:tavLst>
                                        <p:tav tm="0">
                                          <p:val>
                                            <p:strVal val="(6*min(max(#ppt_w*#ppt_h,.3),1)-7.4)/-.7*#ppt_w"/>
                                          </p:val>
                                        </p:tav>
                                        <p:tav tm="100000">
                                          <p:val>
                                            <p:strVal val="#ppt_w"/>
                                          </p:val>
                                        </p:tav>
                                      </p:tavLst>
                                    </p:anim>
                                    <p:anim calcmode="lin" valueType="num">
                                      <p:cBhvr>
                                        <p:cTn id="8" dur="500" fill="hold"/>
                                        <p:tgtEl>
                                          <p:spTgt spid="74755">
                                            <p:txEl>
                                              <p:pRg st="0" end="0"/>
                                            </p:txEl>
                                          </p:spTgt>
                                        </p:tgtEl>
                                        <p:attrNameLst>
                                          <p:attrName>ppt_h</p:attrName>
                                        </p:attrNameLst>
                                      </p:cBhvr>
                                      <p:tavLst>
                                        <p:tav tm="0">
                                          <p:val>
                                            <p:strVal val="(6*min(max(#ppt_w*#ppt_h,.3),1)-7.4)/-.7*#ppt_h"/>
                                          </p:val>
                                        </p:tav>
                                        <p:tav tm="100000">
                                          <p:val>
                                            <p:strVal val="#ppt_h"/>
                                          </p:val>
                                        </p:tav>
                                      </p:tavLst>
                                    </p:anim>
                                    <p:anim calcmode="lin" valueType="num">
                                      <p:cBhvr>
                                        <p:cTn id="9" dur="500" fill="hold"/>
                                        <p:tgtEl>
                                          <p:spTgt spid="74755">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74755">
                                            <p:txEl>
                                              <p:pRg st="0" end="0"/>
                                            </p:txEl>
                                          </p:spTgt>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1500"/>
                            </p:stCondLst>
                            <p:childTnLst>
                              <p:par>
                                <p:cTn id="12" presetID="2" presetClass="entr" presetSubtype="8" fill="hold" grpId="0" nodeType="afterEffect">
                                  <p:stCondLst>
                                    <p:cond delay="1000"/>
                                  </p:stCondLst>
                                  <p:childTnLst>
                                    <p:set>
                                      <p:cBhvr>
                                        <p:cTn id="13" dur="1" fill="hold">
                                          <p:stCondLst>
                                            <p:cond delay="0"/>
                                          </p:stCondLst>
                                        </p:cTn>
                                        <p:tgtEl>
                                          <p:spTgt spid="74754"/>
                                        </p:tgtEl>
                                        <p:attrNameLst>
                                          <p:attrName>style.visibility</p:attrName>
                                        </p:attrNameLst>
                                      </p:cBhvr>
                                      <p:to>
                                        <p:strVal val="visible"/>
                                      </p:to>
                                    </p:set>
                                    <p:anim calcmode="lin" valueType="num">
                                      <p:cBhvr additive="base">
                                        <p:cTn id="14" dur="500" fill="hold"/>
                                        <p:tgtEl>
                                          <p:spTgt spid="74754"/>
                                        </p:tgtEl>
                                        <p:attrNameLst>
                                          <p:attrName>ppt_x</p:attrName>
                                        </p:attrNameLst>
                                      </p:cBhvr>
                                      <p:tavLst>
                                        <p:tav tm="0">
                                          <p:val>
                                            <p:strVal val="0-#ppt_w/2"/>
                                          </p:val>
                                        </p:tav>
                                        <p:tav tm="100000">
                                          <p:val>
                                            <p:strVal val="#ppt_x"/>
                                          </p:val>
                                        </p:tav>
                                      </p:tavLst>
                                    </p:anim>
                                    <p:anim calcmode="lin" valueType="num">
                                      <p:cBhvr additive="base">
                                        <p:cTn id="15" dur="500" fill="hold"/>
                                        <p:tgtEl>
                                          <p:spTgt spid="74754"/>
                                        </p:tgtEl>
                                        <p:attrNameLst>
                                          <p:attrName>ppt_y</p:attrName>
                                        </p:attrNameLst>
                                      </p:cBhvr>
                                      <p:tavLst>
                                        <p:tav tm="0">
                                          <p:val>
                                            <p:strVal val="#ppt_y"/>
                                          </p:val>
                                        </p:tav>
                                        <p:tav tm="100000">
                                          <p:val>
                                            <p:strVal val="#ppt_y"/>
                                          </p:val>
                                        </p:tav>
                                      </p:tavLst>
                                    </p:anim>
                                  </p:childTnLst>
                                </p:cTn>
                              </p:par>
                            </p:childTnLst>
                          </p:cTn>
                        </p:par>
                        <p:par>
                          <p:cTn id="16" fill="hold">
                            <p:stCondLst>
                              <p:cond delay="3000"/>
                            </p:stCondLst>
                            <p:childTnLst>
                              <p:par>
                                <p:cTn id="17" presetID="2" presetClass="entr" presetSubtype="12" fill="hold" grpId="0" nodeType="afterEffect">
                                  <p:stCondLst>
                                    <p:cond delay="1000"/>
                                  </p:stCondLst>
                                  <p:childTnLst>
                                    <p:set>
                                      <p:cBhvr>
                                        <p:cTn id="18" dur="1" fill="hold">
                                          <p:stCondLst>
                                            <p:cond delay="0"/>
                                          </p:stCondLst>
                                        </p:cTn>
                                        <p:tgtEl>
                                          <p:spTgt spid="74757"/>
                                        </p:tgtEl>
                                        <p:attrNameLst>
                                          <p:attrName>style.visibility</p:attrName>
                                        </p:attrNameLst>
                                      </p:cBhvr>
                                      <p:to>
                                        <p:strVal val="visible"/>
                                      </p:to>
                                    </p:set>
                                    <p:anim calcmode="lin" valueType="num">
                                      <p:cBhvr additive="base">
                                        <p:cTn id="19" dur="500" fill="hold"/>
                                        <p:tgtEl>
                                          <p:spTgt spid="74757"/>
                                        </p:tgtEl>
                                        <p:attrNameLst>
                                          <p:attrName>ppt_x</p:attrName>
                                        </p:attrNameLst>
                                      </p:cBhvr>
                                      <p:tavLst>
                                        <p:tav tm="0">
                                          <p:val>
                                            <p:strVal val="0-#ppt_w/2"/>
                                          </p:val>
                                        </p:tav>
                                        <p:tav tm="100000">
                                          <p:val>
                                            <p:strVal val="#ppt_x"/>
                                          </p:val>
                                        </p:tav>
                                      </p:tavLst>
                                    </p:anim>
                                    <p:anim calcmode="lin" valueType="num">
                                      <p:cBhvr additive="base">
                                        <p:cTn id="20" dur="500" fill="hold"/>
                                        <p:tgtEl>
                                          <p:spTgt spid="747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build="p" autoUpdateAnimBg="0" advAuto="1000"/>
      <p:bldP spid="7475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Номер слайда 3"/>
          <p:cNvSpPr>
            <a:spLocks noGrp="1"/>
          </p:cNvSpPr>
          <p:nvPr>
            <p:ph type="sldNum" sz="quarter" idx="12"/>
          </p:nvPr>
        </p:nvSpPr>
        <p:spPr>
          <a:noFill/>
        </p:spPr>
        <p:txBody>
          <a:bodyPr/>
          <a:lstStyle/>
          <a:p>
            <a:fld id="{61760165-DF8D-4E14-9BEA-726E6EBA009F}" type="slidenum">
              <a:rPr lang="ru-RU"/>
              <a:pPr/>
              <a:t>29</a:t>
            </a:fld>
            <a:endParaRPr lang="ru-RU"/>
          </a:p>
        </p:txBody>
      </p:sp>
      <p:pic>
        <p:nvPicPr>
          <p:cNvPr id="30723" name="Picture 5" descr="17"/>
          <p:cNvPicPr>
            <a:picLocks noChangeAspect="1" noChangeArrowheads="1"/>
          </p:cNvPicPr>
          <p:nvPr/>
        </p:nvPicPr>
        <p:blipFill>
          <a:blip r:embed="rId2"/>
          <a:srcRect/>
          <a:stretch>
            <a:fillRect/>
          </a:stretch>
        </p:blipFill>
        <p:spPr bwMode="auto">
          <a:xfrm>
            <a:off x="762000" y="304800"/>
            <a:ext cx="7529513" cy="6249988"/>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Номер слайда 5"/>
          <p:cNvSpPr>
            <a:spLocks noGrp="1"/>
          </p:cNvSpPr>
          <p:nvPr>
            <p:ph type="sldNum" sz="quarter" idx="12"/>
          </p:nvPr>
        </p:nvSpPr>
        <p:spPr>
          <a:noFill/>
        </p:spPr>
        <p:txBody>
          <a:bodyPr/>
          <a:lstStyle/>
          <a:p>
            <a:fld id="{0AC4A39A-C7A0-425D-979A-058A9DF6EF4E}" type="slidenum">
              <a:rPr lang="ru-RU"/>
              <a:pPr/>
              <a:t>3</a:t>
            </a:fld>
            <a:endParaRPr lang="ru-RU"/>
          </a:p>
        </p:txBody>
      </p:sp>
      <p:sp>
        <p:nvSpPr>
          <p:cNvPr id="5122" name="Rectangle 2"/>
          <p:cNvSpPr>
            <a:spLocks noGrp="1" noChangeArrowheads="1"/>
          </p:cNvSpPr>
          <p:nvPr>
            <p:ph type="title"/>
          </p:nvPr>
        </p:nvSpPr>
        <p:spPr>
          <a:xfrm>
            <a:off x="685800" y="304800"/>
            <a:ext cx="8077200" cy="762000"/>
          </a:xfrm>
        </p:spPr>
        <p:txBody>
          <a:bodyPr/>
          <a:lstStyle/>
          <a:p>
            <a:pPr eaLnBrk="1" hangingPunct="1"/>
            <a:r>
              <a:rPr lang="ru-RU" b="1" smtClean="0"/>
              <a:t>ПОНЯТИЕ «АРХИТЕКТУРА»</a:t>
            </a:r>
            <a:r>
              <a:rPr lang="ru-RU" smtClean="0"/>
              <a:t> </a:t>
            </a:r>
          </a:p>
        </p:txBody>
      </p:sp>
      <p:sp>
        <p:nvSpPr>
          <p:cNvPr id="5123" name="Rectangle 3"/>
          <p:cNvSpPr>
            <a:spLocks noGrp="1" noChangeArrowheads="1"/>
          </p:cNvSpPr>
          <p:nvPr>
            <p:ph type="body" idx="1"/>
          </p:nvPr>
        </p:nvSpPr>
        <p:spPr>
          <a:xfrm>
            <a:off x="228600" y="990600"/>
            <a:ext cx="8305800" cy="5638800"/>
          </a:xfrm>
        </p:spPr>
        <p:txBody>
          <a:bodyPr/>
          <a:lstStyle/>
          <a:p>
            <a:pPr eaLnBrk="1" hangingPunct="1">
              <a:lnSpc>
                <a:spcPct val="90000"/>
              </a:lnSpc>
              <a:buFont typeface="Wingdings" pitchFamily="2" charset="2"/>
              <a:buNone/>
            </a:pPr>
            <a:r>
              <a:rPr lang="ru-RU" sz="2400" b="1" i="1" smtClean="0">
                <a:solidFill>
                  <a:srgbClr val="1D80C3"/>
                </a:solidFill>
              </a:rPr>
              <a:t>            СЛОВО«АРХИТЕКТУРА»ПРОИСХОДИТ ОТ            ГРЕЧЕСКОГОСЛОВА«</a:t>
            </a:r>
            <a:r>
              <a:rPr lang="en-US" sz="2400" b="1" i="1" smtClean="0">
                <a:solidFill>
                  <a:srgbClr val="1D80C3"/>
                </a:solidFill>
              </a:rPr>
              <a:t>ARCHITECTON</a:t>
            </a:r>
            <a:r>
              <a:rPr lang="ru-RU" sz="2400" b="1" i="1" smtClean="0">
                <a:solidFill>
                  <a:srgbClr val="1D80C3"/>
                </a:solidFill>
              </a:rPr>
              <a:t>»,ЧТО ЗНАЧИТ «МАСТЕР-СТРОИТЕЛЬ».</a:t>
            </a:r>
          </a:p>
          <a:p>
            <a:pPr eaLnBrk="1" hangingPunct="1">
              <a:lnSpc>
                <a:spcPct val="90000"/>
              </a:lnSpc>
              <a:buFont typeface="Wingdings" pitchFamily="2" charset="2"/>
              <a:buNone/>
            </a:pPr>
            <a:r>
              <a:rPr lang="ru-RU" sz="2500" b="1" i="1" smtClean="0">
                <a:solidFill>
                  <a:srgbClr val="1D80C3"/>
                </a:solidFill>
              </a:rPr>
              <a:t>           АРХИТЕКТУРА</a:t>
            </a:r>
            <a:r>
              <a:rPr lang="ru-RU" sz="2500" b="1" i="1" smtClean="0">
                <a:solidFill>
                  <a:srgbClr val="1D80C3"/>
                </a:solidFill>
                <a:cs typeface="Times New Roman" pitchFamily="18" charset="0"/>
              </a:rPr>
              <a:t>—</a:t>
            </a:r>
            <a:r>
              <a:rPr lang="ru-RU" sz="2500" b="1" i="1" smtClean="0">
                <a:solidFill>
                  <a:srgbClr val="1D80C3"/>
                </a:solidFill>
              </a:rPr>
              <a:t> ЭТО СТРОИТЕЛЬНОЕ ИСКУССТВО,ВИД  ТВОРЧЕСТВА, ФОРМИРУЮЩЕГО ДЕЙСТВИТЕЛЬНОСТЬ ПО ЗАКОНАМ КРАСОТЫ. </a:t>
            </a:r>
          </a:p>
          <a:p>
            <a:pPr eaLnBrk="1" hangingPunct="1">
              <a:lnSpc>
                <a:spcPct val="90000"/>
              </a:lnSpc>
              <a:buFont typeface="Wingdings" pitchFamily="2" charset="2"/>
              <a:buNone/>
            </a:pPr>
            <a:r>
              <a:rPr lang="ru-RU" sz="2500" b="1" i="1" smtClean="0">
                <a:solidFill>
                  <a:srgbClr val="1D80C3"/>
                </a:solidFill>
              </a:rPr>
              <a:t>        АРХИТЕКТУРА ВЫРАЖАЕТ ХАРАКТЕР ЭПОХИ.НА НЕЕ ВОЗДЕЙСТВУЮТ СОЦИАЛЬНЫЕ ФАКТОРЫ: ХАРАКТЕР ОБЩЕСТВЕННОГО УСТРОЙСТВА, ГОСПОДСТВУЮЩАЯ ИДЕОЛОГИЯ.ВО ВСЕ ВРЕМЕНА И У ВСЕХ НАРОДОВ СУЩЕСТВОВАЛИ ОСОБЫЕ ПРЕДСТАВЛЕНИЯ О КРАСОТЕ И ХУДОЖЕСТВЕННОЙ ГАРМОНИИ АРХИТЕКТУРНОГО СТИЛЯ.</a:t>
            </a:r>
            <a:endParaRPr lang="ru-RU" sz="2500" b="1" i="1" smtClean="0">
              <a:solidFill>
                <a:srgbClr val="3333FF"/>
              </a:solidFill>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iterate type="lt">
                                    <p:tmPct val="100000"/>
                                  </p:iterate>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75"/>
                                        <p:tgtEl>
                                          <p:spTgt spid="5122"/>
                                        </p:tgtEl>
                                      </p:cBhvr>
                                    </p:animEffect>
                                  </p:childTnLst>
                                </p:cTn>
                              </p:par>
                            </p:childTnLst>
                          </p:cTn>
                        </p:par>
                        <p:par>
                          <p:cTn id="8" fill="hold">
                            <p:stCondLst>
                              <p:cond delay="2500"/>
                            </p:stCondLst>
                            <p:childTnLst>
                              <p:par>
                                <p:cTn id="9" presetID="2" presetClass="entr" presetSubtype="3" fill="hold" grpId="0" nodeType="afterEffect">
                                  <p:stCondLst>
                                    <p:cond delay="1000"/>
                                  </p:stCondLst>
                                  <p:childTnLst>
                                    <p:set>
                                      <p:cBhvr>
                                        <p:cTn id="10" dur="1" fill="hold">
                                          <p:stCondLst>
                                            <p:cond delay="0"/>
                                          </p:stCondLst>
                                        </p:cTn>
                                        <p:tgtEl>
                                          <p:spTgt spid="5123">
                                            <p:txEl>
                                              <p:pRg st="0" end="0"/>
                                            </p:txEl>
                                          </p:spTgt>
                                        </p:tgtEl>
                                        <p:attrNameLst>
                                          <p:attrName>style.visibility</p:attrName>
                                        </p:attrNameLst>
                                      </p:cBhvr>
                                      <p:to>
                                        <p:strVal val="visible"/>
                                      </p:to>
                                    </p:set>
                                    <p:anim calcmode="lin" valueType="num">
                                      <p:cBhvr additive="base">
                                        <p:cTn id="11" dur="500" fill="hold"/>
                                        <p:tgtEl>
                                          <p:spTgt spid="512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123">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4000"/>
                            </p:stCondLst>
                            <p:childTnLst>
                              <p:par>
                                <p:cTn id="14" presetID="2" presetClass="entr" presetSubtype="3" fill="hold" grpId="0" nodeType="afterEffect">
                                  <p:stCondLst>
                                    <p:cond delay="1000"/>
                                  </p:stCondLst>
                                  <p:childTnLst>
                                    <p:set>
                                      <p:cBhvr>
                                        <p:cTn id="15" dur="1" fill="hold">
                                          <p:stCondLst>
                                            <p:cond delay="0"/>
                                          </p:stCondLst>
                                        </p:cTn>
                                        <p:tgtEl>
                                          <p:spTgt spid="5123">
                                            <p:txEl>
                                              <p:pRg st="1" end="1"/>
                                            </p:txEl>
                                          </p:spTgt>
                                        </p:tgtEl>
                                        <p:attrNameLst>
                                          <p:attrName>style.visibility</p:attrName>
                                        </p:attrNameLst>
                                      </p:cBhvr>
                                      <p:to>
                                        <p:strVal val="visible"/>
                                      </p:to>
                                    </p:set>
                                    <p:anim calcmode="lin" valueType="num">
                                      <p:cBhvr additive="base">
                                        <p:cTn id="16" dur="500" fill="hold"/>
                                        <p:tgtEl>
                                          <p:spTgt spid="5123">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5123">
                                            <p:txEl>
                                              <p:pRg st="1" end="1"/>
                                            </p:txEl>
                                          </p:spTgt>
                                        </p:tgtEl>
                                        <p:attrNameLst>
                                          <p:attrName>ppt_y</p:attrName>
                                        </p:attrNameLst>
                                      </p:cBhvr>
                                      <p:tavLst>
                                        <p:tav tm="0">
                                          <p:val>
                                            <p:strVal val="0-#ppt_h/2"/>
                                          </p:val>
                                        </p:tav>
                                        <p:tav tm="100000">
                                          <p:val>
                                            <p:strVal val="#ppt_y"/>
                                          </p:val>
                                        </p:tav>
                                      </p:tavLst>
                                    </p:anim>
                                  </p:childTnLst>
                                </p:cTn>
                              </p:par>
                            </p:childTnLst>
                          </p:cTn>
                        </p:par>
                        <p:par>
                          <p:cTn id="18" fill="hold">
                            <p:stCondLst>
                              <p:cond delay="5500"/>
                            </p:stCondLst>
                            <p:childTnLst>
                              <p:par>
                                <p:cTn id="19" presetID="2" presetClass="entr" presetSubtype="3" fill="hold" grpId="0" nodeType="afterEffect">
                                  <p:stCondLst>
                                    <p:cond delay="1000"/>
                                  </p:stCondLst>
                                  <p:childTnLst>
                                    <p:set>
                                      <p:cBhvr>
                                        <p:cTn id="20" dur="1" fill="hold">
                                          <p:stCondLst>
                                            <p:cond delay="0"/>
                                          </p:stCondLst>
                                        </p:cTn>
                                        <p:tgtEl>
                                          <p:spTgt spid="5123">
                                            <p:txEl>
                                              <p:pRg st="2" end="2"/>
                                            </p:txEl>
                                          </p:spTgt>
                                        </p:tgtEl>
                                        <p:attrNameLst>
                                          <p:attrName>style.visibility</p:attrName>
                                        </p:attrNameLst>
                                      </p:cBhvr>
                                      <p:to>
                                        <p:strVal val="visible"/>
                                      </p:to>
                                    </p:set>
                                    <p:anim calcmode="lin" valueType="num">
                                      <p:cBhvr additive="base">
                                        <p:cTn id="21" dur="500" fill="hold"/>
                                        <p:tgtEl>
                                          <p:spTgt spid="5123">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512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advAuto="100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Номер слайда 5"/>
          <p:cNvSpPr>
            <a:spLocks noGrp="1"/>
          </p:cNvSpPr>
          <p:nvPr>
            <p:ph type="sldNum" sz="quarter" idx="12"/>
          </p:nvPr>
        </p:nvSpPr>
        <p:spPr>
          <a:noFill/>
        </p:spPr>
        <p:txBody>
          <a:bodyPr/>
          <a:lstStyle/>
          <a:p>
            <a:fld id="{9EEAB160-DCB4-4950-9A0B-51D592D244C7}" type="slidenum">
              <a:rPr lang="ru-RU"/>
              <a:pPr/>
              <a:t>30</a:t>
            </a:fld>
            <a:endParaRPr lang="ru-RU"/>
          </a:p>
        </p:txBody>
      </p:sp>
      <p:sp>
        <p:nvSpPr>
          <p:cNvPr id="78851" name="Rectangle 3"/>
          <p:cNvSpPr>
            <a:spLocks noGrp="1" noChangeArrowheads="1"/>
          </p:cNvSpPr>
          <p:nvPr>
            <p:ph type="body" idx="1"/>
          </p:nvPr>
        </p:nvSpPr>
        <p:spPr>
          <a:xfrm>
            <a:off x="228600" y="1447800"/>
            <a:ext cx="8915400" cy="5181600"/>
          </a:xfrm>
        </p:spPr>
        <p:txBody>
          <a:bodyPr/>
          <a:lstStyle/>
          <a:p>
            <a:pPr eaLnBrk="1" hangingPunct="1">
              <a:lnSpc>
                <a:spcPct val="105000"/>
              </a:lnSpc>
              <a:buFont typeface="Wingdings" pitchFamily="2" charset="2"/>
              <a:buNone/>
            </a:pPr>
            <a:r>
              <a:rPr lang="ru-RU" sz="2000" b="1" smtClean="0"/>
              <a:t>         </a:t>
            </a:r>
            <a:r>
              <a:rPr lang="ru-RU" sz="2000" b="1" i="1" smtClean="0">
                <a:solidFill>
                  <a:srgbClr val="1D80C3"/>
                </a:solidFill>
              </a:rPr>
              <a:t>НАИМЕНОВАНИЕ «ГОТИЧЕСКОЕ ИСКУССТВО» ВОЗНИКЛО В ЭПОХУ ВОЗРОЖДЕНИЯ.ГОТИЧЕСКИМ НАЗВАЛИ ИСКУССТВО, КОТОРОЕ НЕ СЛЕДОВАЛО АНТИЧНЫМ ТРАДИЦИЯМ.В РАЗЛИЧНЫХ ЕВРОПЕЙСКИХ СТРАНАХ ГОТИКА ИМЕЛА СВОИ ХАРАКТЕРНЫЕ ОСОБЕННОСТИ И ХРОНОЛОГИЧЕСКИЕ РАМКИ, НО ЕЕ РАССВЕТ ПРИХОДИТСЯ НА </a:t>
            </a:r>
            <a:r>
              <a:rPr lang="ru-RU" sz="2000" b="1" i="1" smtClean="0">
                <a:solidFill>
                  <a:srgbClr val="1D80C3"/>
                </a:solidFill>
                <a:cs typeface="Times New Roman" pitchFamily="18" charset="0"/>
              </a:rPr>
              <a:t>XІІІ—</a:t>
            </a:r>
            <a:r>
              <a:rPr lang="ru-RU" sz="2000" b="1" i="1" smtClean="0">
                <a:solidFill>
                  <a:srgbClr val="1D80C3"/>
                </a:solidFill>
              </a:rPr>
              <a:t> </a:t>
            </a:r>
            <a:r>
              <a:rPr lang="ru-RU" sz="2000" b="1" i="1" smtClean="0">
                <a:solidFill>
                  <a:srgbClr val="1D80C3"/>
                </a:solidFill>
                <a:cs typeface="Times New Roman" pitchFamily="18" charset="0"/>
              </a:rPr>
              <a:t>XІV</a:t>
            </a:r>
            <a:r>
              <a:rPr lang="ru-RU" sz="2000" b="1" i="1" smtClean="0">
                <a:solidFill>
                  <a:srgbClr val="1D80C3"/>
                </a:solidFill>
              </a:rPr>
              <a:t>вв.ГОТИЧЕСКИЕ СОБОРЫ БЫЛИ ЛЕГКИ И УСТРЕМЛЕННЫ ВВЫСЬ, ЭТО СВЯЗАНО С ТЕМ,ЧТО В ГОТИЧЕСКОЙ АРХИТЕКТУРЕ СТАЛИ ИСПОЛЬЗОВАТЬ НОВУЮ КОНСТРУКЦИЮ СВОДОВ.ГОТИЧЕСКОЕ ИСКУССТВО ПЕРВОНАЧАЛЬНО ВОЗНИКЛО И РАЗВИВАЛОСЬ ВО ФРАНЦУЗСКОЙ ПРОВИНЦИИ ИЛЬ-ДЕ-ФРАНС.К ВЫДАЮЩИМСЯ  ПРОИЗВЕДЕНИЯМ ЗРЕЛОЙ ГОТИЧЕСКОЙ АРХИТЕКТУРЫ ОТНОСИТСЯ СОБОР В АМЬЕНЕ (1218</a:t>
            </a:r>
            <a:r>
              <a:rPr lang="ru-RU" sz="2000" b="1" i="1" smtClean="0">
                <a:solidFill>
                  <a:srgbClr val="1D80C3"/>
                </a:solidFill>
                <a:cs typeface="Times New Roman" pitchFamily="18" charset="0"/>
              </a:rPr>
              <a:t>—</a:t>
            </a:r>
            <a:r>
              <a:rPr lang="ru-RU" sz="2000" b="1" i="1" smtClean="0">
                <a:solidFill>
                  <a:srgbClr val="1D80C3"/>
                </a:solidFill>
              </a:rPr>
              <a:t>1268гг.) </a:t>
            </a:r>
            <a:r>
              <a:rPr lang="ru-RU" sz="2000" b="1" i="1" smtClean="0">
                <a:solidFill>
                  <a:srgbClr val="1D80C3"/>
                </a:solidFill>
                <a:cs typeface="Times New Roman" pitchFamily="18" charset="0"/>
              </a:rPr>
              <a:t>—</a:t>
            </a:r>
            <a:r>
              <a:rPr lang="ru-RU" sz="2000" b="1" i="1" smtClean="0">
                <a:solidFill>
                  <a:srgbClr val="1D80C3"/>
                </a:solidFill>
              </a:rPr>
              <a:t> ДЛИНОЙ 145 И ВЫСОТОЙ 142,5 МЕТРА</a:t>
            </a:r>
            <a:r>
              <a:rPr lang="ru-RU" sz="2000" b="1" i="1" smtClean="0">
                <a:solidFill>
                  <a:srgbClr val="1D80C3"/>
                </a:solidFill>
                <a:cs typeface="Times New Roman" pitchFamily="18" charset="0"/>
              </a:rPr>
              <a:t>—</a:t>
            </a:r>
            <a:r>
              <a:rPr lang="ru-RU" sz="2000" b="1" i="1" smtClean="0">
                <a:solidFill>
                  <a:srgbClr val="1D80C3"/>
                </a:solidFill>
              </a:rPr>
              <a:t> САМЫЙ КРУПНЫЙ ВО ФРАНЦИИ. ГОТИЧЕСКОЕ  ИСКУССТВО</a:t>
            </a:r>
            <a:r>
              <a:rPr lang="ru-RU" sz="2000" b="1" i="1" smtClean="0">
                <a:solidFill>
                  <a:srgbClr val="1D80C3"/>
                </a:solidFill>
                <a:cs typeface="Times New Roman" pitchFamily="18" charset="0"/>
              </a:rPr>
              <a:t>—</a:t>
            </a:r>
            <a:r>
              <a:rPr lang="ru-RU" sz="2000" b="1" i="1" smtClean="0">
                <a:solidFill>
                  <a:srgbClr val="1D80C3"/>
                </a:solidFill>
              </a:rPr>
              <a:t> ОДНО ИЗ ЯРЧАЙШИХ ДОСТИЖЕНИЙ СРЕДНЕВЕКОВЬЯ.</a:t>
            </a:r>
            <a:r>
              <a:rPr lang="ru-RU" sz="2000" b="1" smtClean="0"/>
              <a:t>                      </a:t>
            </a:r>
          </a:p>
        </p:txBody>
      </p:sp>
      <p:sp>
        <p:nvSpPr>
          <p:cNvPr id="78852" name="WordArt 4"/>
          <p:cNvSpPr>
            <a:spLocks noChangeArrowheads="1" noChangeShapeType="1" noTextEdit="1"/>
          </p:cNvSpPr>
          <p:nvPr/>
        </p:nvSpPr>
        <p:spPr bwMode="ltGray">
          <a:xfrm>
            <a:off x="1905000" y="0"/>
            <a:ext cx="5105400" cy="1066800"/>
          </a:xfrm>
          <a:prstGeom prst="rect">
            <a:avLst/>
          </a:prstGeom>
        </p:spPr>
        <p:txBody>
          <a:bodyPr wrap="none" fromWordArt="1">
            <a:prstTxWarp prst="textPlain">
              <a:avLst>
                <a:gd name="adj" fmla="val 50500"/>
              </a:avLst>
            </a:prstTxWarp>
          </a:bodyPr>
          <a:lstStyle/>
          <a:p>
            <a:pPr algn="ctr"/>
            <a:r>
              <a:rPr lang="ru-RU" sz="3600" b="1" kern="10">
                <a:ln w="9525">
                  <a:noFill/>
                  <a:miter lim="800000"/>
                  <a:headEnd/>
                  <a:tailEnd/>
                </a:ln>
                <a:gradFill rotWithShape="1">
                  <a:gsLst>
                    <a:gs pos="0">
                      <a:srgbClr val="42544E"/>
                    </a:gs>
                    <a:gs pos="100000">
                      <a:srgbClr val="141917"/>
                    </a:gs>
                  </a:gsLst>
                  <a:path path="rect">
                    <a:fillToRect l="50000" t="50000" r="50000" b="50000"/>
                  </a:path>
                </a:gradFill>
                <a:effectLst>
                  <a:outerShdw dist="35921" dir="2700000" algn="ctr" rotWithShape="0">
                    <a:srgbClr val="C0C0C0"/>
                  </a:outerShdw>
                </a:effectLst>
                <a:latin typeface="Impact"/>
              </a:rPr>
              <a:t>ГОТИЧЕСКИЙ СТИЛЬ</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1000"/>
                                  </p:stCondLst>
                                  <p:childTnLst>
                                    <p:set>
                                      <p:cBhvr>
                                        <p:cTn id="6" dur="1" fill="hold">
                                          <p:stCondLst>
                                            <p:cond delay="499"/>
                                          </p:stCondLst>
                                        </p:cTn>
                                        <p:tgtEl>
                                          <p:spTgt spid="78852"/>
                                        </p:tgtEl>
                                        <p:attrNameLst>
                                          <p:attrName>style.visibility</p:attrName>
                                        </p:attrNameLst>
                                      </p:cBhvr>
                                      <p:to>
                                        <p:strVal val="visible"/>
                                      </p:to>
                                    </p:set>
                                    <p:anim to="" calcmode="lin" valueType="num">
                                      <p:cBhvr>
                                        <p:cTn id="7" dur="1" fill="hold"/>
                                        <p:tgtEl>
                                          <p:spTgt spid="78852"/>
                                        </p:tgtEl>
                                        <p:attrNameLst>
                                          <p:attrName/>
                                        </p:attrNameLst>
                                      </p:cBhvr>
                                    </p:anim>
                                  </p:childTnLst>
                                </p:cTn>
                              </p:par>
                            </p:childTnLst>
                          </p:cTn>
                        </p:par>
                        <p:par>
                          <p:cTn id="8" fill="hold">
                            <p:stCondLst>
                              <p:cond delay="1500"/>
                            </p:stCondLst>
                            <p:childTnLst>
                              <p:par>
                                <p:cTn id="9" presetID="16" presetClass="entr" presetSubtype="37" fill="hold" grpId="0" nodeType="afterEffect">
                                  <p:stCondLst>
                                    <p:cond delay="1000"/>
                                  </p:stCondLst>
                                  <p:childTnLst>
                                    <p:set>
                                      <p:cBhvr>
                                        <p:cTn id="10" dur="1" fill="hold">
                                          <p:stCondLst>
                                            <p:cond delay="0"/>
                                          </p:stCondLst>
                                        </p:cTn>
                                        <p:tgtEl>
                                          <p:spTgt spid="78851"/>
                                        </p:tgtEl>
                                        <p:attrNameLst>
                                          <p:attrName>style.visibility</p:attrName>
                                        </p:attrNameLst>
                                      </p:cBhvr>
                                      <p:to>
                                        <p:strVal val="visible"/>
                                      </p:to>
                                    </p:set>
                                    <p:animEffect transition="in" filter="barn(outVertical)">
                                      <p:cBhvr>
                                        <p:cTn id="11" dur="500"/>
                                        <p:tgtEl>
                                          <p:spTgt spid="78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autoUpdateAnimBg="0"/>
      <p:bldP spid="7885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Номер слайда 3"/>
          <p:cNvSpPr>
            <a:spLocks noGrp="1"/>
          </p:cNvSpPr>
          <p:nvPr>
            <p:ph type="sldNum" sz="quarter" idx="12"/>
          </p:nvPr>
        </p:nvSpPr>
        <p:spPr>
          <a:noFill/>
        </p:spPr>
        <p:txBody>
          <a:bodyPr/>
          <a:lstStyle/>
          <a:p>
            <a:fld id="{CDC8126E-19D1-41E5-B15D-CBD9B768F785}" type="slidenum">
              <a:rPr lang="ru-RU"/>
              <a:pPr/>
              <a:t>31</a:t>
            </a:fld>
            <a:endParaRPr lang="ru-RU"/>
          </a:p>
        </p:txBody>
      </p:sp>
      <p:pic>
        <p:nvPicPr>
          <p:cNvPr id="32771" name="Picture 18" descr="18"/>
          <p:cNvPicPr>
            <a:picLocks noChangeAspect="1" noChangeArrowheads="1"/>
          </p:cNvPicPr>
          <p:nvPr/>
        </p:nvPicPr>
        <p:blipFill>
          <a:blip r:embed="rId2"/>
          <a:srcRect/>
          <a:stretch>
            <a:fillRect/>
          </a:stretch>
        </p:blipFill>
        <p:spPr bwMode="auto">
          <a:xfrm>
            <a:off x="4876800" y="0"/>
            <a:ext cx="4297363" cy="6858000"/>
          </a:xfrm>
          <a:prstGeom prst="rect">
            <a:avLst/>
          </a:prstGeom>
          <a:noFill/>
          <a:ln w="9525">
            <a:noFill/>
            <a:miter lim="800000"/>
            <a:headEnd/>
            <a:tailEnd/>
          </a:ln>
        </p:spPr>
      </p:pic>
      <p:sp>
        <p:nvSpPr>
          <p:cNvPr id="79875" name="Text Box 3"/>
          <p:cNvSpPr txBox="1">
            <a:spLocks noChangeArrowheads="1"/>
          </p:cNvSpPr>
          <p:nvPr/>
        </p:nvSpPr>
        <p:spPr bwMode="ltGray">
          <a:xfrm>
            <a:off x="609600" y="0"/>
            <a:ext cx="2514600" cy="396875"/>
          </a:xfrm>
          <a:prstGeom prst="rect">
            <a:avLst/>
          </a:prstGeom>
          <a:noFill/>
          <a:ln w="9525">
            <a:noFill/>
            <a:miter lim="800000"/>
            <a:headEnd/>
            <a:tailEnd/>
          </a:ln>
        </p:spPr>
        <p:txBody>
          <a:bodyPr>
            <a:spAutoFit/>
          </a:bodyPr>
          <a:lstStyle/>
          <a:p>
            <a:pPr algn="ctr">
              <a:spcBef>
                <a:spcPct val="50000"/>
              </a:spcBef>
            </a:pPr>
            <a:r>
              <a:rPr lang="ru-RU" sz="2000" b="1">
                <a:solidFill>
                  <a:srgbClr val="FF0066"/>
                </a:solidFill>
              </a:rPr>
              <a:t>ШПИЛЬ БАШНИ</a:t>
            </a:r>
          </a:p>
        </p:txBody>
      </p:sp>
      <p:sp>
        <p:nvSpPr>
          <p:cNvPr id="79878" name="Line 6"/>
          <p:cNvSpPr>
            <a:spLocks noChangeShapeType="1"/>
          </p:cNvSpPr>
          <p:nvPr/>
        </p:nvSpPr>
        <p:spPr bwMode="ltGray">
          <a:xfrm>
            <a:off x="2971800" y="228600"/>
            <a:ext cx="3200400" cy="0"/>
          </a:xfrm>
          <a:prstGeom prst="line">
            <a:avLst/>
          </a:prstGeom>
          <a:noFill/>
          <a:ln w="88900">
            <a:solidFill>
              <a:srgbClr val="003300"/>
            </a:solidFill>
            <a:miter lim="800000"/>
            <a:headEnd/>
            <a:tailEnd type="triangle" w="med" len="med"/>
          </a:ln>
        </p:spPr>
        <p:txBody>
          <a:bodyPr wrap="none"/>
          <a:lstStyle/>
          <a:p>
            <a:endParaRPr lang="ru-RU"/>
          </a:p>
        </p:txBody>
      </p:sp>
      <p:sp>
        <p:nvSpPr>
          <p:cNvPr id="79879" name="Text Box 7"/>
          <p:cNvSpPr txBox="1">
            <a:spLocks noChangeArrowheads="1"/>
          </p:cNvSpPr>
          <p:nvPr/>
        </p:nvSpPr>
        <p:spPr bwMode="ltGray">
          <a:xfrm>
            <a:off x="457200" y="1752600"/>
            <a:ext cx="2819400" cy="396875"/>
          </a:xfrm>
          <a:prstGeom prst="rect">
            <a:avLst/>
          </a:prstGeom>
          <a:noFill/>
          <a:ln w="9525">
            <a:noFill/>
            <a:miter lim="800000"/>
            <a:headEnd/>
            <a:tailEnd/>
          </a:ln>
        </p:spPr>
        <p:txBody>
          <a:bodyPr>
            <a:spAutoFit/>
          </a:bodyPr>
          <a:lstStyle/>
          <a:p>
            <a:pPr algn="ctr">
              <a:spcBef>
                <a:spcPct val="50000"/>
              </a:spcBef>
            </a:pPr>
            <a:r>
              <a:rPr lang="ru-RU" sz="2000" b="1">
                <a:solidFill>
                  <a:srgbClr val="FF0066"/>
                </a:solidFill>
              </a:rPr>
              <a:t>ЗАПАДНАЯ БАШНЯ</a:t>
            </a:r>
          </a:p>
        </p:txBody>
      </p:sp>
      <p:sp>
        <p:nvSpPr>
          <p:cNvPr id="79882" name="Line 10"/>
          <p:cNvSpPr>
            <a:spLocks noChangeShapeType="1"/>
          </p:cNvSpPr>
          <p:nvPr/>
        </p:nvSpPr>
        <p:spPr bwMode="ltGray">
          <a:xfrm>
            <a:off x="3352800" y="1981200"/>
            <a:ext cx="2819400" cy="0"/>
          </a:xfrm>
          <a:prstGeom prst="line">
            <a:avLst/>
          </a:prstGeom>
          <a:noFill/>
          <a:ln w="88900">
            <a:solidFill>
              <a:srgbClr val="003300"/>
            </a:solidFill>
            <a:miter lim="800000"/>
            <a:headEnd/>
            <a:tailEnd type="triangle" w="med" len="med"/>
          </a:ln>
        </p:spPr>
        <p:txBody>
          <a:bodyPr wrap="none"/>
          <a:lstStyle/>
          <a:p>
            <a:endParaRPr lang="ru-RU"/>
          </a:p>
        </p:txBody>
      </p:sp>
      <p:sp>
        <p:nvSpPr>
          <p:cNvPr id="79883" name="Text Box 11"/>
          <p:cNvSpPr txBox="1">
            <a:spLocks noChangeArrowheads="1"/>
          </p:cNvSpPr>
          <p:nvPr/>
        </p:nvSpPr>
        <p:spPr bwMode="ltGray">
          <a:xfrm>
            <a:off x="381000" y="2667000"/>
            <a:ext cx="2743200" cy="1006475"/>
          </a:xfrm>
          <a:prstGeom prst="rect">
            <a:avLst/>
          </a:prstGeom>
          <a:noFill/>
          <a:ln w="9525">
            <a:noFill/>
            <a:miter lim="800000"/>
            <a:headEnd/>
            <a:tailEnd/>
          </a:ln>
        </p:spPr>
        <p:txBody>
          <a:bodyPr>
            <a:spAutoFit/>
          </a:bodyPr>
          <a:lstStyle/>
          <a:p>
            <a:pPr algn="ctr">
              <a:spcBef>
                <a:spcPct val="50000"/>
              </a:spcBef>
            </a:pPr>
            <a:r>
              <a:rPr lang="ru-RU" sz="2000" b="1">
                <a:solidFill>
                  <a:srgbClr val="FF0066"/>
                </a:solidFill>
              </a:rPr>
              <a:t>ПИНАКЛЬ (ДЕКОРАТИВНАЯ БАШЕНКА)</a:t>
            </a:r>
          </a:p>
        </p:txBody>
      </p:sp>
      <p:sp>
        <p:nvSpPr>
          <p:cNvPr id="79885" name="Line 13"/>
          <p:cNvSpPr>
            <a:spLocks noChangeShapeType="1"/>
          </p:cNvSpPr>
          <p:nvPr/>
        </p:nvSpPr>
        <p:spPr bwMode="ltGray">
          <a:xfrm>
            <a:off x="2895600" y="2895600"/>
            <a:ext cx="3200400" cy="533400"/>
          </a:xfrm>
          <a:prstGeom prst="line">
            <a:avLst/>
          </a:prstGeom>
          <a:noFill/>
          <a:ln w="76200">
            <a:solidFill>
              <a:srgbClr val="003300"/>
            </a:solidFill>
            <a:miter lim="800000"/>
            <a:headEnd/>
            <a:tailEnd type="triangle" w="med" len="med"/>
          </a:ln>
        </p:spPr>
        <p:txBody>
          <a:bodyPr wrap="none"/>
          <a:lstStyle/>
          <a:p>
            <a:endParaRPr lang="ru-RU"/>
          </a:p>
        </p:txBody>
      </p:sp>
      <p:sp>
        <p:nvSpPr>
          <p:cNvPr id="79886" name="Text Box 14"/>
          <p:cNvSpPr txBox="1">
            <a:spLocks noChangeArrowheads="1"/>
          </p:cNvSpPr>
          <p:nvPr/>
        </p:nvSpPr>
        <p:spPr bwMode="ltGray">
          <a:xfrm>
            <a:off x="533400" y="4648200"/>
            <a:ext cx="2362200" cy="396875"/>
          </a:xfrm>
          <a:prstGeom prst="rect">
            <a:avLst/>
          </a:prstGeom>
          <a:noFill/>
          <a:ln w="9525">
            <a:noFill/>
            <a:miter lim="800000"/>
            <a:headEnd/>
            <a:tailEnd/>
          </a:ln>
        </p:spPr>
        <p:txBody>
          <a:bodyPr>
            <a:spAutoFit/>
          </a:bodyPr>
          <a:lstStyle/>
          <a:p>
            <a:pPr algn="ctr">
              <a:spcBef>
                <a:spcPct val="50000"/>
              </a:spcBef>
            </a:pPr>
            <a:r>
              <a:rPr lang="ru-RU" sz="2000" b="1">
                <a:solidFill>
                  <a:srgbClr val="FF0066"/>
                </a:solidFill>
              </a:rPr>
              <a:t>СРЕДНИЙ НЕФ</a:t>
            </a:r>
          </a:p>
        </p:txBody>
      </p:sp>
      <p:sp>
        <p:nvSpPr>
          <p:cNvPr id="79887" name="Line 15"/>
          <p:cNvSpPr>
            <a:spLocks noChangeShapeType="1"/>
          </p:cNvSpPr>
          <p:nvPr/>
        </p:nvSpPr>
        <p:spPr bwMode="ltGray">
          <a:xfrm flipV="1">
            <a:off x="2819400" y="4648200"/>
            <a:ext cx="2895600" cy="228600"/>
          </a:xfrm>
          <a:prstGeom prst="line">
            <a:avLst/>
          </a:prstGeom>
          <a:noFill/>
          <a:ln w="76200">
            <a:solidFill>
              <a:srgbClr val="003300"/>
            </a:solidFill>
            <a:miter lim="800000"/>
            <a:headEnd/>
            <a:tailEnd type="triangle" w="med" len="med"/>
          </a:ln>
        </p:spPr>
        <p:txBody>
          <a:bodyPr wrap="none"/>
          <a:lstStyle/>
          <a:p>
            <a:endParaRPr lang="ru-RU"/>
          </a:p>
        </p:txBody>
      </p:sp>
      <p:sp>
        <p:nvSpPr>
          <p:cNvPr id="79888" name="Text Box 16"/>
          <p:cNvSpPr txBox="1">
            <a:spLocks noChangeArrowheads="1"/>
          </p:cNvSpPr>
          <p:nvPr/>
        </p:nvSpPr>
        <p:spPr bwMode="ltGray">
          <a:xfrm>
            <a:off x="228600" y="5638800"/>
            <a:ext cx="2971800" cy="396875"/>
          </a:xfrm>
          <a:prstGeom prst="rect">
            <a:avLst/>
          </a:prstGeom>
          <a:noFill/>
          <a:ln w="9525">
            <a:noFill/>
            <a:miter lim="800000"/>
            <a:headEnd/>
            <a:tailEnd/>
          </a:ln>
        </p:spPr>
        <p:txBody>
          <a:bodyPr>
            <a:spAutoFit/>
          </a:bodyPr>
          <a:lstStyle/>
          <a:p>
            <a:pPr algn="ctr">
              <a:spcBef>
                <a:spcPct val="50000"/>
              </a:spcBef>
            </a:pPr>
            <a:r>
              <a:rPr lang="ru-RU" sz="2000" b="1">
                <a:solidFill>
                  <a:srgbClr val="FF0066"/>
                </a:solidFill>
              </a:rPr>
              <a:t>ЗАПАДНЫЙ ПОРТАЛ</a:t>
            </a:r>
          </a:p>
        </p:txBody>
      </p:sp>
      <p:sp>
        <p:nvSpPr>
          <p:cNvPr id="79889" name="Line 17"/>
          <p:cNvSpPr>
            <a:spLocks noChangeShapeType="1"/>
          </p:cNvSpPr>
          <p:nvPr/>
        </p:nvSpPr>
        <p:spPr bwMode="ltGray">
          <a:xfrm flipV="1">
            <a:off x="3200400" y="5181600"/>
            <a:ext cx="4038600" cy="685800"/>
          </a:xfrm>
          <a:prstGeom prst="line">
            <a:avLst/>
          </a:prstGeom>
          <a:noFill/>
          <a:ln w="38100">
            <a:solidFill>
              <a:srgbClr val="003300"/>
            </a:solidFill>
            <a:miter lim="800000"/>
            <a:headEnd/>
            <a:tailEnd type="triangle" w="med" len="med"/>
          </a:ln>
        </p:spPr>
        <p:txBody>
          <a:bodyPr wrap="none"/>
          <a:lstStyle/>
          <a:p>
            <a:endParaRPr lang="ru-RU"/>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1000"/>
                                  </p:stCondLst>
                                  <p:iterate type="wd">
                                    <p:tmPct val="100000"/>
                                  </p:iterate>
                                  <p:childTnLst>
                                    <p:set>
                                      <p:cBhvr>
                                        <p:cTn id="6" dur="1" fill="hold">
                                          <p:stCondLst>
                                            <p:cond delay="0"/>
                                          </p:stCondLst>
                                        </p:cTn>
                                        <p:tgtEl>
                                          <p:spTgt spid="79875"/>
                                        </p:tgtEl>
                                        <p:attrNameLst>
                                          <p:attrName>style.visibility</p:attrName>
                                        </p:attrNameLst>
                                      </p:cBhvr>
                                      <p:to>
                                        <p:strVal val="visible"/>
                                      </p:to>
                                    </p:set>
                                    <p:animEffect transition="in" filter="randombar(horizontal)">
                                      <p:cBhvr>
                                        <p:cTn id="7" dur="300"/>
                                        <p:tgtEl>
                                          <p:spTgt spid="79875"/>
                                        </p:tgtEl>
                                      </p:cBhvr>
                                    </p:animEffect>
                                  </p:childTnLst>
                                </p:cTn>
                              </p:par>
                            </p:childTnLst>
                          </p:cTn>
                        </p:par>
                        <p:par>
                          <p:cTn id="8" fill="hold">
                            <p:stCondLst>
                              <p:cond delay="1600"/>
                            </p:stCondLst>
                            <p:childTnLst>
                              <p:par>
                                <p:cTn id="9" presetID="23" presetClass="entr" presetSubtype="528" fill="hold" grpId="0" nodeType="afterEffect">
                                  <p:stCondLst>
                                    <p:cond delay="1000"/>
                                  </p:stCondLst>
                                  <p:childTnLst>
                                    <p:set>
                                      <p:cBhvr>
                                        <p:cTn id="10" dur="1" fill="hold">
                                          <p:stCondLst>
                                            <p:cond delay="0"/>
                                          </p:stCondLst>
                                        </p:cTn>
                                        <p:tgtEl>
                                          <p:spTgt spid="79878"/>
                                        </p:tgtEl>
                                        <p:attrNameLst>
                                          <p:attrName>style.visibility</p:attrName>
                                        </p:attrNameLst>
                                      </p:cBhvr>
                                      <p:to>
                                        <p:strVal val="visible"/>
                                      </p:to>
                                    </p:set>
                                    <p:anim calcmode="lin" valueType="num">
                                      <p:cBhvr>
                                        <p:cTn id="11" dur="500" fill="hold"/>
                                        <p:tgtEl>
                                          <p:spTgt spid="79878"/>
                                        </p:tgtEl>
                                        <p:attrNameLst>
                                          <p:attrName>ppt_w</p:attrName>
                                        </p:attrNameLst>
                                      </p:cBhvr>
                                      <p:tavLst>
                                        <p:tav tm="0">
                                          <p:val>
                                            <p:fltVal val="0"/>
                                          </p:val>
                                        </p:tav>
                                        <p:tav tm="100000">
                                          <p:val>
                                            <p:strVal val="#ppt_w"/>
                                          </p:val>
                                        </p:tav>
                                      </p:tavLst>
                                    </p:anim>
                                    <p:anim calcmode="lin" valueType="num">
                                      <p:cBhvr>
                                        <p:cTn id="12" dur="500" fill="hold"/>
                                        <p:tgtEl>
                                          <p:spTgt spid="79878"/>
                                        </p:tgtEl>
                                        <p:attrNameLst>
                                          <p:attrName>ppt_h</p:attrName>
                                        </p:attrNameLst>
                                      </p:cBhvr>
                                      <p:tavLst>
                                        <p:tav tm="0">
                                          <p:val>
                                            <p:fltVal val="0"/>
                                          </p:val>
                                        </p:tav>
                                        <p:tav tm="100000">
                                          <p:val>
                                            <p:strVal val="#ppt_h"/>
                                          </p:val>
                                        </p:tav>
                                      </p:tavLst>
                                    </p:anim>
                                    <p:anim calcmode="lin" valueType="num">
                                      <p:cBhvr>
                                        <p:cTn id="13" dur="500" fill="hold"/>
                                        <p:tgtEl>
                                          <p:spTgt spid="79878"/>
                                        </p:tgtEl>
                                        <p:attrNameLst>
                                          <p:attrName>ppt_x</p:attrName>
                                        </p:attrNameLst>
                                      </p:cBhvr>
                                      <p:tavLst>
                                        <p:tav tm="0">
                                          <p:val>
                                            <p:fltVal val="0.5"/>
                                          </p:val>
                                        </p:tav>
                                        <p:tav tm="100000">
                                          <p:val>
                                            <p:strVal val="#ppt_x"/>
                                          </p:val>
                                        </p:tav>
                                      </p:tavLst>
                                    </p:anim>
                                    <p:anim calcmode="lin" valueType="num">
                                      <p:cBhvr>
                                        <p:cTn id="14" dur="500" fill="hold"/>
                                        <p:tgtEl>
                                          <p:spTgt spid="79878"/>
                                        </p:tgtEl>
                                        <p:attrNameLst>
                                          <p:attrName>ppt_y</p:attrName>
                                        </p:attrNameLst>
                                      </p:cBhvr>
                                      <p:tavLst>
                                        <p:tav tm="0">
                                          <p:val>
                                            <p:fltVal val="0.5"/>
                                          </p:val>
                                        </p:tav>
                                        <p:tav tm="100000">
                                          <p:val>
                                            <p:strVal val="#ppt_y"/>
                                          </p:val>
                                        </p:tav>
                                      </p:tavLst>
                                    </p:anim>
                                  </p:childTnLst>
                                </p:cTn>
                              </p:par>
                            </p:childTnLst>
                          </p:cTn>
                        </p:par>
                        <p:par>
                          <p:cTn id="15" fill="hold">
                            <p:stCondLst>
                              <p:cond delay="3100"/>
                            </p:stCondLst>
                            <p:childTnLst>
                              <p:par>
                                <p:cTn id="16" presetID="18" presetClass="entr" presetSubtype="3" fill="hold" grpId="0" nodeType="afterEffect">
                                  <p:stCondLst>
                                    <p:cond delay="1000"/>
                                  </p:stCondLst>
                                  <p:childTnLst>
                                    <p:set>
                                      <p:cBhvr>
                                        <p:cTn id="17" dur="1" fill="hold">
                                          <p:stCondLst>
                                            <p:cond delay="0"/>
                                          </p:stCondLst>
                                        </p:cTn>
                                        <p:tgtEl>
                                          <p:spTgt spid="79879"/>
                                        </p:tgtEl>
                                        <p:attrNameLst>
                                          <p:attrName>style.visibility</p:attrName>
                                        </p:attrNameLst>
                                      </p:cBhvr>
                                      <p:to>
                                        <p:strVal val="visible"/>
                                      </p:to>
                                    </p:set>
                                    <p:animEffect transition="in" filter="strips(upRight)">
                                      <p:cBhvr>
                                        <p:cTn id="18" dur="500"/>
                                        <p:tgtEl>
                                          <p:spTgt spid="79879"/>
                                        </p:tgtEl>
                                      </p:cBhvr>
                                    </p:animEffect>
                                  </p:childTnLst>
                                </p:cTn>
                              </p:par>
                            </p:childTnLst>
                          </p:cTn>
                        </p:par>
                        <p:par>
                          <p:cTn id="19" fill="hold">
                            <p:stCondLst>
                              <p:cond delay="4600"/>
                            </p:stCondLst>
                            <p:childTnLst>
                              <p:par>
                                <p:cTn id="20" presetID="18" presetClass="entr" presetSubtype="3" fill="hold" grpId="0" nodeType="afterEffect">
                                  <p:stCondLst>
                                    <p:cond delay="1000"/>
                                  </p:stCondLst>
                                  <p:childTnLst>
                                    <p:set>
                                      <p:cBhvr>
                                        <p:cTn id="21" dur="1" fill="hold">
                                          <p:stCondLst>
                                            <p:cond delay="0"/>
                                          </p:stCondLst>
                                        </p:cTn>
                                        <p:tgtEl>
                                          <p:spTgt spid="79882"/>
                                        </p:tgtEl>
                                        <p:attrNameLst>
                                          <p:attrName>style.visibility</p:attrName>
                                        </p:attrNameLst>
                                      </p:cBhvr>
                                      <p:to>
                                        <p:strVal val="visible"/>
                                      </p:to>
                                    </p:set>
                                    <p:animEffect transition="in" filter="strips(upRight)">
                                      <p:cBhvr>
                                        <p:cTn id="22" dur="500"/>
                                        <p:tgtEl>
                                          <p:spTgt spid="79882"/>
                                        </p:tgtEl>
                                      </p:cBhvr>
                                    </p:animEffect>
                                  </p:childTnLst>
                                </p:cTn>
                              </p:par>
                            </p:childTnLst>
                          </p:cTn>
                        </p:par>
                        <p:par>
                          <p:cTn id="23" fill="hold">
                            <p:stCondLst>
                              <p:cond delay="6100"/>
                            </p:stCondLst>
                            <p:childTnLst>
                              <p:par>
                                <p:cTn id="24" presetID="15" presetClass="entr" presetSubtype="0" fill="hold" grpId="0" nodeType="afterEffect">
                                  <p:stCondLst>
                                    <p:cond delay="1000"/>
                                  </p:stCondLst>
                                  <p:childTnLst>
                                    <p:set>
                                      <p:cBhvr>
                                        <p:cTn id="25" dur="1" fill="hold">
                                          <p:stCondLst>
                                            <p:cond delay="0"/>
                                          </p:stCondLst>
                                        </p:cTn>
                                        <p:tgtEl>
                                          <p:spTgt spid="79883"/>
                                        </p:tgtEl>
                                        <p:attrNameLst>
                                          <p:attrName>style.visibility</p:attrName>
                                        </p:attrNameLst>
                                      </p:cBhvr>
                                      <p:to>
                                        <p:strVal val="visible"/>
                                      </p:to>
                                    </p:set>
                                    <p:anim calcmode="lin" valueType="num">
                                      <p:cBhvr>
                                        <p:cTn id="26" dur="1000" fill="hold"/>
                                        <p:tgtEl>
                                          <p:spTgt spid="79883"/>
                                        </p:tgtEl>
                                        <p:attrNameLst>
                                          <p:attrName>ppt_w</p:attrName>
                                        </p:attrNameLst>
                                      </p:cBhvr>
                                      <p:tavLst>
                                        <p:tav tm="0">
                                          <p:val>
                                            <p:fltVal val="0"/>
                                          </p:val>
                                        </p:tav>
                                        <p:tav tm="100000">
                                          <p:val>
                                            <p:strVal val="#ppt_w"/>
                                          </p:val>
                                        </p:tav>
                                      </p:tavLst>
                                    </p:anim>
                                    <p:anim calcmode="lin" valueType="num">
                                      <p:cBhvr>
                                        <p:cTn id="27" dur="1000" fill="hold"/>
                                        <p:tgtEl>
                                          <p:spTgt spid="79883"/>
                                        </p:tgtEl>
                                        <p:attrNameLst>
                                          <p:attrName>ppt_h</p:attrName>
                                        </p:attrNameLst>
                                      </p:cBhvr>
                                      <p:tavLst>
                                        <p:tav tm="0">
                                          <p:val>
                                            <p:fltVal val="0"/>
                                          </p:val>
                                        </p:tav>
                                        <p:tav tm="100000">
                                          <p:val>
                                            <p:strVal val="#ppt_h"/>
                                          </p:val>
                                        </p:tav>
                                      </p:tavLst>
                                    </p:anim>
                                    <p:anim calcmode="lin" valueType="num">
                                      <p:cBhvr>
                                        <p:cTn id="28" dur="1000" fill="hold"/>
                                        <p:tgtEl>
                                          <p:spTgt spid="79883"/>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79883"/>
                                        </p:tgtEl>
                                        <p:attrNameLst>
                                          <p:attrName>ppt_y</p:attrName>
                                        </p:attrNameLst>
                                      </p:cBhvr>
                                      <p:tavLst>
                                        <p:tav tm="0" fmla="#ppt_y+(sin(-2*pi*(1-$))*-#ppt_x+cos(-2*pi*(1-$))*(1-#ppt_y))*(1-$)">
                                          <p:val>
                                            <p:fltVal val="0"/>
                                          </p:val>
                                        </p:tav>
                                        <p:tav tm="100000">
                                          <p:val>
                                            <p:fltVal val="1"/>
                                          </p:val>
                                        </p:tav>
                                      </p:tavLst>
                                    </p:anim>
                                  </p:childTnLst>
                                </p:cTn>
                              </p:par>
                            </p:childTnLst>
                          </p:cTn>
                        </p:par>
                        <p:par>
                          <p:cTn id="30" fill="hold">
                            <p:stCondLst>
                              <p:cond delay="8100"/>
                            </p:stCondLst>
                            <p:childTnLst>
                              <p:par>
                                <p:cTn id="31" presetID="17" presetClass="entr" presetSubtype="8" fill="hold" grpId="0" nodeType="afterEffect">
                                  <p:stCondLst>
                                    <p:cond delay="1000"/>
                                  </p:stCondLst>
                                  <p:childTnLst>
                                    <p:set>
                                      <p:cBhvr>
                                        <p:cTn id="32" dur="1" fill="hold">
                                          <p:stCondLst>
                                            <p:cond delay="0"/>
                                          </p:stCondLst>
                                        </p:cTn>
                                        <p:tgtEl>
                                          <p:spTgt spid="79885"/>
                                        </p:tgtEl>
                                        <p:attrNameLst>
                                          <p:attrName>style.visibility</p:attrName>
                                        </p:attrNameLst>
                                      </p:cBhvr>
                                      <p:to>
                                        <p:strVal val="visible"/>
                                      </p:to>
                                    </p:set>
                                    <p:anim calcmode="lin" valueType="num">
                                      <p:cBhvr>
                                        <p:cTn id="33" dur="500" fill="hold"/>
                                        <p:tgtEl>
                                          <p:spTgt spid="79885"/>
                                        </p:tgtEl>
                                        <p:attrNameLst>
                                          <p:attrName>ppt_x</p:attrName>
                                        </p:attrNameLst>
                                      </p:cBhvr>
                                      <p:tavLst>
                                        <p:tav tm="0">
                                          <p:val>
                                            <p:strVal val="#ppt_x-#ppt_w/2"/>
                                          </p:val>
                                        </p:tav>
                                        <p:tav tm="100000">
                                          <p:val>
                                            <p:strVal val="#ppt_x"/>
                                          </p:val>
                                        </p:tav>
                                      </p:tavLst>
                                    </p:anim>
                                    <p:anim calcmode="lin" valueType="num">
                                      <p:cBhvr>
                                        <p:cTn id="34" dur="500" fill="hold"/>
                                        <p:tgtEl>
                                          <p:spTgt spid="79885"/>
                                        </p:tgtEl>
                                        <p:attrNameLst>
                                          <p:attrName>ppt_y</p:attrName>
                                        </p:attrNameLst>
                                      </p:cBhvr>
                                      <p:tavLst>
                                        <p:tav tm="0">
                                          <p:val>
                                            <p:strVal val="#ppt_y"/>
                                          </p:val>
                                        </p:tav>
                                        <p:tav tm="100000">
                                          <p:val>
                                            <p:strVal val="#ppt_y"/>
                                          </p:val>
                                        </p:tav>
                                      </p:tavLst>
                                    </p:anim>
                                    <p:anim calcmode="lin" valueType="num">
                                      <p:cBhvr>
                                        <p:cTn id="35" dur="500" fill="hold"/>
                                        <p:tgtEl>
                                          <p:spTgt spid="79885"/>
                                        </p:tgtEl>
                                        <p:attrNameLst>
                                          <p:attrName>ppt_w</p:attrName>
                                        </p:attrNameLst>
                                      </p:cBhvr>
                                      <p:tavLst>
                                        <p:tav tm="0">
                                          <p:val>
                                            <p:fltVal val="0"/>
                                          </p:val>
                                        </p:tav>
                                        <p:tav tm="100000">
                                          <p:val>
                                            <p:strVal val="#ppt_w"/>
                                          </p:val>
                                        </p:tav>
                                      </p:tavLst>
                                    </p:anim>
                                    <p:anim calcmode="lin" valueType="num">
                                      <p:cBhvr>
                                        <p:cTn id="36" dur="500" fill="hold"/>
                                        <p:tgtEl>
                                          <p:spTgt spid="79885"/>
                                        </p:tgtEl>
                                        <p:attrNameLst>
                                          <p:attrName>ppt_h</p:attrName>
                                        </p:attrNameLst>
                                      </p:cBhvr>
                                      <p:tavLst>
                                        <p:tav tm="0">
                                          <p:val>
                                            <p:strVal val="#ppt_h"/>
                                          </p:val>
                                        </p:tav>
                                        <p:tav tm="100000">
                                          <p:val>
                                            <p:strVal val="#ppt_h"/>
                                          </p:val>
                                        </p:tav>
                                      </p:tavLst>
                                    </p:anim>
                                  </p:childTnLst>
                                </p:cTn>
                              </p:par>
                            </p:childTnLst>
                          </p:cTn>
                        </p:par>
                        <p:par>
                          <p:cTn id="37" fill="hold">
                            <p:stCondLst>
                              <p:cond delay="9600"/>
                            </p:stCondLst>
                            <p:childTnLst>
                              <p:par>
                                <p:cTn id="38" presetID="4" presetClass="entr" presetSubtype="32" fill="hold" grpId="0" nodeType="afterEffect">
                                  <p:stCondLst>
                                    <p:cond delay="1000"/>
                                  </p:stCondLst>
                                  <p:childTnLst>
                                    <p:set>
                                      <p:cBhvr>
                                        <p:cTn id="39" dur="1" fill="hold">
                                          <p:stCondLst>
                                            <p:cond delay="0"/>
                                          </p:stCondLst>
                                        </p:cTn>
                                        <p:tgtEl>
                                          <p:spTgt spid="79886"/>
                                        </p:tgtEl>
                                        <p:attrNameLst>
                                          <p:attrName>style.visibility</p:attrName>
                                        </p:attrNameLst>
                                      </p:cBhvr>
                                      <p:to>
                                        <p:strVal val="visible"/>
                                      </p:to>
                                    </p:set>
                                    <p:animEffect transition="in" filter="box(out)">
                                      <p:cBhvr>
                                        <p:cTn id="40" dur="500"/>
                                        <p:tgtEl>
                                          <p:spTgt spid="79886"/>
                                        </p:tgtEl>
                                      </p:cBhvr>
                                    </p:animEffect>
                                  </p:childTnLst>
                                </p:cTn>
                              </p:par>
                            </p:childTnLst>
                          </p:cTn>
                        </p:par>
                        <p:par>
                          <p:cTn id="41" fill="hold">
                            <p:stCondLst>
                              <p:cond delay="11100"/>
                            </p:stCondLst>
                            <p:childTnLst>
                              <p:par>
                                <p:cTn id="42" presetID="17" presetClass="entr" presetSubtype="1" fill="hold" grpId="0" nodeType="afterEffect">
                                  <p:stCondLst>
                                    <p:cond delay="1000"/>
                                  </p:stCondLst>
                                  <p:childTnLst>
                                    <p:set>
                                      <p:cBhvr>
                                        <p:cTn id="43" dur="1" fill="hold">
                                          <p:stCondLst>
                                            <p:cond delay="0"/>
                                          </p:stCondLst>
                                        </p:cTn>
                                        <p:tgtEl>
                                          <p:spTgt spid="79887"/>
                                        </p:tgtEl>
                                        <p:attrNameLst>
                                          <p:attrName>style.visibility</p:attrName>
                                        </p:attrNameLst>
                                      </p:cBhvr>
                                      <p:to>
                                        <p:strVal val="visible"/>
                                      </p:to>
                                    </p:set>
                                    <p:anim calcmode="lin" valueType="num">
                                      <p:cBhvr>
                                        <p:cTn id="44" dur="500" fill="hold"/>
                                        <p:tgtEl>
                                          <p:spTgt spid="79887"/>
                                        </p:tgtEl>
                                        <p:attrNameLst>
                                          <p:attrName>ppt_x</p:attrName>
                                        </p:attrNameLst>
                                      </p:cBhvr>
                                      <p:tavLst>
                                        <p:tav tm="0">
                                          <p:val>
                                            <p:strVal val="#ppt_x"/>
                                          </p:val>
                                        </p:tav>
                                        <p:tav tm="100000">
                                          <p:val>
                                            <p:strVal val="#ppt_x"/>
                                          </p:val>
                                        </p:tav>
                                      </p:tavLst>
                                    </p:anim>
                                    <p:anim calcmode="lin" valueType="num">
                                      <p:cBhvr>
                                        <p:cTn id="45" dur="500" fill="hold"/>
                                        <p:tgtEl>
                                          <p:spTgt spid="79887"/>
                                        </p:tgtEl>
                                        <p:attrNameLst>
                                          <p:attrName>ppt_y</p:attrName>
                                        </p:attrNameLst>
                                      </p:cBhvr>
                                      <p:tavLst>
                                        <p:tav tm="0">
                                          <p:val>
                                            <p:strVal val="#ppt_y-#ppt_h/2"/>
                                          </p:val>
                                        </p:tav>
                                        <p:tav tm="100000">
                                          <p:val>
                                            <p:strVal val="#ppt_y"/>
                                          </p:val>
                                        </p:tav>
                                      </p:tavLst>
                                    </p:anim>
                                    <p:anim calcmode="lin" valueType="num">
                                      <p:cBhvr>
                                        <p:cTn id="46" dur="500" fill="hold"/>
                                        <p:tgtEl>
                                          <p:spTgt spid="79887"/>
                                        </p:tgtEl>
                                        <p:attrNameLst>
                                          <p:attrName>ppt_w</p:attrName>
                                        </p:attrNameLst>
                                      </p:cBhvr>
                                      <p:tavLst>
                                        <p:tav tm="0">
                                          <p:val>
                                            <p:strVal val="#ppt_w"/>
                                          </p:val>
                                        </p:tav>
                                        <p:tav tm="100000">
                                          <p:val>
                                            <p:strVal val="#ppt_w"/>
                                          </p:val>
                                        </p:tav>
                                      </p:tavLst>
                                    </p:anim>
                                    <p:anim calcmode="lin" valueType="num">
                                      <p:cBhvr>
                                        <p:cTn id="47" dur="500" fill="hold"/>
                                        <p:tgtEl>
                                          <p:spTgt spid="79887"/>
                                        </p:tgtEl>
                                        <p:attrNameLst>
                                          <p:attrName>ppt_h</p:attrName>
                                        </p:attrNameLst>
                                      </p:cBhvr>
                                      <p:tavLst>
                                        <p:tav tm="0">
                                          <p:val>
                                            <p:fltVal val="0"/>
                                          </p:val>
                                        </p:tav>
                                        <p:tav tm="100000">
                                          <p:val>
                                            <p:strVal val="#ppt_h"/>
                                          </p:val>
                                        </p:tav>
                                      </p:tavLst>
                                    </p:anim>
                                  </p:childTnLst>
                                </p:cTn>
                              </p:par>
                            </p:childTnLst>
                          </p:cTn>
                        </p:par>
                        <p:par>
                          <p:cTn id="48" fill="hold">
                            <p:stCondLst>
                              <p:cond delay="12600"/>
                            </p:stCondLst>
                            <p:childTnLst>
                              <p:par>
                                <p:cTn id="49" presetID="7" presetClass="entr" presetSubtype="4" fill="hold" grpId="0" nodeType="afterEffect">
                                  <p:stCondLst>
                                    <p:cond delay="1000"/>
                                  </p:stCondLst>
                                  <p:childTnLst>
                                    <p:set>
                                      <p:cBhvr>
                                        <p:cTn id="50" dur="1" fill="hold">
                                          <p:stCondLst>
                                            <p:cond delay="0"/>
                                          </p:stCondLst>
                                        </p:cTn>
                                        <p:tgtEl>
                                          <p:spTgt spid="79888"/>
                                        </p:tgtEl>
                                        <p:attrNameLst>
                                          <p:attrName>style.visibility</p:attrName>
                                        </p:attrNameLst>
                                      </p:cBhvr>
                                      <p:to>
                                        <p:strVal val="visible"/>
                                      </p:to>
                                    </p:set>
                                    <p:anim calcmode="lin" valueType="num">
                                      <p:cBhvr additive="base">
                                        <p:cTn id="51" dur="5000" fill="hold"/>
                                        <p:tgtEl>
                                          <p:spTgt spid="79888"/>
                                        </p:tgtEl>
                                        <p:attrNameLst>
                                          <p:attrName>ppt_x</p:attrName>
                                        </p:attrNameLst>
                                      </p:cBhvr>
                                      <p:tavLst>
                                        <p:tav tm="0">
                                          <p:val>
                                            <p:strVal val="#ppt_x"/>
                                          </p:val>
                                        </p:tav>
                                        <p:tav tm="100000">
                                          <p:val>
                                            <p:strVal val="#ppt_x"/>
                                          </p:val>
                                        </p:tav>
                                      </p:tavLst>
                                    </p:anim>
                                    <p:anim calcmode="lin" valueType="num">
                                      <p:cBhvr additive="base">
                                        <p:cTn id="52" dur="5000" fill="hold"/>
                                        <p:tgtEl>
                                          <p:spTgt spid="79888"/>
                                        </p:tgtEl>
                                        <p:attrNameLst>
                                          <p:attrName>ppt_y</p:attrName>
                                        </p:attrNameLst>
                                      </p:cBhvr>
                                      <p:tavLst>
                                        <p:tav tm="0">
                                          <p:val>
                                            <p:strVal val="1+#ppt_h/2"/>
                                          </p:val>
                                        </p:tav>
                                        <p:tav tm="100000">
                                          <p:val>
                                            <p:strVal val="#ppt_y"/>
                                          </p:val>
                                        </p:tav>
                                      </p:tavLst>
                                    </p:anim>
                                  </p:childTnLst>
                                </p:cTn>
                              </p:par>
                            </p:childTnLst>
                          </p:cTn>
                        </p:par>
                        <p:par>
                          <p:cTn id="53" fill="hold">
                            <p:stCondLst>
                              <p:cond delay="18600"/>
                            </p:stCondLst>
                            <p:childTnLst>
                              <p:par>
                                <p:cTn id="54" presetID="2" presetClass="entr" presetSubtype="8" fill="hold" grpId="0" nodeType="afterEffect">
                                  <p:stCondLst>
                                    <p:cond delay="1000"/>
                                  </p:stCondLst>
                                  <p:childTnLst>
                                    <p:set>
                                      <p:cBhvr>
                                        <p:cTn id="55" dur="1" fill="hold">
                                          <p:stCondLst>
                                            <p:cond delay="0"/>
                                          </p:stCondLst>
                                        </p:cTn>
                                        <p:tgtEl>
                                          <p:spTgt spid="79889"/>
                                        </p:tgtEl>
                                        <p:attrNameLst>
                                          <p:attrName>style.visibility</p:attrName>
                                        </p:attrNameLst>
                                      </p:cBhvr>
                                      <p:to>
                                        <p:strVal val="visible"/>
                                      </p:to>
                                    </p:set>
                                    <p:anim calcmode="lin" valueType="num">
                                      <p:cBhvr additive="base">
                                        <p:cTn id="56" dur="500" fill="hold"/>
                                        <p:tgtEl>
                                          <p:spTgt spid="79889"/>
                                        </p:tgtEl>
                                        <p:attrNameLst>
                                          <p:attrName>ppt_x</p:attrName>
                                        </p:attrNameLst>
                                      </p:cBhvr>
                                      <p:tavLst>
                                        <p:tav tm="0">
                                          <p:val>
                                            <p:strVal val="0-#ppt_w/2"/>
                                          </p:val>
                                        </p:tav>
                                        <p:tav tm="100000">
                                          <p:val>
                                            <p:strVal val="#ppt_x"/>
                                          </p:val>
                                        </p:tav>
                                      </p:tavLst>
                                    </p:anim>
                                    <p:anim calcmode="lin" valueType="num">
                                      <p:cBhvr additive="base">
                                        <p:cTn id="57" dur="500" fill="hold"/>
                                        <p:tgtEl>
                                          <p:spTgt spid="798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autoUpdateAnimBg="0"/>
      <p:bldP spid="79878" grpId="0" animBg="1"/>
      <p:bldP spid="79879" grpId="0" autoUpdateAnimBg="0"/>
      <p:bldP spid="79882" grpId="0" animBg="1"/>
      <p:bldP spid="79883" grpId="0" autoUpdateAnimBg="0"/>
      <p:bldP spid="79885" grpId="0" animBg="1"/>
      <p:bldP spid="79886" grpId="0" autoUpdateAnimBg="0"/>
      <p:bldP spid="79887" grpId="0" animBg="1"/>
      <p:bldP spid="79888" grpId="0" autoUpdateAnimBg="0"/>
      <p:bldP spid="7988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Номер слайда 3"/>
          <p:cNvSpPr>
            <a:spLocks noGrp="1"/>
          </p:cNvSpPr>
          <p:nvPr>
            <p:ph type="sldNum" sz="quarter" idx="12"/>
          </p:nvPr>
        </p:nvSpPr>
        <p:spPr>
          <a:noFill/>
        </p:spPr>
        <p:txBody>
          <a:bodyPr/>
          <a:lstStyle/>
          <a:p>
            <a:fld id="{050D1F48-D06F-417E-AC79-722C5CD67285}" type="slidenum">
              <a:rPr lang="ru-RU"/>
              <a:pPr/>
              <a:t>32</a:t>
            </a:fld>
            <a:endParaRPr lang="ru-RU"/>
          </a:p>
        </p:txBody>
      </p:sp>
      <p:pic>
        <p:nvPicPr>
          <p:cNvPr id="33795" name="Picture 7" descr="19"/>
          <p:cNvPicPr>
            <a:picLocks noChangeAspect="1" noChangeArrowheads="1"/>
          </p:cNvPicPr>
          <p:nvPr/>
        </p:nvPicPr>
        <p:blipFill>
          <a:blip r:embed="rId2"/>
          <a:srcRect/>
          <a:stretch>
            <a:fillRect/>
          </a:stretch>
        </p:blipFill>
        <p:spPr bwMode="auto">
          <a:xfrm>
            <a:off x="4095750" y="0"/>
            <a:ext cx="5124450" cy="6858000"/>
          </a:xfrm>
          <a:prstGeom prst="rect">
            <a:avLst/>
          </a:prstGeom>
          <a:noFill/>
          <a:ln w="9525">
            <a:noFill/>
            <a:miter lim="800000"/>
            <a:headEnd/>
            <a:tailEnd/>
          </a:ln>
        </p:spPr>
      </p:pic>
      <p:sp>
        <p:nvSpPr>
          <p:cNvPr id="80899" name="Text Box 3"/>
          <p:cNvSpPr txBox="1">
            <a:spLocks noChangeArrowheads="1"/>
          </p:cNvSpPr>
          <p:nvPr/>
        </p:nvSpPr>
        <p:spPr bwMode="ltGray">
          <a:xfrm>
            <a:off x="381000" y="2819400"/>
            <a:ext cx="3200400" cy="1552575"/>
          </a:xfrm>
          <a:prstGeom prst="rect">
            <a:avLst/>
          </a:prstGeom>
          <a:noFill/>
          <a:ln w="9525">
            <a:noFill/>
            <a:miter lim="800000"/>
            <a:headEnd/>
            <a:tailEnd/>
          </a:ln>
        </p:spPr>
        <p:txBody>
          <a:bodyPr>
            <a:spAutoFit/>
          </a:bodyPr>
          <a:lstStyle/>
          <a:p>
            <a:pPr algn="ctr">
              <a:spcBef>
                <a:spcPct val="50000"/>
              </a:spcBef>
            </a:pPr>
            <a:r>
              <a:rPr lang="ru-RU" b="1">
                <a:solidFill>
                  <a:srgbClr val="FF0066"/>
                </a:solidFill>
              </a:rPr>
              <a:t>СОБОР В АМЬЕНЕ. ЗАПАДНЫЙ ФАСАД.1220</a:t>
            </a:r>
            <a:r>
              <a:rPr lang="ru-RU" b="1">
                <a:solidFill>
                  <a:srgbClr val="FF0066"/>
                </a:solidFill>
                <a:cs typeface="Times New Roman" pitchFamily="18" charset="0"/>
              </a:rPr>
              <a:t>—</a:t>
            </a:r>
            <a:r>
              <a:rPr lang="ru-RU" b="1">
                <a:solidFill>
                  <a:srgbClr val="FF0066"/>
                </a:solidFill>
              </a:rPr>
              <a:t>1236гг.</a:t>
            </a:r>
          </a:p>
        </p:txBody>
      </p:sp>
      <p:sp>
        <p:nvSpPr>
          <p:cNvPr id="80902" name="Line 6"/>
          <p:cNvSpPr>
            <a:spLocks noChangeShapeType="1"/>
          </p:cNvSpPr>
          <p:nvPr/>
        </p:nvSpPr>
        <p:spPr bwMode="ltGray">
          <a:xfrm flipV="1">
            <a:off x="2895600" y="2590800"/>
            <a:ext cx="2057400" cy="1524000"/>
          </a:xfrm>
          <a:prstGeom prst="line">
            <a:avLst/>
          </a:prstGeom>
          <a:noFill/>
          <a:ln w="25400">
            <a:solidFill>
              <a:srgbClr val="10486E"/>
            </a:solidFill>
            <a:miter lim="800000"/>
            <a:headEnd type="oval" w="sm" len="sm"/>
            <a:tailEnd type="stealth" w="med" len="lg"/>
          </a:ln>
        </p:spPr>
        <p:txBody>
          <a:bodyPr wrap="none"/>
          <a:lstStyle/>
          <a:p>
            <a:endParaRPr lang="ru-RU"/>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iterate type="wd">
                                    <p:tmPct val="100000"/>
                                  </p:iterate>
                                  <p:childTnLst>
                                    <p:set>
                                      <p:cBhvr>
                                        <p:cTn id="6" dur="1" fill="hold">
                                          <p:stCondLst>
                                            <p:cond delay="0"/>
                                          </p:stCondLst>
                                        </p:cTn>
                                        <p:tgtEl>
                                          <p:spTgt spid="80899"/>
                                        </p:tgtEl>
                                        <p:attrNameLst>
                                          <p:attrName>style.visibility</p:attrName>
                                        </p:attrNameLst>
                                      </p:cBhvr>
                                      <p:to>
                                        <p:strVal val="visible"/>
                                      </p:to>
                                    </p:set>
                                    <p:animEffect transition="in" filter="wipe(up)">
                                      <p:cBhvr>
                                        <p:cTn id="7" dur="300"/>
                                        <p:tgtEl>
                                          <p:spTgt spid="80899"/>
                                        </p:tgtEl>
                                      </p:cBhvr>
                                    </p:animEffect>
                                  </p:childTnLst>
                                </p:cTn>
                              </p:par>
                            </p:childTnLst>
                          </p:cTn>
                        </p:par>
                        <p:par>
                          <p:cTn id="8" fill="hold">
                            <p:stCondLst>
                              <p:cond delay="3100"/>
                            </p:stCondLst>
                            <p:childTnLst>
                              <p:par>
                                <p:cTn id="9" presetID="7" presetClass="entr" presetSubtype="1" fill="hold" grpId="0" nodeType="afterEffect">
                                  <p:stCondLst>
                                    <p:cond delay="1000"/>
                                  </p:stCondLst>
                                  <p:childTnLst>
                                    <p:set>
                                      <p:cBhvr>
                                        <p:cTn id="10" dur="1" fill="hold">
                                          <p:stCondLst>
                                            <p:cond delay="0"/>
                                          </p:stCondLst>
                                        </p:cTn>
                                        <p:tgtEl>
                                          <p:spTgt spid="80902"/>
                                        </p:tgtEl>
                                        <p:attrNameLst>
                                          <p:attrName>style.visibility</p:attrName>
                                        </p:attrNameLst>
                                      </p:cBhvr>
                                      <p:to>
                                        <p:strVal val="visible"/>
                                      </p:to>
                                    </p:set>
                                    <p:anim calcmode="lin" valueType="num">
                                      <p:cBhvr additive="base">
                                        <p:cTn id="11" dur="5000" fill="hold"/>
                                        <p:tgtEl>
                                          <p:spTgt spid="80902"/>
                                        </p:tgtEl>
                                        <p:attrNameLst>
                                          <p:attrName>ppt_x</p:attrName>
                                        </p:attrNameLst>
                                      </p:cBhvr>
                                      <p:tavLst>
                                        <p:tav tm="0">
                                          <p:val>
                                            <p:strVal val="#ppt_x"/>
                                          </p:val>
                                        </p:tav>
                                        <p:tav tm="100000">
                                          <p:val>
                                            <p:strVal val="#ppt_x"/>
                                          </p:val>
                                        </p:tav>
                                      </p:tavLst>
                                    </p:anim>
                                    <p:anim calcmode="lin" valueType="num">
                                      <p:cBhvr additive="base">
                                        <p:cTn id="12" dur="5000" fill="hold"/>
                                        <p:tgtEl>
                                          <p:spTgt spid="8090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autoUpdateAnimBg="0"/>
      <p:bldP spid="80902"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Номер слайда 5"/>
          <p:cNvSpPr>
            <a:spLocks noGrp="1"/>
          </p:cNvSpPr>
          <p:nvPr>
            <p:ph type="sldNum" sz="quarter" idx="12"/>
          </p:nvPr>
        </p:nvSpPr>
        <p:spPr>
          <a:noFill/>
        </p:spPr>
        <p:txBody>
          <a:bodyPr/>
          <a:lstStyle/>
          <a:p>
            <a:fld id="{53FF6596-91F0-4D3C-BA81-BEA50C94383A}" type="slidenum">
              <a:rPr lang="ru-RU"/>
              <a:pPr/>
              <a:t>33</a:t>
            </a:fld>
            <a:endParaRPr lang="ru-RU"/>
          </a:p>
        </p:txBody>
      </p:sp>
      <p:sp>
        <p:nvSpPr>
          <p:cNvPr id="81923" name="Rectangle 3"/>
          <p:cNvSpPr>
            <a:spLocks noGrp="1" noChangeArrowheads="1"/>
          </p:cNvSpPr>
          <p:nvPr>
            <p:ph type="body" idx="1"/>
          </p:nvPr>
        </p:nvSpPr>
        <p:spPr>
          <a:xfrm>
            <a:off x="457200" y="1752600"/>
            <a:ext cx="8077200" cy="4495800"/>
          </a:xfrm>
        </p:spPr>
        <p:txBody>
          <a:bodyPr/>
          <a:lstStyle/>
          <a:p>
            <a:pPr algn="ctr" eaLnBrk="1" hangingPunct="1">
              <a:lnSpc>
                <a:spcPct val="85000"/>
              </a:lnSpc>
              <a:spcBef>
                <a:spcPct val="10000"/>
              </a:spcBef>
              <a:buFont typeface="Wingdings" pitchFamily="2" charset="2"/>
              <a:buNone/>
            </a:pPr>
            <a:r>
              <a:rPr lang="ru-RU" sz="2800" b="1" i="1" smtClean="0">
                <a:solidFill>
                  <a:srgbClr val="1D80C3"/>
                </a:solidFill>
              </a:rPr>
              <a:t>В </a:t>
            </a:r>
            <a:r>
              <a:rPr lang="ru-RU" sz="2800" b="1" i="1" smtClean="0">
                <a:solidFill>
                  <a:srgbClr val="1D80C3"/>
                </a:solidFill>
                <a:cs typeface="Times New Roman" pitchFamily="18" charset="0"/>
              </a:rPr>
              <a:t>XIII—XIV</a:t>
            </a:r>
            <a:r>
              <a:rPr lang="ru-RU" sz="2800" b="1" i="1" smtClean="0">
                <a:solidFill>
                  <a:srgbClr val="1D80C3"/>
                </a:solidFill>
              </a:rPr>
              <a:t> вв. в городах-республиках Италии  начала формироваться новая светская культура, проникнутая гуманизмом античности.Движение за возрождение античной  цивилизации получило название Ренессанса (фр. </a:t>
            </a:r>
            <a:r>
              <a:rPr lang="ru-RU" sz="2800" b="1" i="1" smtClean="0">
                <a:solidFill>
                  <a:srgbClr val="1D80C3"/>
                </a:solidFill>
                <a:cs typeface="Times New Roman" pitchFamily="18" charset="0"/>
              </a:rPr>
              <a:t>—</a:t>
            </a:r>
            <a:r>
              <a:rPr lang="ru-RU" sz="2800" b="1" i="1" smtClean="0">
                <a:solidFill>
                  <a:srgbClr val="1D80C3"/>
                </a:solidFill>
              </a:rPr>
              <a:t>возрождение).Время  архитектуры Ренессанса в Италии </a:t>
            </a:r>
            <a:r>
              <a:rPr lang="ru-RU" sz="2800" b="1" i="1" smtClean="0">
                <a:solidFill>
                  <a:srgbClr val="1D80C3"/>
                </a:solidFill>
                <a:cs typeface="Times New Roman" pitchFamily="18" charset="0"/>
              </a:rPr>
              <a:t>—XV</a:t>
            </a:r>
            <a:r>
              <a:rPr lang="ru-RU" sz="2800" b="1" i="1" smtClean="0">
                <a:solidFill>
                  <a:srgbClr val="1D80C3"/>
                </a:solidFill>
              </a:rPr>
              <a:t> </a:t>
            </a:r>
            <a:r>
              <a:rPr lang="ru-RU" sz="2800" b="1" i="1" smtClean="0">
                <a:solidFill>
                  <a:srgbClr val="1D80C3"/>
                </a:solidFill>
                <a:cs typeface="Times New Roman" pitchFamily="18" charset="0"/>
              </a:rPr>
              <a:t>—XVI</a:t>
            </a:r>
            <a:r>
              <a:rPr lang="ru-RU" sz="2800" b="1" i="1" smtClean="0">
                <a:solidFill>
                  <a:srgbClr val="1D80C3"/>
                </a:solidFill>
              </a:rPr>
              <a:t>вв., основные периоды </a:t>
            </a:r>
            <a:r>
              <a:rPr lang="ru-RU" sz="2800" b="1" i="1" smtClean="0">
                <a:solidFill>
                  <a:srgbClr val="1D80C3"/>
                </a:solidFill>
                <a:cs typeface="Times New Roman" pitchFamily="18" charset="0"/>
              </a:rPr>
              <a:t>—</a:t>
            </a:r>
            <a:r>
              <a:rPr lang="ru-RU" sz="2800" b="1" i="1" smtClean="0">
                <a:solidFill>
                  <a:srgbClr val="1D80C3"/>
                </a:solidFill>
              </a:rPr>
              <a:t>ранний, высокий и поздний Ренессанс.Наиболее характерные памятники сохранились во Флоренции, где работал виднейший архитектор раннего Ренессанса</a:t>
            </a:r>
            <a:r>
              <a:rPr lang="ru-RU" sz="2800" b="1" i="1" smtClean="0">
                <a:solidFill>
                  <a:srgbClr val="008000"/>
                </a:solidFill>
              </a:rPr>
              <a:t> </a:t>
            </a:r>
            <a:r>
              <a:rPr lang="ru-RU" sz="2800" b="1" i="1" smtClean="0">
                <a:solidFill>
                  <a:srgbClr val="C43461"/>
                </a:solidFill>
              </a:rPr>
              <a:t>Ф. Брунеллески</a:t>
            </a:r>
            <a:r>
              <a:rPr lang="ru-RU" sz="2800" b="1" i="1" smtClean="0">
                <a:solidFill>
                  <a:srgbClr val="1D80C3"/>
                </a:solidFill>
              </a:rPr>
              <a:t>.</a:t>
            </a:r>
            <a:endParaRPr lang="ru-RU" sz="2800" b="1" smtClean="0">
              <a:solidFill>
                <a:srgbClr val="1D80C3"/>
              </a:solidFill>
            </a:endParaRPr>
          </a:p>
        </p:txBody>
      </p:sp>
      <p:sp>
        <p:nvSpPr>
          <p:cNvPr id="81924" name="WordArt 4" descr="Белый мрамор"/>
          <p:cNvSpPr>
            <a:spLocks noChangeArrowheads="1" noChangeShapeType="1" noTextEdit="1"/>
          </p:cNvSpPr>
          <p:nvPr/>
        </p:nvSpPr>
        <p:spPr bwMode="ltGray">
          <a:xfrm>
            <a:off x="914400" y="304800"/>
            <a:ext cx="7086600" cy="86677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b="1" kern="10">
                <a:ln w="9525">
                  <a:round/>
                  <a:headEnd/>
                  <a:tailEnd/>
                </a:ln>
                <a:blipFill dpi="0" rotWithShape="0">
                  <a:blip r:embed="rId2"/>
                  <a:srcRect/>
                  <a:tile tx="0" ty="0" sx="100000" sy="100000" flip="none" algn="tl"/>
                </a:blipFill>
                <a:latin typeface="Matisse ITC"/>
              </a:rPr>
              <a:t>РЕНЕССАНС</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1000"/>
                                  </p:stCondLst>
                                  <p:childTnLst>
                                    <p:set>
                                      <p:cBhvr>
                                        <p:cTn id="6" dur="1" fill="hold">
                                          <p:stCondLst>
                                            <p:cond delay="0"/>
                                          </p:stCondLst>
                                        </p:cTn>
                                        <p:tgtEl>
                                          <p:spTgt spid="81924"/>
                                        </p:tgtEl>
                                        <p:attrNameLst>
                                          <p:attrName>style.visibility</p:attrName>
                                        </p:attrNameLst>
                                      </p:cBhvr>
                                      <p:to>
                                        <p:strVal val="visible"/>
                                      </p:to>
                                    </p:set>
                                    <p:animEffect transition="in" filter="strips(upRight)">
                                      <p:cBhvr>
                                        <p:cTn id="7" dur="500"/>
                                        <p:tgtEl>
                                          <p:spTgt spid="81924"/>
                                        </p:tgtEl>
                                      </p:cBhvr>
                                    </p:animEffect>
                                  </p:childTnLst>
                                </p:cTn>
                              </p:par>
                            </p:childTnLst>
                          </p:cTn>
                        </p:par>
                        <p:par>
                          <p:cTn id="8" fill="hold">
                            <p:stCondLst>
                              <p:cond delay="1500"/>
                            </p:stCondLst>
                            <p:childTnLst>
                              <p:par>
                                <p:cTn id="9" presetID="3" presetClass="entr" presetSubtype="5" fill="hold" grpId="0" nodeType="afterEffect">
                                  <p:stCondLst>
                                    <p:cond delay="1000"/>
                                  </p:stCondLst>
                                  <p:childTnLst>
                                    <p:set>
                                      <p:cBhvr>
                                        <p:cTn id="10" dur="1" fill="hold">
                                          <p:stCondLst>
                                            <p:cond delay="0"/>
                                          </p:stCondLst>
                                        </p:cTn>
                                        <p:tgtEl>
                                          <p:spTgt spid="81923"/>
                                        </p:tgtEl>
                                        <p:attrNameLst>
                                          <p:attrName>style.visibility</p:attrName>
                                        </p:attrNameLst>
                                      </p:cBhvr>
                                      <p:to>
                                        <p:strVal val="visible"/>
                                      </p:to>
                                    </p:set>
                                    <p:animEffect transition="in" filter="blinds(vertical)">
                                      <p:cBhvr>
                                        <p:cTn id="11" dur="500"/>
                                        <p:tgtEl>
                                          <p:spTgt spid="81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utoUpdateAnimBg="0"/>
      <p:bldP spid="8192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Номер слайда 5"/>
          <p:cNvSpPr>
            <a:spLocks noGrp="1"/>
          </p:cNvSpPr>
          <p:nvPr>
            <p:ph type="sldNum" sz="quarter" idx="12"/>
          </p:nvPr>
        </p:nvSpPr>
        <p:spPr>
          <a:noFill/>
        </p:spPr>
        <p:txBody>
          <a:bodyPr/>
          <a:lstStyle/>
          <a:p>
            <a:fld id="{22DDE92B-8913-4635-B1CF-04EBDCED43E2}" type="slidenum">
              <a:rPr lang="ru-RU"/>
              <a:pPr/>
              <a:t>34</a:t>
            </a:fld>
            <a:endParaRPr lang="ru-RU"/>
          </a:p>
        </p:txBody>
      </p:sp>
      <p:sp>
        <p:nvSpPr>
          <p:cNvPr id="82948" name="Rectangle 4"/>
          <p:cNvSpPr>
            <a:spLocks noChangeArrowheads="1"/>
          </p:cNvSpPr>
          <p:nvPr/>
        </p:nvSpPr>
        <p:spPr bwMode="ltGray">
          <a:xfrm>
            <a:off x="457200" y="1371600"/>
            <a:ext cx="7772400" cy="5086350"/>
          </a:xfrm>
          <a:prstGeom prst="rect">
            <a:avLst/>
          </a:prstGeom>
          <a:noFill/>
          <a:ln w="9525">
            <a:noFill/>
            <a:miter lim="800000"/>
            <a:headEnd/>
            <a:tailEnd/>
          </a:ln>
        </p:spPr>
        <p:txBody>
          <a:bodyPr>
            <a:spAutoFit/>
          </a:bodyPr>
          <a:lstStyle/>
          <a:p>
            <a:pPr algn="ctr">
              <a:lnSpc>
                <a:spcPct val="90000"/>
              </a:lnSpc>
              <a:spcBef>
                <a:spcPct val="50000"/>
              </a:spcBef>
            </a:pPr>
            <a:r>
              <a:rPr lang="ru-RU" sz="2800" b="1" i="1">
                <a:solidFill>
                  <a:srgbClr val="1D80C3"/>
                </a:solidFill>
              </a:rPr>
              <a:t>В 1421 </a:t>
            </a:r>
            <a:r>
              <a:rPr lang="ru-RU" sz="2800" b="1" i="1">
                <a:solidFill>
                  <a:srgbClr val="1D80C3"/>
                </a:solidFill>
                <a:cs typeface="Times New Roman" pitchFamily="18" charset="0"/>
              </a:rPr>
              <a:t>—</a:t>
            </a:r>
            <a:r>
              <a:rPr lang="ru-RU" sz="2800" b="1" i="1">
                <a:solidFill>
                  <a:srgbClr val="1D80C3"/>
                </a:solidFill>
              </a:rPr>
              <a:t>1444 гг. построено первое в истории зодчества здание детского приюта </a:t>
            </a:r>
            <a:r>
              <a:rPr lang="ru-RU" sz="2800" b="1" i="1">
                <a:solidFill>
                  <a:srgbClr val="1D80C3"/>
                </a:solidFill>
                <a:cs typeface="Times New Roman" pitchFamily="18" charset="0"/>
              </a:rPr>
              <a:t>—</a:t>
            </a:r>
            <a:r>
              <a:rPr lang="ru-RU" sz="2800" b="1" i="1">
                <a:solidFill>
                  <a:srgbClr val="1D80C3"/>
                </a:solidFill>
              </a:rPr>
              <a:t>Оспедале дельи Инноченти (что в переводе с итальянского означает «госпиталь и приют невинных»).Продуманный четкий план, прекрасные легкие пропорции, простые формы создают впечатление равновесия и гармонии.В постройке Брунеллески выражена одна из главных особенностей ранней ренессансной архитектуры:предназначенная для людей, она по масштабам соразмерна человеку, приближена к его реальному росту в отличие от готических построек с высокими сводами.</a:t>
            </a:r>
          </a:p>
        </p:txBody>
      </p:sp>
      <p:sp>
        <p:nvSpPr>
          <p:cNvPr id="82949" name="WordArt 5" descr="Белый мрамор"/>
          <p:cNvSpPr>
            <a:spLocks noChangeArrowheads="1" noChangeShapeType="1" noTextEdit="1"/>
          </p:cNvSpPr>
          <p:nvPr/>
        </p:nvSpPr>
        <p:spPr bwMode="ltGray">
          <a:xfrm>
            <a:off x="914400" y="304800"/>
            <a:ext cx="7086600" cy="86677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b="1" kern="10" spc="720">
                <a:ln w="9525">
                  <a:round/>
                  <a:headEnd/>
                  <a:tailEnd/>
                </a:ln>
                <a:blipFill dpi="0" rotWithShape="0">
                  <a:blip r:embed="rId2"/>
                  <a:srcRect/>
                  <a:tile tx="0" ty="0" sx="100000" sy="100000" flip="none" algn="tl"/>
                </a:blipFill>
                <a:latin typeface="Matisse ITC"/>
              </a:rPr>
              <a:t>РЕНЕССАНС</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82949"/>
                                        </p:tgtEl>
                                        <p:attrNameLst>
                                          <p:attrName>style.visibility</p:attrName>
                                        </p:attrNameLst>
                                      </p:cBhvr>
                                      <p:to>
                                        <p:strVal val="visible"/>
                                      </p:to>
                                    </p:set>
                                    <p:animEffect transition="in" filter="checkerboard(across)">
                                      <p:cBhvr>
                                        <p:cTn id="7" dur="500"/>
                                        <p:tgtEl>
                                          <p:spTgt spid="82949"/>
                                        </p:tgtEl>
                                      </p:cBhvr>
                                    </p:animEffect>
                                  </p:childTnLst>
                                </p:cTn>
                              </p:par>
                            </p:childTnLst>
                          </p:cTn>
                        </p:par>
                        <p:par>
                          <p:cTn id="8" fill="hold">
                            <p:stCondLst>
                              <p:cond delay="1500"/>
                            </p:stCondLst>
                            <p:childTnLst>
                              <p:par>
                                <p:cTn id="9" presetID="3" presetClass="entr" presetSubtype="10" fill="hold" grpId="0" nodeType="afterEffect">
                                  <p:stCondLst>
                                    <p:cond delay="1000"/>
                                  </p:stCondLst>
                                  <p:childTnLst>
                                    <p:set>
                                      <p:cBhvr>
                                        <p:cTn id="10" dur="1" fill="hold">
                                          <p:stCondLst>
                                            <p:cond delay="0"/>
                                          </p:stCondLst>
                                        </p:cTn>
                                        <p:tgtEl>
                                          <p:spTgt spid="82948">
                                            <p:txEl>
                                              <p:pRg st="0" end="0"/>
                                            </p:txEl>
                                          </p:spTgt>
                                        </p:tgtEl>
                                        <p:attrNameLst>
                                          <p:attrName>style.visibility</p:attrName>
                                        </p:attrNameLst>
                                      </p:cBhvr>
                                      <p:to>
                                        <p:strVal val="visible"/>
                                      </p:to>
                                    </p:set>
                                    <p:animEffect transition="in" filter="blinds(horizontal)">
                                      <p:cBhvr>
                                        <p:cTn id="11" dur="500"/>
                                        <p:tgtEl>
                                          <p:spTgt spid="8294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build="p" autoUpdateAnimBg="0" advAuto="1000"/>
      <p:bldP spid="8294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Номер слайда 4"/>
          <p:cNvSpPr>
            <a:spLocks noGrp="1"/>
          </p:cNvSpPr>
          <p:nvPr>
            <p:ph type="sldNum" sz="quarter" idx="12"/>
          </p:nvPr>
        </p:nvSpPr>
        <p:spPr>
          <a:noFill/>
        </p:spPr>
        <p:txBody>
          <a:bodyPr/>
          <a:lstStyle/>
          <a:p>
            <a:fld id="{8138F103-44F8-4116-B9D1-3A0B83C6C4D7}" type="slidenum">
              <a:rPr lang="ru-RU"/>
              <a:pPr/>
              <a:t>35</a:t>
            </a:fld>
            <a:endParaRPr lang="ru-RU"/>
          </a:p>
        </p:txBody>
      </p:sp>
      <p:sp>
        <p:nvSpPr>
          <p:cNvPr id="55300" name="WordArt 4"/>
          <p:cNvSpPr>
            <a:spLocks noChangeArrowheads="1" noChangeShapeType="1" noTextEdit="1"/>
          </p:cNvSpPr>
          <p:nvPr/>
        </p:nvSpPr>
        <p:spPr bwMode="ltGray">
          <a:xfrm>
            <a:off x="1219200" y="0"/>
            <a:ext cx="6477000" cy="1524000"/>
          </a:xfrm>
          <a:prstGeom prst="rect">
            <a:avLst/>
          </a:prstGeom>
        </p:spPr>
        <p:txBody>
          <a:bodyPr wrap="none" fromWordArt="1">
            <a:prstTxWarp prst="textDeflate">
              <a:avLst>
                <a:gd name="adj" fmla="val 18750"/>
              </a:avLst>
            </a:prstTxWarp>
          </a:bodyPr>
          <a:lstStyle/>
          <a:p>
            <a:pPr algn="ctr"/>
            <a:r>
              <a:rPr lang="ru-RU" sz="3600" kern="10">
                <a:ln w="0">
                  <a:noFill/>
                  <a:miter lim="800000"/>
                  <a:headEnd/>
                  <a:tailEnd/>
                </a:ln>
                <a:gradFill rotWithShape="1">
                  <a:gsLst>
                    <a:gs pos="0">
                      <a:srgbClr val="0047FF"/>
                    </a:gs>
                    <a:gs pos="13000">
                      <a:srgbClr val="000082"/>
                    </a:gs>
                    <a:gs pos="28000">
                      <a:srgbClr val="0047FF"/>
                    </a:gs>
                    <a:gs pos="42000">
                      <a:srgbClr val="000082"/>
                    </a:gs>
                    <a:gs pos="57001">
                      <a:srgbClr val="0047FF"/>
                    </a:gs>
                    <a:gs pos="72000">
                      <a:srgbClr val="000082"/>
                    </a:gs>
                    <a:gs pos="87000">
                      <a:srgbClr val="0047FF"/>
                    </a:gs>
                    <a:gs pos="100000">
                      <a:srgbClr val="000082"/>
                    </a:gs>
                  </a:gsLst>
                  <a:path path="rect">
                    <a:fillToRect l="50000" t="50000" r="50000" b="50000"/>
                  </a:path>
                </a:gradFill>
                <a:latin typeface="Impact"/>
              </a:rPr>
              <a:t>АРХИТЕКТУРА БАРОККО</a:t>
            </a:r>
          </a:p>
        </p:txBody>
      </p:sp>
      <p:sp>
        <p:nvSpPr>
          <p:cNvPr id="55301" name="Text Box 5"/>
          <p:cNvSpPr txBox="1">
            <a:spLocks noChangeArrowheads="1"/>
          </p:cNvSpPr>
          <p:nvPr/>
        </p:nvSpPr>
        <p:spPr bwMode="ltGray">
          <a:xfrm>
            <a:off x="304800" y="1752600"/>
            <a:ext cx="8839200" cy="4854575"/>
          </a:xfrm>
          <a:prstGeom prst="rect">
            <a:avLst/>
          </a:prstGeom>
          <a:noFill/>
          <a:ln w="9525">
            <a:noFill/>
            <a:miter lim="800000"/>
            <a:headEnd/>
            <a:tailEnd/>
          </a:ln>
        </p:spPr>
        <p:txBody>
          <a:bodyPr>
            <a:spAutoFit/>
          </a:bodyPr>
          <a:lstStyle/>
          <a:p>
            <a:pPr>
              <a:lnSpc>
                <a:spcPct val="80000"/>
              </a:lnSpc>
              <a:spcBef>
                <a:spcPct val="50000"/>
              </a:spcBef>
            </a:pPr>
            <a:r>
              <a:rPr lang="ru-RU" sz="2600" b="1" i="1">
                <a:solidFill>
                  <a:srgbClr val="10486E"/>
                </a:solidFill>
              </a:rPr>
              <a:t>Наиболее характерные черты итальянской архитектуры </a:t>
            </a:r>
            <a:r>
              <a:rPr lang="ru-RU" sz="2600" b="1" i="1">
                <a:solidFill>
                  <a:srgbClr val="10486E"/>
                </a:solidFill>
                <a:cs typeface="Times New Roman" pitchFamily="18" charset="0"/>
              </a:rPr>
              <a:t>XVII </a:t>
            </a:r>
            <a:r>
              <a:rPr lang="ru-RU" sz="2600" b="1" i="1">
                <a:solidFill>
                  <a:srgbClr val="10486E"/>
                </a:solidFill>
              </a:rPr>
              <a:t> в. воплотились в памятниках Рима . Этот стиль соединил постройки разных  эпох в архитектурное целое. В римской архитектуре барокко появились новые типы храма, городской площади и дворцового ансамбля.                                                                                        Основные черты барокко:эмоциональная выразительность, масштабность и насыщенность движением.      </a:t>
            </a:r>
            <a:r>
              <a:rPr lang="en-GB" sz="2600" b="1" i="1">
                <a:solidFill>
                  <a:srgbClr val="10486E"/>
                </a:solidFill>
              </a:rPr>
              <a:t>                                                                      </a:t>
            </a:r>
            <a:r>
              <a:rPr lang="ru-RU" sz="2600" b="1" i="1">
                <a:solidFill>
                  <a:srgbClr val="10486E"/>
                </a:solidFill>
              </a:rPr>
              <a:t>Первым образцом стиля можно считать церковь Иль-Джезу, возведенную к 1575 г. архитекторами  Джакомо Бароцци да Виньола и Джакомо делла Порта  для монашеского ордена иезуитов.</a:t>
            </a:r>
            <a:r>
              <a:rPr lang="en-GB" sz="2600" b="1" i="1">
                <a:solidFill>
                  <a:srgbClr val="10486E"/>
                </a:solidFill>
              </a:rPr>
              <a:t>                                              </a:t>
            </a:r>
            <a:r>
              <a:rPr lang="ru-RU" sz="2600" b="1" i="1">
                <a:solidFill>
                  <a:srgbClr val="10486E"/>
                </a:solidFill>
              </a:rPr>
              <a:t>Огромный вклад в создание церковной архитектуры барокко внесли три мастера: Карло Мадерна, Франческо Борромини, Лоренцо Бернини.</a:t>
            </a:r>
            <a:r>
              <a:rPr lang="ru-RU" b="1">
                <a:solidFill>
                  <a:srgbClr val="669900"/>
                </a:solidFill>
              </a:rPr>
              <a:t>                                          </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1000"/>
                                  </p:stCondLst>
                                  <p:childTnLst>
                                    <p:set>
                                      <p:cBhvr>
                                        <p:cTn id="6" dur="1" fill="hold">
                                          <p:stCondLst>
                                            <p:cond delay="499"/>
                                          </p:stCondLst>
                                        </p:cTn>
                                        <p:tgtEl>
                                          <p:spTgt spid="55300"/>
                                        </p:tgtEl>
                                        <p:attrNameLst>
                                          <p:attrName>style.visibility</p:attrName>
                                        </p:attrNameLst>
                                      </p:cBhvr>
                                      <p:to>
                                        <p:strVal val="visible"/>
                                      </p:to>
                                    </p:set>
                                    <p:anim to="" calcmode="lin" valueType="num">
                                      <p:cBhvr>
                                        <p:cTn id="7" dur="1" fill="hold"/>
                                        <p:tgtEl>
                                          <p:spTgt spid="55300"/>
                                        </p:tgtEl>
                                        <p:attrNameLst>
                                          <p:attrName/>
                                        </p:attrNameLst>
                                      </p:cBhvr>
                                    </p:anim>
                                  </p:childTnLst>
                                </p:cTn>
                              </p:par>
                            </p:childTnLst>
                          </p:cTn>
                        </p:par>
                        <p:par>
                          <p:cTn id="8" fill="hold">
                            <p:stCondLst>
                              <p:cond delay="1500"/>
                            </p:stCondLst>
                            <p:childTnLst>
                              <p:par>
                                <p:cTn id="9" presetID="3" presetClass="entr" presetSubtype="5" fill="hold" grpId="0" nodeType="afterEffect">
                                  <p:stCondLst>
                                    <p:cond delay="1000"/>
                                  </p:stCondLst>
                                  <p:childTnLst>
                                    <p:set>
                                      <p:cBhvr>
                                        <p:cTn id="10" dur="1" fill="hold">
                                          <p:stCondLst>
                                            <p:cond delay="0"/>
                                          </p:stCondLst>
                                        </p:cTn>
                                        <p:tgtEl>
                                          <p:spTgt spid="55301">
                                            <p:txEl>
                                              <p:pRg st="0" end="0"/>
                                            </p:txEl>
                                          </p:spTgt>
                                        </p:tgtEl>
                                        <p:attrNameLst>
                                          <p:attrName>style.visibility</p:attrName>
                                        </p:attrNameLst>
                                      </p:cBhvr>
                                      <p:to>
                                        <p:strVal val="visible"/>
                                      </p:to>
                                    </p:set>
                                    <p:animEffect transition="in" filter="blinds(vertical)">
                                      <p:cBhvr>
                                        <p:cTn id="11" dur="500"/>
                                        <p:tgtEl>
                                          <p:spTgt spid="553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0" grpId="0" animBg="1"/>
      <p:bldP spid="55301" grpId="0" build="p" autoUpdateAnimBg="0" advAuto="100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Номер слайда 3"/>
          <p:cNvSpPr>
            <a:spLocks noGrp="1"/>
          </p:cNvSpPr>
          <p:nvPr>
            <p:ph type="sldNum" sz="quarter" idx="12"/>
          </p:nvPr>
        </p:nvSpPr>
        <p:spPr>
          <a:noFill/>
        </p:spPr>
        <p:txBody>
          <a:bodyPr/>
          <a:lstStyle/>
          <a:p>
            <a:fld id="{99D0B83A-03E4-4310-AB46-E4E58C53B264}" type="slidenum">
              <a:rPr lang="ru-RU"/>
              <a:pPr/>
              <a:t>36</a:t>
            </a:fld>
            <a:endParaRPr lang="ru-RU"/>
          </a:p>
        </p:txBody>
      </p:sp>
      <p:sp>
        <p:nvSpPr>
          <p:cNvPr id="56322" name="WordArt 2"/>
          <p:cNvSpPr>
            <a:spLocks noChangeArrowheads="1" noChangeShapeType="1" noTextEdit="1"/>
          </p:cNvSpPr>
          <p:nvPr/>
        </p:nvSpPr>
        <p:spPr bwMode="ltGray">
          <a:xfrm>
            <a:off x="1219200" y="0"/>
            <a:ext cx="6477000" cy="1524000"/>
          </a:xfrm>
          <a:prstGeom prst="rect">
            <a:avLst/>
          </a:prstGeom>
        </p:spPr>
        <p:txBody>
          <a:bodyPr wrap="none" fromWordArt="1">
            <a:prstTxWarp prst="textDeflate">
              <a:avLst>
                <a:gd name="adj" fmla="val 18750"/>
              </a:avLst>
            </a:prstTxWarp>
          </a:bodyPr>
          <a:lstStyle/>
          <a:p>
            <a:pPr algn="ctr"/>
            <a:r>
              <a:rPr lang="ru-RU" sz="3600" kern="10">
                <a:ln w="0">
                  <a:noFill/>
                  <a:miter lim="800000"/>
                  <a:headEnd/>
                  <a:tailEnd/>
                </a:ln>
                <a:gradFill rotWithShape="1">
                  <a:gsLst>
                    <a:gs pos="0">
                      <a:srgbClr val="0047FF"/>
                    </a:gs>
                    <a:gs pos="13000">
                      <a:srgbClr val="000082"/>
                    </a:gs>
                    <a:gs pos="28000">
                      <a:srgbClr val="0047FF"/>
                    </a:gs>
                    <a:gs pos="42000">
                      <a:srgbClr val="000082"/>
                    </a:gs>
                    <a:gs pos="57001">
                      <a:srgbClr val="0047FF"/>
                    </a:gs>
                    <a:gs pos="72000">
                      <a:srgbClr val="000082"/>
                    </a:gs>
                    <a:gs pos="87000">
                      <a:srgbClr val="0047FF"/>
                    </a:gs>
                    <a:gs pos="100000">
                      <a:srgbClr val="000082"/>
                    </a:gs>
                  </a:gsLst>
                  <a:path path="rect">
                    <a:fillToRect l="50000" t="50000" r="50000" b="50000"/>
                  </a:path>
                </a:gradFill>
                <a:latin typeface="Impact"/>
              </a:rPr>
              <a:t>АРХИТЕКТУРА БАРОККО</a:t>
            </a:r>
          </a:p>
        </p:txBody>
      </p:sp>
      <p:sp>
        <p:nvSpPr>
          <p:cNvPr id="56325" name="Text Box 5"/>
          <p:cNvSpPr txBox="1">
            <a:spLocks noChangeArrowheads="1"/>
          </p:cNvSpPr>
          <p:nvPr/>
        </p:nvSpPr>
        <p:spPr bwMode="ltGray">
          <a:xfrm>
            <a:off x="228600" y="1905000"/>
            <a:ext cx="8915400" cy="4702175"/>
          </a:xfrm>
          <a:prstGeom prst="rect">
            <a:avLst/>
          </a:prstGeom>
          <a:noFill/>
          <a:ln w="9525">
            <a:noFill/>
            <a:miter lim="800000"/>
            <a:headEnd/>
            <a:tailEnd/>
          </a:ln>
        </p:spPr>
        <p:txBody>
          <a:bodyPr>
            <a:spAutoFit/>
          </a:bodyPr>
          <a:lstStyle/>
          <a:p>
            <a:pPr>
              <a:lnSpc>
                <a:spcPct val="90000"/>
              </a:lnSpc>
              <a:spcBef>
                <a:spcPct val="50000"/>
              </a:spcBef>
            </a:pPr>
            <a:r>
              <a:rPr lang="ru-RU" sz="2800" b="1" i="1">
                <a:solidFill>
                  <a:srgbClr val="1D80C3"/>
                </a:solidFill>
              </a:rPr>
              <a:t>В </a:t>
            </a:r>
            <a:r>
              <a:rPr lang="ru-RU" sz="2800" b="1" i="1">
                <a:solidFill>
                  <a:srgbClr val="1D80C3"/>
                </a:solidFill>
                <a:cs typeface="Times New Roman" pitchFamily="18" charset="0"/>
              </a:rPr>
              <a:t>XVII </a:t>
            </a:r>
            <a:r>
              <a:rPr lang="ru-RU" sz="2800" b="1" i="1">
                <a:solidFill>
                  <a:srgbClr val="1D80C3"/>
                </a:solidFill>
              </a:rPr>
              <a:t>столетии в Италии  возводилось много дворцовых ансамблей. Мастера барокко стремились соединить в них черты городских и загородных построек. Яркий образец такого подхода </a:t>
            </a:r>
            <a:r>
              <a:rPr lang="ru-RU" sz="2800" b="1" i="1">
                <a:solidFill>
                  <a:srgbClr val="1D80C3"/>
                </a:solidFill>
                <a:cs typeface="Times New Roman" pitchFamily="18" charset="0"/>
              </a:rPr>
              <a:t>—</a:t>
            </a:r>
            <a:r>
              <a:rPr lang="ru-RU" sz="2800" b="1" i="1">
                <a:solidFill>
                  <a:srgbClr val="1D80C3"/>
                </a:solidFill>
              </a:rPr>
              <a:t> палаццо (дворец) Барберини (1625 </a:t>
            </a:r>
            <a:r>
              <a:rPr lang="ru-RU" sz="2800" b="1" i="1">
                <a:solidFill>
                  <a:srgbClr val="1D80C3"/>
                </a:solidFill>
                <a:cs typeface="Times New Roman" pitchFamily="18" charset="0"/>
              </a:rPr>
              <a:t>—</a:t>
            </a:r>
            <a:r>
              <a:rPr lang="ru-RU" sz="2800" b="1" i="1">
                <a:solidFill>
                  <a:srgbClr val="1D80C3"/>
                </a:solidFill>
              </a:rPr>
              <a:t>1663 гг.) Его строительство начал Мадерна и завершили Борромини и Бернини.                                                                      В основу стиля барокко легли религиозные идеи: «Человек должен покаяться в грехах, привести душу в полное подчинение воле Божьей и тем самым приблизиться к познанию истины и воссоединению с Богом.»</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100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500" fill="hold"/>
                                        <p:tgtEl>
                                          <p:spTgt spid="56322"/>
                                        </p:tgtEl>
                                        <p:attrNameLst>
                                          <p:attrName>ppt_w</p:attrName>
                                        </p:attrNameLst>
                                      </p:cBhvr>
                                      <p:tavLst>
                                        <p:tav tm="0">
                                          <p:val>
                                            <p:strVal val="(6*min(max(#ppt_w*#ppt_h,.3),1)-7.4)/-.7*#ppt_w"/>
                                          </p:val>
                                        </p:tav>
                                        <p:tav tm="100000">
                                          <p:val>
                                            <p:strVal val="#ppt_w"/>
                                          </p:val>
                                        </p:tav>
                                      </p:tavLst>
                                    </p:anim>
                                    <p:anim calcmode="lin" valueType="num">
                                      <p:cBhvr>
                                        <p:cTn id="8" dur="500" fill="hold"/>
                                        <p:tgtEl>
                                          <p:spTgt spid="56322"/>
                                        </p:tgtEl>
                                        <p:attrNameLst>
                                          <p:attrName>ppt_h</p:attrName>
                                        </p:attrNameLst>
                                      </p:cBhvr>
                                      <p:tavLst>
                                        <p:tav tm="0">
                                          <p:val>
                                            <p:strVal val="(6*min(max(#ppt_w*#ppt_h,.3),1)-7.4)/-.7*#ppt_h"/>
                                          </p:val>
                                        </p:tav>
                                        <p:tav tm="100000">
                                          <p:val>
                                            <p:strVal val="#ppt_h"/>
                                          </p:val>
                                        </p:tav>
                                      </p:tavLst>
                                    </p:anim>
                                    <p:anim calcmode="lin" valueType="num">
                                      <p:cBhvr>
                                        <p:cTn id="9" dur="500" fill="hold"/>
                                        <p:tgtEl>
                                          <p:spTgt spid="56322"/>
                                        </p:tgtEl>
                                        <p:attrNameLst>
                                          <p:attrName>ppt_x</p:attrName>
                                        </p:attrNameLst>
                                      </p:cBhvr>
                                      <p:tavLst>
                                        <p:tav tm="0">
                                          <p:val>
                                            <p:fltVal val="0.5"/>
                                          </p:val>
                                        </p:tav>
                                        <p:tav tm="100000">
                                          <p:val>
                                            <p:strVal val="#ppt_x"/>
                                          </p:val>
                                        </p:tav>
                                      </p:tavLst>
                                    </p:anim>
                                    <p:anim calcmode="lin" valueType="num">
                                      <p:cBhvr>
                                        <p:cTn id="10" dur="500" fill="hold"/>
                                        <p:tgtEl>
                                          <p:spTgt spid="56322"/>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1500"/>
                            </p:stCondLst>
                            <p:childTnLst>
                              <p:par>
                                <p:cTn id="12" presetID="3" presetClass="entr" presetSubtype="5" fill="hold" grpId="0" nodeType="afterEffect">
                                  <p:stCondLst>
                                    <p:cond delay="1000"/>
                                  </p:stCondLst>
                                  <p:childTnLst>
                                    <p:set>
                                      <p:cBhvr>
                                        <p:cTn id="13" dur="1" fill="hold">
                                          <p:stCondLst>
                                            <p:cond delay="0"/>
                                          </p:stCondLst>
                                        </p:cTn>
                                        <p:tgtEl>
                                          <p:spTgt spid="56325">
                                            <p:txEl>
                                              <p:pRg st="0" end="0"/>
                                            </p:txEl>
                                          </p:spTgt>
                                        </p:tgtEl>
                                        <p:attrNameLst>
                                          <p:attrName>style.visibility</p:attrName>
                                        </p:attrNameLst>
                                      </p:cBhvr>
                                      <p:to>
                                        <p:strVal val="visible"/>
                                      </p:to>
                                    </p:set>
                                    <p:animEffect transition="in" filter="blinds(vertical)">
                                      <p:cBhvr>
                                        <p:cTn id="14" dur="500"/>
                                        <p:tgtEl>
                                          <p:spTgt spid="563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nimBg="1"/>
      <p:bldP spid="56325" grpId="0" build="p" autoUpdateAnimBg="0" advAuto="100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Номер слайда 3"/>
          <p:cNvSpPr>
            <a:spLocks noGrp="1"/>
          </p:cNvSpPr>
          <p:nvPr>
            <p:ph type="sldNum" sz="quarter" idx="12"/>
          </p:nvPr>
        </p:nvSpPr>
        <p:spPr>
          <a:noFill/>
        </p:spPr>
        <p:txBody>
          <a:bodyPr/>
          <a:lstStyle/>
          <a:p>
            <a:fld id="{04E5F6E5-A864-4F23-832D-130C3F5E4F4C}" type="slidenum">
              <a:rPr lang="ru-RU"/>
              <a:pPr/>
              <a:t>37</a:t>
            </a:fld>
            <a:endParaRPr lang="ru-RU"/>
          </a:p>
        </p:txBody>
      </p:sp>
      <p:sp>
        <p:nvSpPr>
          <p:cNvPr id="68612" name="Text Box 4"/>
          <p:cNvSpPr txBox="1">
            <a:spLocks noChangeArrowheads="1"/>
          </p:cNvSpPr>
          <p:nvPr/>
        </p:nvSpPr>
        <p:spPr bwMode="ltGray">
          <a:xfrm>
            <a:off x="304800" y="1447800"/>
            <a:ext cx="2514600" cy="2282825"/>
          </a:xfrm>
          <a:prstGeom prst="rect">
            <a:avLst/>
          </a:prstGeom>
          <a:noFill/>
          <a:ln w="9525">
            <a:noFill/>
            <a:miter lim="800000"/>
            <a:headEnd/>
            <a:tailEnd/>
          </a:ln>
        </p:spPr>
        <p:txBody>
          <a:bodyPr>
            <a:spAutoFit/>
          </a:bodyPr>
          <a:lstStyle/>
          <a:p>
            <a:pPr>
              <a:spcBef>
                <a:spcPct val="50000"/>
              </a:spcBef>
            </a:pPr>
            <a:r>
              <a:rPr lang="ru-RU" b="1">
                <a:solidFill>
                  <a:srgbClr val="FF0000"/>
                </a:solidFill>
              </a:rPr>
              <a:t>КАРЛО МАДЕОНА СОБОР СВЯТОГО ПЕТРА.1607</a:t>
            </a:r>
            <a:r>
              <a:rPr lang="ru-RU" b="1">
                <a:solidFill>
                  <a:srgbClr val="FF0000"/>
                </a:solidFill>
                <a:cs typeface="Times New Roman" pitchFamily="18" charset="0"/>
              </a:rPr>
              <a:t>—</a:t>
            </a:r>
            <a:r>
              <a:rPr lang="ru-RU" b="1">
                <a:solidFill>
                  <a:srgbClr val="FF0000"/>
                </a:solidFill>
              </a:rPr>
              <a:t>1617гг.РИМ.</a:t>
            </a:r>
          </a:p>
        </p:txBody>
      </p:sp>
      <p:pic>
        <p:nvPicPr>
          <p:cNvPr id="38916" name="Picture 10" descr="20"/>
          <p:cNvPicPr>
            <a:picLocks noChangeAspect="1" noChangeArrowheads="1"/>
          </p:cNvPicPr>
          <p:nvPr/>
        </p:nvPicPr>
        <p:blipFill>
          <a:blip r:embed="rId2"/>
          <a:srcRect/>
          <a:stretch>
            <a:fillRect/>
          </a:stretch>
        </p:blipFill>
        <p:spPr bwMode="auto">
          <a:xfrm>
            <a:off x="2895600" y="996950"/>
            <a:ext cx="6019800" cy="3457575"/>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1000"/>
                                  </p:stCondLst>
                                  <p:childTnLst>
                                    <p:set>
                                      <p:cBhvr>
                                        <p:cTn id="6" dur="1" fill="hold">
                                          <p:stCondLst>
                                            <p:cond delay="0"/>
                                          </p:stCondLst>
                                        </p:cTn>
                                        <p:tgtEl>
                                          <p:spTgt spid="68612"/>
                                        </p:tgtEl>
                                        <p:attrNameLst>
                                          <p:attrName>style.visibility</p:attrName>
                                        </p:attrNameLst>
                                      </p:cBhvr>
                                      <p:to>
                                        <p:strVal val="visible"/>
                                      </p:to>
                                    </p:set>
                                    <p:anim calcmode="lin" valueType="num">
                                      <p:cBhvr>
                                        <p:cTn id="7" dur="500" fill="hold"/>
                                        <p:tgtEl>
                                          <p:spTgt spid="68612"/>
                                        </p:tgtEl>
                                        <p:attrNameLst>
                                          <p:attrName>ppt_x</p:attrName>
                                        </p:attrNameLst>
                                      </p:cBhvr>
                                      <p:tavLst>
                                        <p:tav tm="0">
                                          <p:val>
                                            <p:strVal val="#ppt_x"/>
                                          </p:val>
                                        </p:tav>
                                        <p:tav tm="100000">
                                          <p:val>
                                            <p:strVal val="#ppt_x"/>
                                          </p:val>
                                        </p:tav>
                                      </p:tavLst>
                                    </p:anim>
                                    <p:anim calcmode="lin" valueType="num">
                                      <p:cBhvr>
                                        <p:cTn id="8" dur="500" fill="hold"/>
                                        <p:tgtEl>
                                          <p:spTgt spid="68612"/>
                                        </p:tgtEl>
                                        <p:attrNameLst>
                                          <p:attrName>ppt_y</p:attrName>
                                        </p:attrNameLst>
                                      </p:cBhvr>
                                      <p:tavLst>
                                        <p:tav tm="0">
                                          <p:val>
                                            <p:strVal val="#ppt_y-#ppt_h/2"/>
                                          </p:val>
                                        </p:tav>
                                        <p:tav tm="100000">
                                          <p:val>
                                            <p:strVal val="#ppt_y"/>
                                          </p:val>
                                        </p:tav>
                                      </p:tavLst>
                                    </p:anim>
                                    <p:anim calcmode="lin" valueType="num">
                                      <p:cBhvr>
                                        <p:cTn id="9" dur="500" fill="hold"/>
                                        <p:tgtEl>
                                          <p:spTgt spid="68612"/>
                                        </p:tgtEl>
                                        <p:attrNameLst>
                                          <p:attrName>ppt_w</p:attrName>
                                        </p:attrNameLst>
                                      </p:cBhvr>
                                      <p:tavLst>
                                        <p:tav tm="0">
                                          <p:val>
                                            <p:strVal val="#ppt_w"/>
                                          </p:val>
                                        </p:tav>
                                        <p:tav tm="100000">
                                          <p:val>
                                            <p:strVal val="#ppt_w"/>
                                          </p:val>
                                        </p:tav>
                                      </p:tavLst>
                                    </p:anim>
                                    <p:anim calcmode="lin" valueType="num">
                                      <p:cBhvr>
                                        <p:cTn id="10" dur="500" fill="hold"/>
                                        <p:tgtEl>
                                          <p:spTgt spid="686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Номер слайда 5"/>
          <p:cNvSpPr>
            <a:spLocks noGrp="1"/>
          </p:cNvSpPr>
          <p:nvPr>
            <p:ph type="sldNum" sz="quarter" idx="12"/>
          </p:nvPr>
        </p:nvSpPr>
        <p:spPr>
          <a:noFill/>
        </p:spPr>
        <p:txBody>
          <a:bodyPr/>
          <a:lstStyle/>
          <a:p>
            <a:fld id="{7450C068-D2E9-439A-A922-42CF5A3BD69B}" type="slidenum">
              <a:rPr lang="ru-RU"/>
              <a:pPr/>
              <a:t>38</a:t>
            </a:fld>
            <a:endParaRPr lang="ru-RU"/>
          </a:p>
        </p:txBody>
      </p:sp>
      <p:sp>
        <p:nvSpPr>
          <p:cNvPr id="60419" name="Rectangle 3"/>
          <p:cNvSpPr>
            <a:spLocks noGrp="1" noChangeArrowheads="1"/>
          </p:cNvSpPr>
          <p:nvPr>
            <p:ph type="body" idx="1"/>
          </p:nvPr>
        </p:nvSpPr>
        <p:spPr>
          <a:xfrm>
            <a:off x="228600" y="1219200"/>
            <a:ext cx="8915400" cy="5410200"/>
          </a:xfrm>
        </p:spPr>
        <p:txBody>
          <a:bodyPr/>
          <a:lstStyle/>
          <a:p>
            <a:pPr eaLnBrk="1" hangingPunct="1">
              <a:buFont typeface="Wingdings" pitchFamily="2" charset="2"/>
              <a:buNone/>
            </a:pPr>
            <a:r>
              <a:rPr lang="ru-RU" sz="2400" b="1" i="1" smtClean="0">
                <a:solidFill>
                  <a:srgbClr val="1D80C3"/>
                </a:solidFill>
                <a:cs typeface="Times New Roman" pitchFamily="18" charset="0"/>
              </a:rPr>
              <a:t>КЛАССИЦИЗМ— ИДЕЙНО-ХУДОЖЕСТВЕННОЕ НАПРАВЛЕНИЕ И СТИЛЬ В ЕВРОПЕЙСКОМ ИСКУССТВЕ</a:t>
            </a:r>
            <a:r>
              <a:rPr lang="ru-RU" sz="2400" b="1" i="1" smtClean="0">
                <a:solidFill>
                  <a:srgbClr val="1D80C3"/>
                </a:solidFill>
              </a:rPr>
              <a:t> </a:t>
            </a:r>
            <a:r>
              <a:rPr lang="ru-RU" sz="2400" b="1" i="1" smtClean="0">
                <a:solidFill>
                  <a:srgbClr val="1D80C3"/>
                </a:solidFill>
                <a:cs typeface="Times New Roman" pitchFamily="18" charset="0"/>
              </a:rPr>
              <a:t>XVII </a:t>
            </a:r>
            <a:r>
              <a:rPr lang="ru-RU" sz="2400" b="1" i="1" smtClean="0">
                <a:solidFill>
                  <a:srgbClr val="1D80C3"/>
                </a:solidFill>
              </a:rPr>
              <a:t>в.</a:t>
            </a:r>
          </a:p>
          <a:p>
            <a:pPr eaLnBrk="1" hangingPunct="1">
              <a:buFont typeface="Wingdings" pitchFamily="2" charset="2"/>
              <a:buNone/>
            </a:pPr>
            <a:r>
              <a:rPr lang="ru-RU" sz="2400" b="1" i="1" smtClean="0">
                <a:solidFill>
                  <a:srgbClr val="1D80C3"/>
                </a:solidFill>
              </a:rPr>
              <a:t>РАССМАТРИВАЛ АНТИЧНОСТЬ КАК ЭТИЧЕСКУЮ И ХУДОЖЕСТВЕННУЮ НОРМУ. ЕМУ СВОЙСТВЕННЫ ПЛАСТИЧЕСКАЯ ГАРМОНИЯ И ЯСНОСТЬ.</a:t>
            </a:r>
          </a:p>
          <a:p>
            <a:pPr eaLnBrk="1" hangingPunct="1">
              <a:buFont typeface="Wingdings" pitchFamily="2" charset="2"/>
              <a:buNone/>
            </a:pPr>
            <a:r>
              <a:rPr lang="ru-RU" sz="2400" b="1" i="1" smtClean="0">
                <a:solidFill>
                  <a:srgbClr val="1D80C3"/>
                </a:solidFill>
              </a:rPr>
              <a:t>ДОСЛОВНО «КЛАССИЦИЗМ» МОЖНО ПЕРЕСЕСТИ КАК «ОСНОВАННЫЙ НА КЛАССИКЕ», Т. Е. ПРОИЗВЕДЕНИЯ ИСКУССТВА, КОТОРЫЕ ПРИЗНАНЫ ОБРАЗЦАМИ СОВЕРШЕНСТВА, ИДЕАЛОМ.</a:t>
            </a:r>
          </a:p>
          <a:p>
            <a:pPr eaLnBrk="1" hangingPunct="1">
              <a:buFont typeface="Wingdings" pitchFamily="2" charset="2"/>
              <a:buNone/>
            </a:pPr>
            <a:r>
              <a:rPr lang="ru-RU" sz="2400" b="1" i="1" smtClean="0">
                <a:solidFill>
                  <a:srgbClr val="1D80C3"/>
                </a:solidFill>
              </a:rPr>
              <a:t>СИСТЕМА ХУДОЖЕСТВЕННОГО ОБРАЗОВАНИЯ КЛАССИЦИЗМА СТРОИЛАСЬ НА  ИЗУЧЕНИИ АНТИЧНОСТИ  И ИСКУССТВА ВОЗРОЖДЕНИЯ.</a:t>
            </a:r>
          </a:p>
        </p:txBody>
      </p:sp>
      <p:sp>
        <p:nvSpPr>
          <p:cNvPr id="60420" name="WordArt 4"/>
          <p:cNvSpPr>
            <a:spLocks noChangeArrowheads="1" noChangeShapeType="1" noTextEdit="1"/>
          </p:cNvSpPr>
          <p:nvPr/>
        </p:nvSpPr>
        <p:spPr bwMode="ltGray">
          <a:xfrm>
            <a:off x="1981200" y="228600"/>
            <a:ext cx="4267200" cy="800100"/>
          </a:xfrm>
          <a:prstGeom prst="rect">
            <a:avLst/>
          </a:prstGeom>
        </p:spPr>
        <p:txBody>
          <a:bodyPr wrap="none" fromWordArt="1">
            <a:prstTxWarp prst="textPlain">
              <a:avLst>
                <a:gd name="adj" fmla="val 50296"/>
              </a:avLst>
            </a:prstTxWarp>
          </a:bodyPr>
          <a:lstStyle/>
          <a:p>
            <a:pPr algn="ctr"/>
            <a:r>
              <a:rPr lang="ru-RU" sz="3600" kern="10">
                <a:ln w="9525">
                  <a:noFill/>
                  <a:miter lim="800000"/>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КЛАССИЦИЗМ</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1000"/>
                                  </p:stCondLst>
                                  <p:childTnLst>
                                    <p:set>
                                      <p:cBhvr>
                                        <p:cTn id="6" dur="1" fill="hold">
                                          <p:stCondLst>
                                            <p:cond delay="0"/>
                                          </p:stCondLst>
                                        </p:cTn>
                                        <p:tgtEl>
                                          <p:spTgt spid="60420"/>
                                        </p:tgtEl>
                                        <p:attrNameLst>
                                          <p:attrName>style.visibility</p:attrName>
                                        </p:attrNameLst>
                                      </p:cBhvr>
                                      <p:to>
                                        <p:strVal val="visible"/>
                                      </p:to>
                                    </p:set>
                                    <p:animEffect transition="in" filter="blinds(horizontal)">
                                      <p:cBhvr>
                                        <p:cTn id="7" dur="500"/>
                                        <p:tgtEl>
                                          <p:spTgt spid="60420"/>
                                        </p:tgtEl>
                                      </p:cBhvr>
                                    </p:animEffect>
                                  </p:childTnLst>
                                </p:cTn>
                              </p:par>
                            </p:childTnLst>
                          </p:cTn>
                        </p:par>
                        <p:par>
                          <p:cTn id="8" fill="hold">
                            <p:stCondLst>
                              <p:cond delay="1500"/>
                            </p:stCondLst>
                            <p:childTnLst>
                              <p:par>
                                <p:cTn id="9" presetID="17" presetClass="entr" presetSubtype="8" fill="hold" grpId="0" nodeType="afterEffect">
                                  <p:stCondLst>
                                    <p:cond delay="100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ppt_x</p:attrName>
                                        </p:attrNameLst>
                                      </p:cBhvr>
                                      <p:tavLst>
                                        <p:tav tm="0">
                                          <p:val>
                                            <p:strVal val="#ppt_x-#ppt_w/2"/>
                                          </p:val>
                                        </p:tav>
                                        <p:tav tm="100000">
                                          <p:val>
                                            <p:strVal val="#ppt_x"/>
                                          </p:val>
                                        </p:tav>
                                      </p:tavLst>
                                    </p:anim>
                                    <p:anim calcmode="lin" valueType="num">
                                      <p:cBhvr>
                                        <p:cTn id="12" dur="500" fill="hold"/>
                                        <p:tgtEl>
                                          <p:spTgt spid="60419">
                                            <p:txEl>
                                              <p:pRg st="0" end="0"/>
                                            </p:txEl>
                                          </p:spTgt>
                                        </p:tgtEl>
                                        <p:attrNameLst>
                                          <p:attrName>ppt_y</p:attrName>
                                        </p:attrNameLst>
                                      </p:cBhvr>
                                      <p:tavLst>
                                        <p:tav tm="0">
                                          <p:val>
                                            <p:strVal val="#ppt_y"/>
                                          </p:val>
                                        </p:tav>
                                        <p:tav tm="100000">
                                          <p:val>
                                            <p:strVal val="#ppt_y"/>
                                          </p:val>
                                        </p:tav>
                                      </p:tavLst>
                                    </p:anim>
                                    <p:anim calcmode="lin" valueType="num">
                                      <p:cBhvr>
                                        <p:cTn id="13"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0419">
                                            <p:txEl>
                                              <p:pRg st="0" end="0"/>
                                            </p:txEl>
                                          </p:spTgt>
                                        </p:tgtEl>
                                        <p:attrNameLst>
                                          <p:attrName>ppt_h</p:attrName>
                                        </p:attrNameLst>
                                      </p:cBhvr>
                                      <p:tavLst>
                                        <p:tav tm="0">
                                          <p:val>
                                            <p:strVal val="#ppt_h"/>
                                          </p:val>
                                        </p:tav>
                                        <p:tav tm="100000">
                                          <p:val>
                                            <p:strVal val="#ppt_h"/>
                                          </p:val>
                                        </p:tav>
                                      </p:tavLst>
                                    </p:anim>
                                  </p:childTnLst>
                                </p:cTn>
                              </p:par>
                            </p:childTnLst>
                          </p:cTn>
                        </p:par>
                        <p:par>
                          <p:cTn id="15" fill="hold">
                            <p:stCondLst>
                              <p:cond delay="3000"/>
                            </p:stCondLst>
                            <p:childTnLst>
                              <p:par>
                                <p:cTn id="16" presetID="17" presetClass="entr" presetSubtype="8" fill="hold" grpId="0" nodeType="afterEffect">
                                  <p:stCondLst>
                                    <p:cond delay="1000"/>
                                  </p:stCondLst>
                                  <p:childTnLst>
                                    <p:set>
                                      <p:cBhvr>
                                        <p:cTn id="17" dur="1" fill="hold">
                                          <p:stCondLst>
                                            <p:cond delay="0"/>
                                          </p:stCondLst>
                                        </p:cTn>
                                        <p:tgtEl>
                                          <p:spTgt spid="60419">
                                            <p:txEl>
                                              <p:pRg st="1" end="1"/>
                                            </p:txEl>
                                          </p:spTgt>
                                        </p:tgtEl>
                                        <p:attrNameLst>
                                          <p:attrName>style.visibility</p:attrName>
                                        </p:attrNameLst>
                                      </p:cBhvr>
                                      <p:to>
                                        <p:strVal val="visible"/>
                                      </p:to>
                                    </p:set>
                                    <p:anim calcmode="lin" valueType="num">
                                      <p:cBhvr>
                                        <p:cTn id="18" dur="500" fill="hold"/>
                                        <p:tgtEl>
                                          <p:spTgt spid="60419">
                                            <p:txEl>
                                              <p:pRg st="1" end="1"/>
                                            </p:txEl>
                                          </p:spTgt>
                                        </p:tgtEl>
                                        <p:attrNameLst>
                                          <p:attrName>ppt_x</p:attrName>
                                        </p:attrNameLst>
                                      </p:cBhvr>
                                      <p:tavLst>
                                        <p:tav tm="0">
                                          <p:val>
                                            <p:strVal val="#ppt_x-#ppt_w/2"/>
                                          </p:val>
                                        </p:tav>
                                        <p:tav tm="100000">
                                          <p:val>
                                            <p:strVal val="#ppt_x"/>
                                          </p:val>
                                        </p:tav>
                                      </p:tavLst>
                                    </p:anim>
                                    <p:anim calcmode="lin" valueType="num">
                                      <p:cBhvr>
                                        <p:cTn id="19" dur="500" fill="hold"/>
                                        <p:tgtEl>
                                          <p:spTgt spid="60419">
                                            <p:txEl>
                                              <p:pRg st="1" end="1"/>
                                            </p:txEl>
                                          </p:spTgt>
                                        </p:tgtEl>
                                        <p:attrNameLst>
                                          <p:attrName>ppt_y</p:attrName>
                                        </p:attrNameLst>
                                      </p:cBhvr>
                                      <p:tavLst>
                                        <p:tav tm="0">
                                          <p:val>
                                            <p:strVal val="#ppt_y"/>
                                          </p:val>
                                        </p:tav>
                                        <p:tav tm="100000">
                                          <p:val>
                                            <p:strVal val="#ppt_y"/>
                                          </p:val>
                                        </p:tav>
                                      </p:tavLst>
                                    </p:anim>
                                    <p:anim calcmode="lin" valueType="num">
                                      <p:cBhvr>
                                        <p:cTn id="20"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60419">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4500"/>
                            </p:stCondLst>
                            <p:childTnLst>
                              <p:par>
                                <p:cTn id="23" presetID="17" presetClass="entr" presetSubtype="8" fill="hold" grpId="0" nodeType="afterEffect">
                                  <p:stCondLst>
                                    <p:cond delay="1000"/>
                                  </p:stCondLst>
                                  <p:childTnLst>
                                    <p:set>
                                      <p:cBhvr>
                                        <p:cTn id="24" dur="1" fill="hold">
                                          <p:stCondLst>
                                            <p:cond delay="0"/>
                                          </p:stCondLst>
                                        </p:cTn>
                                        <p:tgtEl>
                                          <p:spTgt spid="60419">
                                            <p:txEl>
                                              <p:pRg st="2" end="2"/>
                                            </p:txEl>
                                          </p:spTgt>
                                        </p:tgtEl>
                                        <p:attrNameLst>
                                          <p:attrName>style.visibility</p:attrName>
                                        </p:attrNameLst>
                                      </p:cBhvr>
                                      <p:to>
                                        <p:strVal val="visible"/>
                                      </p:to>
                                    </p:set>
                                    <p:anim calcmode="lin" valueType="num">
                                      <p:cBhvr>
                                        <p:cTn id="25" dur="500" fill="hold"/>
                                        <p:tgtEl>
                                          <p:spTgt spid="60419">
                                            <p:txEl>
                                              <p:pRg st="2" end="2"/>
                                            </p:txEl>
                                          </p:spTgt>
                                        </p:tgtEl>
                                        <p:attrNameLst>
                                          <p:attrName>ppt_x</p:attrName>
                                        </p:attrNameLst>
                                      </p:cBhvr>
                                      <p:tavLst>
                                        <p:tav tm="0">
                                          <p:val>
                                            <p:strVal val="#ppt_x-#ppt_w/2"/>
                                          </p:val>
                                        </p:tav>
                                        <p:tav tm="100000">
                                          <p:val>
                                            <p:strVal val="#ppt_x"/>
                                          </p:val>
                                        </p:tav>
                                      </p:tavLst>
                                    </p:anim>
                                    <p:anim calcmode="lin" valueType="num">
                                      <p:cBhvr>
                                        <p:cTn id="26" dur="500" fill="hold"/>
                                        <p:tgtEl>
                                          <p:spTgt spid="60419">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60419">
                                            <p:txEl>
                                              <p:pRg st="2" end="2"/>
                                            </p:txEl>
                                          </p:spTgt>
                                        </p:tgtEl>
                                        <p:attrNameLst>
                                          <p:attrName>ppt_h</p:attrName>
                                        </p:attrNameLst>
                                      </p:cBhvr>
                                      <p:tavLst>
                                        <p:tav tm="0">
                                          <p:val>
                                            <p:strVal val="#ppt_h"/>
                                          </p:val>
                                        </p:tav>
                                        <p:tav tm="100000">
                                          <p:val>
                                            <p:strVal val="#ppt_h"/>
                                          </p:val>
                                        </p:tav>
                                      </p:tavLst>
                                    </p:anim>
                                  </p:childTnLst>
                                </p:cTn>
                              </p:par>
                            </p:childTnLst>
                          </p:cTn>
                        </p:par>
                        <p:par>
                          <p:cTn id="29" fill="hold">
                            <p:stCondLst>
                              <p:cond delay="6000"/>
                            </p:stCondLst>
                            <p:childTnLst>
                              <p:par>
                                <p:cTn id="30" presetID="17" presetClass="entr" presetSubtype="8" fill="hold" grpId="0" nodeType="afterEffect">
                                  <p:stCondLst>
                                    <p:cond delay="1000"/>
                                  </p:stCondLst>
                                  <p:childTnLst>
                                    <p:set>
                                      <p:cBhvr>
                                        <p:cTn id="31" dur="1" fill="hold">
                                          <p:stCondLst>
                                            <p:cond delay="0"/>
                                          </p:stCondLst>
                                        </p:cTn>
                                        <p:tgtEl>
                                          <p:spTgt spid="60419">
                                            <p:txEl>
                                              <p:pRg st="3" end="3"/>
                                            </p:txEl>
                                          </p:spTgt>
                                        </p:tgtEl>
                                        <p:attrNameLst>
                                          <p:attrName>style.visibility</p:attrName>
                                        </p:attrNameLst>
                                      </p:cBhvr>
                                      <p:to>
                                        <p:strVal val="visible"/>
                                      </p:to>
                                    </p:set>
                                    <p:anim calcmode="lin" valueType="num">
                                      <p:cBhvr>
                                        <p:cTn id="32" dur="500" fill="hold"/>
                                        <p:tgtEl>
                                          <p:spTgt spid="60419">
                                            <p:txEl>
                                              <p:pRg st="3" end="3"/>
                                            </p:txEl>
                                          </p:spTgt>
                                        </p:tgtEl>
                                        <p:attrNameLst>
                                          <p:attrName>ppt_x</p:attrName>
                                        </p:attrNameLst>
                                      </p:cBhvr>
                                      <p:tavLst>
                                        <p:tav tm="0">
                                          <p:val>
                                            <p:strVal val="#ppt_x-#ppt_w/2"/>
                                          </p:val>
                                        </p:tav>
                                        <p:tav tm="100000">
                                          <p:val>
                                            <p:strVal val="#ppt_x"/>
                                          </p:val>
                                        </p:tav>
                                      </p:tavLst>
                                    </p:anim>
                                    <p:anim calcmode="lin" valueType="num">
                                      <p:cBhvr>
                                        <p:cTn id="33" dur="500" fill="hold"/>
                                        <p:tgtEl>
                                          <p:spTgt spid="60419">
                                            <p:txEl>
                                              <p:pRg st="3" end="3"/>
                                            </p:txEl>
                                          </p:spTgt>
                                        </p:tgtEl>
                                        <p:attrNameLst>
                                          <p:attrName>ppt_y</p:attrName>
                                        </p:attrNameLst>
                                      </p:cBhvr>
                                      <p:tavLst>
                                        <p:tav tm="0">
                                          <p:val>
                                            <p:strVal val="#ppt_y"/>
                                          </p:val>
                                        </p:tav>
                                        <p:tav tm="100000">
                                          <p:val>
                                            <p:strVal val="#ppt_y"/>
                                          </p:val>
                                        </p:tav>
                                      </p:tavLst>
                                    </p:anim>
                                    <p:anim calcmode="lin" valueType="num">
                                      <p:cBhvr>
                                        <p:cTn id="34"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60419">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advAuto="1000"/>
      <p:bldP spid="6042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Номер слайда 3"/>
          <p:cNvSpPr>
            <a:spLocks noGrp="1"/>
          </p:cNvSpPr>
          <p:nvPr>
            <p:ph type="sldNum" sz="quarter" idx="12"/>
          </p:nvPr>
        </p:nvSpPr>
        <p:spPr>
          <a:noFill/>
        </p:spPr>
        <p:txBody>
          <a:bodyPr/>
          <a:lstStyle/>
          <a:p>
            <a:fld id="{F3B1E772-213F-46AE-AB06-C59C78FD1378}" type="slidenum">
              <a:rPr lang="ru-RU"/>
              <a:pPr/>
              <a:t>39</a:t>
            </a:fld>
            <a:endParaRPr lang="ru-RU"/>
          </a:p>
        </p:txBody>
      </p:sp>
      <p:sp>
        <p:nvSpPr>
          <p:cNvPr id="64516" name="Text Box 4"/>
          <p:cNvSpPr txBox="1">
            <a:spLocks noChangeArrowheads="1"/>
          </p:cNvSpPr>
          <p:nvPr/>
        </p:nvSpPr>
        <p:spPr bwMode="ltGray">
          <a:xfrm>
            <a:off x="304800" y="1143000"/>
            <a:ext cx="2514600" cy="1917700"/>
          </a:xfrm>
          <a:prstGeom prst="rect">
            <a:avLst/>
          </a:prstGeom>
          <a:noFill/>
          <a:ln w="9525">
            <a:noFill/>
            <a:miter lim="800000"/>
            <a:headEnd/>
            <a:tailEnd/>
          </a:ln>
        </p:spPr>
        <p:txBody>
          <a:bodyPr>
            <a:spAutoFit/>
          </a:bodyPr>
          <a:lstStyle/>
          <a:p>
            <a:pPr>
              <a:spcBef>
                <a:spcPct val="50000"/>
              </a:spcBef>
            </a:pPr>
            <a:r>
              <a:rPr lang="ru-RU" b="1">
                <a:solidFill>
                  <a:srgbClr val="6699FF"/>
                </a:solidFill>
              </a:rPr>
              <a:t>СОБОР ДОМА  ИНВАЛИДОВ.</a:t>
            </a:r>
          </a:p>
          <a:p>
            <a:pPr>
              <a:spcBef>
                <a:spcPct val="50000"/>
              </a:spcBef>
            </a:pPr>
            <a:r>
              <a:rPr lang="ru-RU" b="1">
                <a:solidFill>
                  <a:srgbClr val="6699FF"/>
                </a:solidFill>
              </a:rPr>
              <a:t>1680</a:t>
            </a:r>
            <a:r>
              <a:rPr lang="ru-RU" b="1">
                <a:solidFill>
                  <a:srgbClr val="6699FF"/>
                </a:solidFill>
                <a:cs typeface="Times New Roman" pitchFamily="18" charset="0"/>
              </a:rPr>
              <a:t>—</a:t>
            </a:r>
            <a:r>
              <a:rPr lang="ru-RU" b="1">
                <a:solidFill>
                  <a:srgbClr val="6699FF"/>
                </a:solidFill>
              </a:rPr>
              <a:t>1706 ГГ.</a:t>
            </a:r>
          </a:p>
          <a:p>
            <a:pPr>
              <a:spcBef>
                <a:spcPct val="50000"/>
              </a:spcBef>
            </a:pPr>
            <a:r>
              <a:rPr lang="ru-RU" b="1">
                <a:solidFill>
                  <a:srgbClr val="6699FF"/>
                </a:solidFill>
              </a:rPr>
              <a:t>ПАРИЖ.</a:t>
            </a:r>
          </a:p>
        </p:txBody>
      </p:sp>
      <p:pic>
        <p:nvPicPr>
          <p:cNvPr id="40964" name="Picture 8" descr="21"/>
          <p:cNvPicPr>
            <a:picLocks noChangeAspect="1" noChangeArrowheads="1"/>
          </p:cNvPicPr>
          <p:nvPr/>
        </p:nvPicPr>
        <p:blipFill>
          <a:blip r:embed="rId2"/>
          <a:srcRect/>
          <a:stretch>
            <a:fillRect/>
          </a:stretch>
        </p:blipFill>
        <p:spPr bwMode="auto">
          <a:xfrm>
            <a:off x="4343400" y="228600"/>
            <a:ext cx="4267200" cy="64008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1000"/>
                                  </p:stCondLst>
                                  <p:childTnLst>
                                    <p:set>
                                      <p:cBhvr>
                                        <p:cTn id="6" dur="1" fill="hold">
                                          <p:stCondLst>
                                            <p:cond delay="0"/>
                                          </p:stCondLst>
                                        </p:cTn>
                                        <p:tgtEl>
                                          <p:spTgt spid="64516"/>
                                        </p:tgtEl>
                                        <p:attrNameLst>
                                          <p:attrName>style.visibility</p:attrName>
                                        </p:attrNameLst>
                                      </p:cBhvr>
                                      <p:to>
                                        <p:strVal val="visible"/>
                                      </p:to>
                                    </p:set>
                                    <p:animEffect transition="in" filter="slide(fromLeft)">
                                      <p:cBhvr>
                                        <p:cTn id="7" dur="500"/>
                                        <p:tgtEl>
                                          <p:spTgt spid="64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Номер слайда 5"/>
          <p:cNvSpPr>
            <a:spLocks noGrp="1"/>
          </p:cNvSpPr>
          <p:nvPr>
            <p:ph type="sldNum" sz="quarter" idx="12"/>
          </p:nvPr>
        </p:nvSpPr>
        <p:spPr>
          <a:noFill/>
        </p:spPr>
        <p:txBody>
          <a:bodyPr/>
          <a:lstStyle/>
          <a:p>
            <a:fld id="{CD481F90-FC7A-445B-A63F-2393DA0E94B3}" type="slidenum">
              <a:rPr lang="ru-RU"/>
              <a:pPr/>
              <a:t>4</a:t>
            </a:fld>
            <a:endParaRPr lang="ru-RU"/>
          </a:p>
        </p:txBody>
      </p:sp>
      <p:sp>
        <p:nvSpPr>
          <p:cNvPr id="7170" name="Rectangle 2"/>
          <p:cNvSpPr>
            <a:spLocks noGrp="1" noChangeArrowheads="1"/>
          </p:cNvSpPr>
          <p:nvPr>
            <p:ph type="title"/>
          </p:nvPr>
        </p:nvSpPr>
        <p:spPr>
          <a:xfrm>
            <a:off x="609600" y="152400"/>
            <a:ext cx="7924800" cy="762000"/>
          </a:xfrm>
        </p:spPr>
        <p:txBody>
          <a:bodyPr/>
          <a:lstStyle/>
          <a:p>
            <a:pPr eaLnBrk="1" hangingPunct="1"/>
            <a:r>
              <a:rPr lang="ru-RU" b="1" smtClean="0"/>
              <a:t>АНТИЧНАЯ АРХИТЕКТУРА</a:t>
            </a:r>
          </a:p>
        </p:txBody>
      </p:sp>
      <p:sp>
        <p:nvSpPr>
          <p:cNvPr id="7171" name="Rectangle 3"/>
          <p:cNvSpPr>
            <a:spLocks noGrp="1" noChangeArrowheads="1"/>
          </p:cNvSpPr>
          <p:nvPr>
            <p:ph type="body" idx="1"/>
          </p:nvPr>
        </p:nvSpPr>
        <p:spPr>
          <a:xfrm>
            <a:off x="4876800" y="1143000"/>
            <a:ext cx="4038600" cy="5257800"/>
          </a:xfrm>
        </p:spPr>
        <p:txBody>
          <a:bodyPr/>
          <a:lstStyle/>
          <a:p>
            <a:pPr algn="ctr" eaLnBrk="1" hangingPunct="1">
              <a:lnSpc>
                <a:spcPct val="120000"/>
              </a:lnSpc>
              <a:spcBef>
                <a:spcPct val="0"/>
              </a:spcBef>
              <a:buFont typeface="Wingdings" pitchFamily="2" charset="2"/>
              <a:buNone/>
            </a:pPr>
            <a:r>
              <a:rPr lang="ru-RU" sz="2000" b="1" i="1" smtClean="0">
                <a:solidFill>
                  <a:srgbClr val="321494"/>
                </a:solidFill>
              </a:rPr>
              <a:t>ТЕРМИН «АНТИЧНЫЙ» БЫЛ  ВВЕДЕН  ИТАЛЬЯНСКИМИ ГУМАНИСТАМИ В ЭПОХУ ВОЗРОЖДЕНИЯ ДЛЯ   ОПРЕДЕЛЕНИЯ  ГРЕКО-РИМСКОЙ КУЛЬТУРЫ, ДРЕВНЕЙШЕЙ ИЗ ИЗВЕСТНЫХ В ТО ВРЕМЯ. ПЕРИОД АНТИЧНОСТИ  НАЧИНАЕТСЯ В 3-ЕМ ТЫСЯЧЕЛЕТИИ ДО Н. Э. И  ЗАКАНЧИВАЕТСЯ  В  </a:t>
            </a:r>
            <a:r>
              <a:rPr lang="ru-RU" sz="2000" b="1" i="1" smtClean="0">
                <a:solidFill>
                  <a:srgbClr val="321494"/>
                </a:solidFill>
                <a:cs typeface="Arial" charset="0"/>
              </a:rPr>
              <a:t>V</a:t>
            </a:r>
            <a:r>
              <a:rPr lang="ru-RU" sz="2000" b="1" i="1" smtClean="0">
                <a:solidFill>
                  <a:srgbClr val="321494"/>
                </a:solidFill>
              </a:rPr>
              <a:t> В. Н. Э.( ЛАТ.</a:t>
            </a:r>
            <a:r>
              <a:rPr lang="en-GB" sz="2000" b="1" i="1" smtClean="0">
                <a:solidFill>
                  <a:srgbClr val="321494"/>
                </a:solidFill>
              </a:rPr>
              <a:t> antiquus</a:t>
            </a:r>
            <a:r>
              <a:rPr lang="ru-RU" sz="2000" b="1" i="1" smtClean="0">
                <a:solidFill>
                  <a:srgbClr val="321494"/>
                </a:solidFill>
                <a:cs typeface="Times New Roman" pitchFamily="18" charset="0"/>
              </a:rPr>
              <a:t>–</a:t>
            </a:r>
            <a:r>
              <a:rPr lang="ru-RU" sz="2000" b="1" i="1" smtClean="0">
                <a:solidFill>
                  <a:srgbClr val="321494"/>
                </a:solidFill>
              </a:rPr>
              <a:t> ДРЕВНИЙ).</a:t>
            </a:r>
          </a:p>
        </p:txBody>
      </p:sp>
      <p:pic>
        <p:nvPicPr>
          <p:cNvPr id="5125" name="Picture 11" descr="2"/>
          <p:cNvPicPr>
            <a:picLocks noChangeAspect="1" noChangeArrowheads="1"/>
          </p:cNvPicPr>
          <p:nvPr/>
        </p:nvPicPr>
        <p:blipFill>
          <a:blip r:embed="rId2"/>
          <a:srcRect/>
          <a:stretch>
            <a:fillRect/>
          </a:stretch>
        </p:blipFill>
        <p:spPr bwMode="auto">
          <a:xfrm>
            <a:off x="381000" y="838200"/>
            <a:ext cx="3810000" cy="571500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iterate type="wd">
                                    <p:tmPct val="100000"/>
                                  </p:iterate>
                                  <p:childTnLst>
                                    <p:set>
                                      <p:cBhvr>
                                        <p:cTn id="6" dur="1" fill="hold">
                                          <p:stCondLst>
                                            <p:cond delay="0"/>
                                          </p:stCondLst>
                                        </p:cTn>
                                        <p:tgtEl>
                                          <p:spTgt spid="7170"/>
                                        </p:tgtEl>
                                        <p:attrNameLst>
                                          <p:attrName>style.visibility</p:attrName>
                                        </p:attrNameLst>
                                      </p:cBhvr>
                                      <p:to>
                                        <p:strVal val="visible"/>
                                      </p:to>
                                    </p:set>
                                    <p:animEffect transition="in" filter="dissolve">
                                      <p:cBhvr>
                                        <p:cTn id="7" dur="300"/>
                                        <p:tgtEl>
                                          <p:spTgt spid="7170"/>
                                        </p:tgtEl>
                                      </p:cBhvr>
                                    </p:animEffect>
                                  </p:childTnLst>
                                </p:cTn>
                              </p:par>
                            </p:childTnLst>
                          </p:cTn>
                        </p:par>
                        <p:par>
                          <p:cTn id="8" fill="hold">
                            <p:stCondLst>
                              <p:cond delay="1600"/>
                            </p:stCondLst>
                            <p:childTnLst>
                              <p:par>
                                <p:cTn id="9" presetID="15" presetClass="entr" presetSubtype="0" fill="hold" grpId="0" nodeType="afterEffect">
                                  <p:stCondLst>
                                    <p:cond delay="1000"/>
                                  </p:stCondLst>
                                  <p:childTnLst>
                                    <p:set>
                                      <p:cBhvr>
                                        <p:cTn id="10" dur="1" fill="hold">
                                          <p:stCondLst>
                                            <p:cond delay="0"/>
                                          </p:stCondLst>
                                        </p:cTn>
                                        <p:tgtEl>
                                          <p:spTgt spid="7171">
                                            <p:txEl>
                                              <p:pRg st="0" end="0"/>
                                            </p:txEl>
                                          </p:spTgt>
                                        </p:tgtEl>
                                        <p:attrNameLst>
                                          <p:attrName>style.visibility</p:attrName>
                                        </p:attrNameLst>
                                      </p:cBhvr>
                                      <p:to>
                                        <p:strVal val="visible"/>
                                      </p:to>
                                    </p:set>
                                    <p:anim calcmode="lin" valueType="num">
                                      <p:cBhvr>
                                        <p:cTn id="11" dur="10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7171">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71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717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autoUpdateAnimBg="0" advAuto="100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Номер слайда 5"/>
          <p:cNvSpPr>
            <a:spLocks noGrp="1"/>
          </p:cNvSpPr>
          <p:nvPr>
            <p:ph type="sldNum" sz="quarter" idx="12"/>
          </p:nvPr>
        </p:nvSpPr>
        <p:spPr>
          <a:noFill/>
        </p:spPr>
        <p:txBody>
          <a:bodyPr/>
          <a:lstStyle/>
          <a:p>
            <a:fld id="{C12153B8-F70A-4061-8859-DA15685E037B}" type="slidenum">
              <a:rPr lang="ru-RU"/>
              <a:pPr/>
              <a:t>40</a:t>
            </a:fld>
            <a:endParaRPr lang="ru-RU"/>
          </a:p>
        </p:txBody>
      </p:sp>
      <p:sp>
        <p:nvSpPr>
          <p:cNvPr id="61443" name="Rectangle 3"/>
          <p:cNvSpPr>
            <a:spLocks noGrp="1" noChangeArrowheads="1"/>
          </p:cNvSpPr>
          <p:nvPr>
            <p:ph type="body" idx="1"/>
          </p:nvPr>
        </p:nvSpPr>
        <p:spPr>
          <a:xfrm>
            <a:off x="228600" y="1447800"/>
            <a:ext cx="8915400" cy="5410200"/>
          </a:xfrm>
        </p:spPr>
        <p:txBody>
          <a:bodyPr/>
          <a:lstStyle/>
          <a:p>
            <a:pPr eaLnBrk="1" hangingPunct="1">
              <a:buFont typeface="Wingdings" pitchFamily="2" charset="2"/>
              <a:buNone/>
            </a:pPr>
            <a:r>
              <a:rPr lang="ru-RU" sz="2200" b="1" smtClean="0">
                <a:solidFill>
                  <a:srgbClr val="008000"/>
                </a:solidFill>
              </a:rPr>
              <a:t>     </a:t>
            </a:r>
            <a:r>
              <a:rPr lang="ru-RU" sz="2200" b="1" i="1" smtClean="0">
                <a:solidFill>
                  <a:srgbClr val="1D80C3"/>
                </a:solidFill>
              </a:rPr>
              <a:t>В ПЕРВОЙ ПОЛОВИНЕ </a:t>
            </a:r>
            <a:r>
              <a:rPr lang="ru-RU" sz="2200" b="1" i="1" smtClean="0">
                <a:solidFill>
                  <a:srgbClr val="1D80C3"/>
                </a:solidFill>
                <a:cs typeface="Times New Roman" pitchFamily="18" charset="0"/>
              </a:rPr>
              <a:t>XVII </a:t>
            </a:r>
            <a:r>
              <a:rPr lang="ru-RU" sz="2200" b="1" i="1" smtClean="0">
                <a:solidFill>
                  <a:srgbClr val="1D80C3"/>
                </a:solidFill>
              </a:rPr>
              <a:t>в. СТОЛИЦА ФРАНЦИИ ПРЕВРАТИЛАСЬ ИЗ ГОРОДА-КРЕПОСТИ В ГОРОД-РЕЗИДЕНЦИЮ. ОБЛИК ПАРИЖА ТЕПЕРЬ ОПРЕДЕЛЯЛИ НЕ КРЕПОСТНЫЕ СТЕНЫ И ЗАМКИ, А ДВОРЦЫ, ПАРКИ, РЕГУЛЯРНАЯ СИСТЕМА УЛИЦ И ПЛОЩАДЕЙ.</a:t>
            </a:r>
          </a:p>
          <a:p>
            <a:pPr eaLnBrk="1" hangingPunct="1">
              <a:buFont typeface="Wingdings" pitchFamily="2" charset="2"/>
              <a:buNone/>
            </a:pPr>
            <a:r>
              <a:rPr lang="ru-RU" sz="2200" b="1" i="1" smtClean="0">
                <a:solidFill>
                  <a:srgbClr val="1D80C3"/>
                </a:solidFill>
              </a:rPr>
              <a:t>     ВЕРШИНОЙ РАЗВИТИЯ НОВОГО НАПРАВЛЕНИЯ В АРХИТЕКТУРЕ СТАЛ</a:t>
            </a:r>
            <a:r>
              <a:rPr lang="ru-RU" sz="2200" b="1" smtClean="0">
                <a:solidFill>
                  <a:srgbClr val="008000"/>
                </a:solidFill>
              </a:rPr>
              <a:t>  </a:t>
            </a:r>
            <a:r>
              <a:rPr lang="ru-RU" sz="2200" b="1" smtClean="0"/>
              <a:t>ВЕРСАЛЬ</a:t>
            </a:r>
            <a:r>
              <a:rPr lang="ru-RU" sz="2200" b="1" i="1" smtClean="0">
                <a:solidFill>
                  <a:srgbClr val="1D80C3"/>
                </a:solidFill>
                <a:cs typeface="Times New Roman" pitchFamily="18" charset="0"/>
              </a:rPr>
              <a:t>—</a:t>
            </a:r>
            <a:r>
              <a:rPr lang="ru-RU" sz="2200" b="1" i="1" smtClean="0">
                <a:solidFill>
                  <a:srgbClr val="1D80C3"/>
                </a:solidFill>
              </a:rPr>
              <a:t> ГРАНДИОЗНАЯ ПАРАДНАЯ РЕЗИДЕНЦИЯ ФРАНЦУЗСКИХ КОРОЛЕЙ НЕДАЛЕКО ОТ ПАРИЖА. </a:t>
            </a:r>
          </a:p>
          <a:p>
            <a:pPr eaLnBrk="1" hangingPunct="1">
              <a:buFont typeface="Wingdings" pitchFamily="2" charset="2"/>
              <a:buNone/>
            </a:pPr>
            <a:r>
              <a:rPr lang="ru-RU" sz="2200" b="1" i="1" smtClean="0">
                <a:solidFill>
                  <a:srgbClr val="1D80C3"/>
                </a:solidFill>
              </a:rPr>
              <a:t>      ПОСТЕПЕННО КЛАССИЦИЗМ  СТАЛ ПРОВОЗГЛАШАТЬ ПОЛИТИЧЕСКИЕ  ИДЕАЛЫ, А ИСКУССТВО  ПРЕВРАТИЛОСЬ В СРЕДСТВО ИДЕАЛОГИЧЕСКОЙ ПРОПАГАНДЫ.</a:t>
            </a:r>
          </a:p>
          <a:p>
            <a:pPr eaLnBrk="1" hangingPunct="1">
              <a:buFont typeface="Wingdings" pitchFamily="2" charset="2"/>
              <a:buNone/>
            </a:pPr>
            <a:r>
              <a:rPr lang="ru-RU" sz="2200" b="1" i="1" smtClean="0">
                <a:solidFill>
                  <a:srgbClr val="1D80C3"/>
                </a:solidFill>
              </a:rPr>
              <a:t>      В</a:t>
            </a:r>
            <a:r>
              <a:rPr lang="ru-RU" sz="2200" b="1" smtClean="0">
                <a:solidFill>
                  <a:srgbClr val="008000"/>
                </a:solidFill>
              </a:rPr>
              <a:t> </a:t>
            </a:r>
            <a:r>
              <a:rPr lang="ru-RU" sz="2200" b="1" smtClean="0"/>
              <a:t>ЛУВРЕ </a:t>
            </a:r>
            <a:r>
              <a:rPr lang="ru-RU" sz="2200" b="1" smtClean="0">
                <a:solidFill>
                  <a:srgbClr val="000099"/>
                </a:solidFill>
              </a:rPr>
              <a:t> </a:t>
            </a:r>
            <a:r>
              <a:rPr lang="ru-RU" sz="2200" b="1" i="1" smtClean="0">
                <a:solidFill>
                  <a:srgbClr val="1D80C3"/>
                </a:solidFill>
              </a:rPr>
              <a:t>ВОПЛОЩЕНЫ БЛИЗКИЕ ФРАНЦУЗАМ ИДЕИ И НАСТРОЕНИЯ: СТРОГОСТЬ И ТОРЖЕСТВЕННОСТЬ, МАСШТАБНОСТЬ И ПРЕДЕЛЬНАЯ ПРОСТОТА.</a:t>
            </a:r>
          </a:p>
        </p:txBody>
      </p:sp>
      <p:sp>
        <p:nvSpPr>
          <p:cNvPr id="61444" name="WordArt 4"/>
          <p:cNvSpPr>
            <a:spLocks noChangeArrowheads="1" noChangeShapeType="1" noTextEdit="1"/>
          </p:cNvSpPr>
          <p:nvPr/>
        </p:nvSpPr>
        <p:spPr bwMode="ltGray">
          <a:xfrm>
            <a:off x="1752600" y="228600"/>
            <a:ext cx="6096000" cy="1143000"/>
          </a:xfrm>
          <a:prstGeom prst="rect">
            <a:avLst/>
          </a:prstGeom>
        </p:spPr>
        <p:txBody>
          <a:bodyPr wrap="none" fromWordArt="1">
            <a:prstTxWarp prst="textPlain">
              <a:avLst>
                <a:gd name="adj" fmla="val 50000"/>
              </a:avLst>
            </a:prstTxWarp>
          </a:bodyPr>
          <a:lstStyle/>
          <a:p>
            <a:pPr algn="ctr"/>
            <a:r>
              <a:rPr lang="ru-RU" sz="3600" kern="10">
                <a:ln w="19050">
                  <a:noFill/>
                  <a:miter lim="800000"/>
                  <a:headEnd/>
                  <a:tailEnd/>
                </a:ln>
                <a:gradFill rotWithShape="1">
                  <a:gsLst>
                    <a:gs pos="0">
                      <a:srgbClr val="6666FF"/>
                    </a:gs>
                    <a:gs pos="100000">
                      <a:srgbClr val="161636"/>
                    </a:gs>
                  </a:gsLst>
                  <a:path path="rect">
                    <a:fillToRect l="100000" t="100000"/>
                  </a:path>
                </a:gradFill>
                <a:effectLst>
                  <a:outerShdw dist="35921" dir="2700000" algn="ctr" rotWithShape="0">
                    <a:srgbClr val="990000"/>
                  </a:outerShdw>
                </a:effectLst>
                <a:latin typeface="Impact"/>
              </a:rPr>
              <a:t>АРХИТЕКТУРА КЛАССИЦИЗМА</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1000"/>
                                  </p:stCondLst>
                                  <p:childTnLst>
                                    <p:set>
                                      <p:cBhvr>
                                        <p:cTn id="6" dur="1" fill="hold">
                                          <p:stCondLst>
                                            <p:cond delay="0"/>
                                          </p:stCondLst>
                                        </p:cTn>
                                        <p:tgtEl>
                                          <p:spTgt spid="61444"/>
                                        </p:tgtEl>
                                        <p:attrNameLst>
                                          <p:attrName>style.visibility</p:attrName>
                                        </p:attrNameLst>
                                      </p:cBhvr>
                                      <p:to>
                                        <p:strVal val="visible"/>
                                      </p:to>
                                    </p:set>
                                    <p:anim calcmode="lin" valueType="num">
                                      <p:cBhvr>
                                        <p:cTn id="7" dur="500" fill="hold"/>
                                        <p:tgtEl>
                                          <p:spTgt spid="61444"/>
                                        </p:tgtEl>
                                        <p:attrNameLst>
                                          <p:attrName>ppt_w</p:attrName>
                                        </p:attrNameLst>
                                      </p:cBhvr>
                                      <p:tavLst>
                                        <p:tav tm="0">
                                          <p:val>
                                            <p:fltVal val="0"/>
                                          </p:val>
                                        </p:tav>
                                        <p:tav tm="100000">
                                          <p:val>
                                            <p:strVal val="#ppt_w"/>
                                          </p:val>
                                        </p:tav>
                                      </p:tavLst>
                                    </p:anim>
                                    <p:anim calcmode="lin" valueType="num">
                                      <p:cBhvr>
                                        <p:cTn id="8" dur="500" fill="hold"/>
                                        <p:tgtEl>
                                          <p:spTgt spid="61444"/>
                                        </p:tgtEl>
                                        <p:attrNameLst>
                                          <p:attrName>ppt_h</p:attrName>
                                        </p:attrNameLst>
                                      </p:cBhvr>
                                      <p:tavLst>
                                        <p:tav tm="0">
                                          <p:val>
                                            <p:fltVal val="0"/>
                                          </p:val>
                                        </p:tav>
                                        <p:tav tm="100000">
                                          <p:val>
                                            <p:strVal val="#ppt_h"/>
                                          </p:val>
                                        </p:tav>
                                      </p:tavLst>
                                    </p:anim>
                                    <p:anim calcmode="lin" valueType="num">
                                      <p:cBhvr>
                                        <p:cTn id="9" dur="500" fill="hold"/>
                                        <p:tgtEl>
                                          <p:spTgt spid="61444"/>
                                        </p:tgtEl>
                                        <p:attrNameLst>
                                          <p:attrName>ppt_x</p:attrName>
                                        </p:attrNameLst>
                                      </p:cBhvr>
                                      <p:tavLst>
                                        <p:tav tm="0">
                                          <p:val>
                                            <p:fltVal val="0.5"/>
                                          </p:val>
                                        </p:tav>
                                        <p:tav tm="100000">
                                          <p:val>
                                            <p:strVal val="#ppt_x"/>
                                          </p:val>
                                        </p:tav>
                                      </p:tavLst>
                                    </p:anim>
                                    <p:anim calcmode="lin" valueType="num">
                                      <p:cBhvr>
                                        <p:cTn id="10" dur="500" fill="hold"/>
                                        <p:tgtEl>
                                          <p:spTgt spid="61444"/>
                                        </p:tgtEl>
                                        <p:attrNameLst>
                                          <p:attrName>ppt_y</p:attrName>
                                        </p:attrNameLst>
                                      </p:cBhvr>
                                      <p:tavLst>
                                        <p:tav tm="0">
                                          <p:val>
                                            <p:fltVal val="0.5"/>
                                          </p:val>
                                        </p:tav>
                                        <p:tav tm="100000">
                                          <p:val>
                                            <p:strVal val="#ppt_y"/>
                                          </p:val>
                                        </p:tav>
                                      </p:tavLst>
                                    </p:anim>
                                  </p:childTnLst>
                                </p:cTn>
                              </p:par>
                            </p:childTnLst>
                          </p:cTn>
                        </p:par>
                        <p:par>
                          <p:cTn id="11" fill="hold">
                            <p:stCondLst>
                              <p:cond delay="1500"/>
                            </p:stCondLst>
                            <p:childTnLst>
                              <p:par>
                                <p:cTn id="12" presetID="3" presetClass="entr" presetSubtype="5" fill="hold" grpId="0" nodeType="afterEffect">
                                  <p:stCondLst>
                                    <p:cond delay="1000"/>
                                  </p:stCondLst>
                                  <p:childTnLst>
                                    <p:set>
                                      <p:cBhvr>
                                        <p:cTn id="13" dur="1" fill="hold">
                                          <p:stCondLst>
                                            <p:cond delay="0"/>
                                          </p:stCondLst>
                                        </p:cTn>
                                        <p:tgtEl>
                                          <p:spTgt spid="61443">
                                            <p:txEl>
                                              <p:pRg st="0" end="0"/>
                                            </p:txEl>
                                          </p:spTgt>
                                        </p:tgtEl>
                                        <p:attrNameLst>
                                          <p:attrName>style.visibility</p:attrName>
                                        </p:attrNameLst>
                                      </p:cBhvr>
                                      <p:to>
                                        <p:strVal val="visible"/>
                                      </p:to>
                                    </p:set>
                                    <p:animEffect transition="in" filter="blinds(vertical)">
                                      <p:cBhvr>
                                        <p:cTn id="14" dur="500"/>
                                        <p:tgtEl>
                                          <p:spTgt spid="61443">
                                            <p:txEl>
                                              <p:pRg st="0" end="0"/>
                                            </p:txEl>
                                          </p:spTgt>
                                        </p:tgtEl>
                                      </p:cBhvr>
                                    </p:animEffect>
                                  </p:childTnLst>
                                </p:cTn>
                              </p:par>
                            </p:childTnLst>
                          </p:cTn>
                        </p:par>
                        <p:par>
                          <p:cTn id="15" fill="hold">
                            <p:stCondLst>
                              <p:cond delay="3000"/>
                            </p:stCondLst>
                            <p:childTnLst>
                              <p:par>
                                <p:cTn id="16" presetID="3" presetClass="entr" presetSubtype="5" fill="hold" grpId="0" nodeType="afterEffect">
                                  <p:stCondLst>
                                    <p:cond delay="1000"/>
                                  </p:stCondLst>
                                  <p:childTnLst>
                                    <p:set>
                                      <p:cBhvr>
                                        <p:cTn id="17" dur="1" fill="hold">
                                          <p:stCondLst>
                                            <p:cond delay="0"/>
                                          </p:stCondLst>
                                        </p:cTn>
                                        <p:tgtEl>
                                          <p:spTgt spid="61443">
                                            <p:txEl>
                                              <p:pRg st="1" end="1"/>
                                            </p:txEl>
                                          </p:spTgt>
                                        </p:tgtEl>
                                        <p:attrNameLst>
                                          <p:attrName>style.visibility</p:attrName>
                                        </p:attrNameLst>
                                      </p:cBhvr>
                                      <p:to>
                                        <p:strVal val="visible"/>
                                      </p:to>
                                    </p:set>
                                    <p:animEffect transition="in" filter="blinds(vertical)">
                                      <p:cBhvr>
                                        <p:cTn id="18" dur="500"/>
                                        <p:tgtEl>
                                          <p:spTgt spid="61443">
                                            <p:txEl>
                                              <p:pRg st="1" end="1"/>
                                            </p:txEl>
                                          </p:spTgt>
                                        </p:tgtEl>
                                      </p:cBhvr>
                                    </p:animEffect>
                                  </p:childTnLst>
                                </p:cTn>
                              </p:par>
                            </p:childTnLst>
                          </p:cTn>
                        </p:par>
                        <p:par>
                          <p:cTn id="19" fill="hold">
                            <p:stCondLst>
                              <p:cond delay="4500"/>
                            </p:stCondLst>
                            <p:childTnLst>
                              <p:par>
                                <p:cTn id="20" presetID="3" presetClass="entr" presetSubtype="5" fill="hold" grpId="0" nodeType="afterEffect">
                                  <p:stCondLst>
                                    <p:cond delay="100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blinds(vertical)">
                                      <p:cBhvr>
                                        <p:cTn id="22" dur="500"/>
                                        <p:tgtEl>
                                          <p:spTgt spid="61443">
                                            <p:txEl>
                                              <p:pRg st="2" end="2"/>
                                            </p:txEl>
                                          </p:spTgt>
                                        </p:tgtEl>
                                      </p:cBhvr>
                                    </p:animEffect>
                                  </p:childTnLst>
                                </p:cTn>
                              </p:par>
                            </p:childTnLst>
                          </p:cTn>
                        </p:par>
                        <p:par>
                          <p:cTn id="23" fill="hold">
                            <p:stCondLst>
                              <p:cond delay="6000"/>
                            </p:stCondLst>
                            <p:childTnLst>
                              <p:par>
                                <p:cTn id="24" presetID="3" presetClass="entr" presetSubtype="5" fill="hold" grpId="0" nodeType="afterEffect">
                                  <p:stCondLst>
                                    <p:cond delay="1000"/>
                                  </p:stCondLst>
                                  <p:childTnLst>
                                    <p:set>
                                      <p:cBhvr>
                                        <p:cTn id="25" dur="1" fill="hold">
                                          <p:stCondLst>
                                            <p:cond delay="0"/>
                                          </p:stCondLst>
                                        </p:cTn>
                                        <p:tgtEl>
                                          <p:spTgt spid="61443">
                                            <p:txEl>
                                              <p:pRg st="3" end="3"/>
                                            </p:txEl>
                                          </p:spTgt>
                                        </p:tgtEl>
                                        <p:attrNameLst>
                                          <p:attrName>style.visibility</p:attrName>
                                        </p:attrNameLst>
                                      </p:cBhvr>
                                      <p:to>
                                        <p:strVal val="visible"/>
                                      </p:to>
                                    </p:set>
                                    <p:animEffect transition="in" filter="blinds(vertical)">
                                      <p:cBhvr>
                                        <p:cTn id="26" dur="500"/>
                                        <p:tgtEl>
                                          <p:spTgt spid="614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advAuto="1000"/>
      <p:bldP spid="6144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Номер слайда 3"/>
          <p:cNvSpPr>
            <a:spLocks noGrp="1"/>
          </p:cNvSpPr>
          <p:nvPr>
            <p:ph type="sldNum" sz="quarter" idx="12"/>
          </p:nvPr>
        </p:nvSpPr>
        <p:spPr>
          <a:noFill/>
        </p:spPr>
        <p:txBody>
          <a:bodyPr/>
          <a:lstStyle/>
          <a:p>
            <a:fld id="{52A5E523-12A0-4D2C-A402-FE00D728AC9B}" type="slidenum">
              <a:rPr lang="ru-RU"/>
              <a:pPr/>
              <a:t>41</a:t>
            </a:fld>
            <a:endParaRPr lang="ru-RU"/>
          </a:p>
        </p:txBody>
      </p:sp>
      <p:sp>
        <p:nvSpPr>
          <p:cNvPr id="69636" name="Text Box 4"/>
          <p:cNvSpPr txBox="1">
            <a:spLocks noChangeArrowheads="1"/>
          </p:cNvSpPr>
          <p:nvPr/>
        </p:nvSpPr>
        <p:spPr bwMode="ltGray">
          <a:xfrm>
            <a:off x="1295400" y="5486400"/>
            <a:ext cx="6324600" cy="822325"/>
          </a:xfrm>
          <a:prstGeom prst="rect">
            <a:avLst/>
          </a:prstGeom>
          <a:noFill/>
          <a:ln w="9525">
            <a:noFill/>
            <a:miter lim="800000"/>
            <a:headEnd/>
            <a:tailEnd/>
          </a:ln>
        </p:spPr>
        <p:txBody>
          <a:bodyPr>
            <a:spAutoFit/>
          </a:bodyPr>
          <a:lstStyle/>
          <a:p>
            <a:pPr>
              <a:spcBef>
                <a:spcPct val="50000"/>
              </a:spcBef>
            </a:pPr>
            <a:r>
              <a:rPr lang="ru-RU" b="1">
                <a:solidFill>
                  <a:srgbClr val="FF0000"/>
                </a:solidFill>
              </a:rPr>
              <a:t>ЛУИ ЛЕВО, ЖЮЛЬ АРДУЭН-МАНСАР, АНДРЕ ЛЕНОТР. ВЕРСАЛЬ. 1669</a:t>
            </a:r>
            <a:r>
              <a:rPr lang="ru-RU" b="1">
                <a:solidFill>
                  <a:srgbClr val="FF0000"/>
                </a:solidFill>
                <a:cs typeface="Times New Roman" pitchFamily="18" charset="0"/>
              </a:rPr>
              <a:t>—</a:t>
            </a:r>
            <a:r>
              <a:rPr lang="ru-RU" b="1">
                <a:solidFill>
                  <a:srgbClr val="FF0000"/>
                </a:solidFill>
              </a:rPr>
              <a:t>1685гг.</a:t>
            </a:r>
          </a:p>
        </p:txBody>
      </p:sp>
      <p:pic>
        <p:nvPicPr>
          <p:cNvPr id="43012" name="Picture 9" descr="22"/>
          <p:cNvPicPr>
            <a:picLocks noChangeAspect="1" noChangeArrowheads="1"/>
          </p:cNvPicPr>
          <p:nvPr/>
        </p:nvPicPr>
        <p:blipFill>
          <a:blip r:embed="rId2"/>
          <a:srcRect/>
          <a:stretch>
            <a:fillRect/>
          </a:stretch>
        </p:blipFill>
        <p:spPr bwMode="auto">
          <a:xfrm>
            <a:off x="1066800" y="914400"/>
            <a:ext cx="7334250" cy="3817938"/>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1000"/>
                                  </p:stCondLst>
                                  <p:childTnLst>
                                    <p:set>
                                      <p:cBhvr>
                                        <p:cTn id="6" dur="1" fill="hold">
                                          <p:stCondLst>
                                            <p:cond delay="0"/>
                                          </p:stCondLst>
                                        </p:cTn>
                                        <p:tgtEl>
                                          <p:spTgt spid="69636"/>
                                        </p:tgtEl>
                                        <p:attrNameLst>
                                          <p:attrName>style.visibility</p:attrName>
                                        </p:attrNameLst>
                                      </p:cBhvr>
                                      <p:to>
                                        <p:strVal val="visible"/>
                                      </p:to>
                                    </p:set>
                                    <p:anim calcmode="lin" valueType="num">
                                      <p:cBhvr>
                                        <p:cTn id="7" dur="1000" fill="hold"/>
                                        <p:tgtEl>
                                          <p:spTgt spid="69636"/>
                                        </p:tgtEl>
                                        <p:attrNameLst>
                                          <p:attrName>ppt_w</p:attrName>
                                        </p:attrNameLst>
                                      </p:cBhvr>
                                      <p:tavLst>
                                        <p:tav tm="0">
                                          <p:val>
                                            <p:fltVal val="0"/>
                                          </p:val>
                                        </p:tav>
                                        <p:tav tm="100000">
                                          <p:val>
                                            <p:strVal val="#ppt_w"/>
                                          </p:val>
                                        </p:tav>
                                      </p:tavLst>
                                    </p:anim>
                                    <p:anim calcmode="lin" valueType="num">
                                      <p:cBhvr>
                                        <p:cTn id="8" dur="1000" fill="hold"/>
                                        <p:tgtEl>
                                          <p:spTgt spid="69636"/>
                                        </p:tgtEl>
                                        <p:attrNameLst>
                                          <p:attrName>ppt_h</p:attrName>
                                        </p:attrNameLst>
                                      </p:cBhvr>
                                      <p:tavLst>
                                        <p:tav tm="0">
                                          <p:val>
                                            <p:fltVal val="0"/>
                                          </p:val>
                                        </p:tav>
                                        <p:tav tm="100000">
                                          <p:val>
                                            <p:strVal val="#ppt_h"/>
                                          </p:val>
                                        </p:tav>
                                      </p:tavLst>
                                    </p:anim>
                                    <p:anim calcmode="lin" valueType="num">
                                      <p:cBhvr>
                                        <p:cTn id="9" dur="1000" fill="hold"/>
                                        <p:tgtEl>
                                          <p:spTgt spid="6963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963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Номер слайда 5"/>
          <p:cNvSpPr>
            <a:spLocks noGrp="1"/>
          </p:cNvSpPr>
          <p:nvPr>
            <p:ph type="sldNum" sz="quarter" idx="12"/>
          </p:nvPr>
        </p:nvSpPr>
        <p:spPr>
          <a:noFill/>
        </p:spPr>
        <p:txBody>
          <a:bodyPr/>
          <a:lstStyle/>
          <a:p>
            <a:fld id="{5F64710A-F0B3-409C-9532-05EA15B52779}" type="slidenum">
              <a:rPr lang="ru-RU"/>
              <a:pPr/>
              <a:t>42</a:t>
            </a:fld>
            <a:endParaRPr lang="ru-RU"/>
          </a:p>
        </p:txBody>
      </p:sp>
      <p:sp>
        <p:nvSpPr>
          <p:cNvPr id="65539" name="Rectangle 3"/>
          <p:cNvSpPr>
            <a:spLocks noGrp="1" noChangeArrowheads="1"/>
          </p:cNvSpPr>
          <p:nvPr>
            <p:ph type="body" idx="1"/>
          </p:nvPr>
        </p:nvSpPr>
        <p:spPr>
          <a:xfrm>
            <a:off x="228600" y="1295400"/>
            <a:ext cx="8915400" cy="5334000"/>
          </a:xfrm>
        </p:spPr>
        <p:txBody>
          <a:bodyPr/>
          <a:lstStyle/>
          <a:p>
            <a:pPr eaLnBrk="1" hangingPunct="1">
              <a:lnSpc>
                <a:spcPct val="105000"/>
              </a:lnSpc>
              <a:buFont typeface="Wingdings" pitchFamily="2" charset="2"/>
              <a:buNone/>
            </a:pPr>
            <a:r>
              <a:rPr lang="ru-RU" sz="2000" b="1" i="1" smtClean="0">
                <a:solidFill>
                  <a:srgbClr val="1D80C3"/>
                </a:solidFill>
              </a:rPr>
              <a:t>     ВО ФРАНЦИИ, КОТОРАЯ  В </a:t>
            </a:r>
            <a:r>
              <a:rPr lang="ru-RU" sz="2000" b="1" i="1" smtClean="0">
                <a:solidFill>
                  <a:srgbClr val="1D80C3"/>
                </a:solidFill>
                <a:cs typeface="Times New Roman" pitchFamily="18" charset="0"/>
              </a:rPr>
              <a:t>XVII </a:t>
            </a:r>
            <a:r>
              <a:rPr lang="ru-RU" sz="2000" b="1" i="1" smtClean="0">
                <a:solidFill>
                  <a:srgbClr val="1D80C3"/>
                </a:solidFill>
              </a:rPr>
              <a:t>в. СТАЛА РОДИНОЙ   КЛАССИЦИЗМА, БАРОККО НЕ ПОЛУЧИЛО  ШИРОКОГО РАСРОСТРАНЕНИЯ. В НАЧАЛЕ </a:t>
            </a:r>
            <a:r>
              <a:rPr lang="ru-RU" sz="2000" b="1" i="1" smtClean="0">
                <a:solidFill>
                  <a:srgbClr val="1D80C3"/>
                </a:solidFill>
                <a:cs typeface="Times New Roman" pitchFamily="18" charset="0"/>
              </a:rPr>
              <a:t>XVIII</a:t>
            </a:r>
            <a:r>
              <a:rPr lang="ru-RU" sz="2000" b="1" i="1" smtClean="0">
                <a:solidFill>
                  <a:srgbClr val="1D80C3"/>
                </a:solidFill>
              </a:rPr>
              <a:t>в. ЗДЕСЬ ПОЯВИЛСЯ НОВЫЙ СТИЛЬ</a:t>
            </a:r>
            <a:r>
              <a:rPr lang="ru-RU" sz="2000" b="1" i="1" smtClean="0">
                <a:solidFill>
                  <a:srgbClr val="1D80C3"/>
                </a:solidFill>
                <a:cs typeface="Times New Roman" pitchFamily="18" charset="0"/>
              </a:rPr>
              <a:t>—</a:t>
            </a:r>
            <a:r>
              <a:rPr lang="ru-RU" sz="2000" b="1" i="1" smtClean="0">
                <a:solidFill>
                  <a:srgbClr val="1D80C3"/>
                </a:solidFill>
              </a:rPr>
              <a:t> РОКОКО (ОТ ФРАНЦ. </a:t>
            </a:r>
            <a:r>
              <a:rPr lang="en-US" sz="2000" b="1" i="1" smtClean="0">
                <a:solidFill>
                  <a:srgbClr val="1D80C3"/>
                </a:solidFill>
              </a:rPr>
              <a:t>ROCAILLE </a:t>
            </a:r>
            <a:r>
              <a:rPr lang="ru-RU" sz="2000" b="1" i="1" smtClean="0">
                <a:solidFill>
                  <a:srgbClr val="1D80C3"/>
                </a:solidFill>
                <a:cs typeface="Times New Roman" pitchFamily="18" charset="0"/>
              </a:rPr>
              <a:t>—</a:t>
            </a:r>
            <a:r>
              <a:rPr lang="ru-RU" sz="2000" b="1" i="1" smtClean="0">
                <a:solidFill>
                  <a:srgbClr val="1D80C3"/>
                </a:solidFill>
              </a:rPr>
              <a:t> «РАКОВИНА» )</a:t>
            </a:r>
          </a:p>
          <a:p>
            <a:pPr eaLnBrk="1" hangingPunct="1">
              <a:lnSpc>
                <a:spcPct val="105000"/>
              </a:lnSpc>
              <a:spcBef>
                <a:spcPct val="10000"/>
              </a:spcBef>
              <a:buFont typeface="Wingdings" pitchFamily="2" charset="2"/>
              <a:buNone/>
            </a:pPr>
            <a:r>
              <a:rPr lang="ru-RU" sz="2000" b="1" i="1" smtClean="0">
                <a:solidFill>
                  <a:srgbClr val="1D80C3"/>
                </a:solidFill>
              </a:rPr>
              <a:t>      ХАРАКТЕРНАЯ ЧЕРТА </a:t>
            </a:r>
            <a:r>
              <a:rPr lang="ru-RU" sz="2000" b="1" i="1" smtClean="0">
                <a:solidFill>
                  <a:srgbClr val="1D80C3"/>
                </a:solidFill>
                <a:cs typeface="Times New Roman" pitchFamily="18" charset="0"/>
              </a:rPr>
              <a:t>—</a:t>
            </a:r>
            <a:r>
              <a:rPr lang="ru-RU" sz="2000" b="1" i="1" smtClean="0">
                <a:solidFill>
                  <a:srgbClr val="1D80C3"/>
                </a:solidFill>
              </a:rPr>
              <a:t> ПРИСТРАСТИЕ К СЛОЖНЫМ, ИЗЫСКАНЫМ ФОРМАМ, ПРИЧУДЛИВЫМ ЛИНИЯМ, НАПОМИНАЮЩИМ ПРИХОТЛИВЫЙ СИЛУЭТ РАКОВИНЫ. ИСКУССТВО РОКОКО ОБРАЩЕНО К МИРУ ЧЕЛОВЕЧЕСКИХ ЧУВСТВ, НЕУЛОВИМЫХ, ТОНКИХ ОТТЕНКОВ НАСТРОЕНИЙ.</a:t>
            </a:r>
          </a:p>
          <a:p>
            <a:pPr eaLnBrk="1" hangingPunct="1">
              <a:lnSpc>
                <a:spcPct val="105000"/>
              </a:lnSpc>
              <a:spcBef>
                <a:spcPct val="10000"/>
              </a:spcBef>
              <a:buFont typeface="Wingdings" pitchFamily="2" charset="2"/>
              <a:buNone/>
            </a:pPr>
            <a:r>
              <a:rPr lang="ru-RU" sz="2000" b="1" i="1" smtClean="0">
                <a:solidFill>
                  <a:srgbClr val="1D80C3"/>
                </a:solidFill>
              </a:rPr>
              <a:t>      РОКОКО ВОЗНИКЛО В ПОСЛЕДНИИ ГОДЫ ПРАВЛЕНИЯ КОРОЛЯ ЛЮДОВИКА </a:t>
            </a:r>
            <a:r>
              <a:rPr lang="ru-RU" sz="2000" b="1" i="1" smtClean="0">
                <a:solidFill>
                  <a:srgbClr val="1D80C3"/>
                </a:solidFill>
                <a:cs typeface="Times New Roman" pitchFamily="18" charset="0"/>
              </a:rPr>
              <a:t>XIV</a:t>
            </a:r>
            <a:r>
              <a:rPr lang="ru-RU" sz="2000" b="1" i="1" smtClean="0">
                <a:solidFill>
                  <a:srgbClr val="1D80C3"/>
                </a:solidFill>
              </a:rPr>
              <a:t> (1643</a:t>
            </a:r>
            <a:r>
              <a:rPr lang="ru-RU" sz="2000" b="1" i="1" smtClean="0">
                <a:solidFill>
                  <a:srgbClr val="1D80C3"/>
                </a:solidFill>
                <a:cs typeface="Times New Roman" pitchFamily="18" charset="0"/>
              </a:rPr>
              <a:t>—</a:t>
            </a:r>
            <a:r>
              <a:rPr lang="ru-RU" sz="2000" b="1" i="1" smtClean="0">
                <a:solidFill>
                  <a:srgbClr val="1D80C3"/>
                </a:solidFill>
              </a:rPr>
              <a:t>1715 ГГ. ), НО В ОТЛИЧИИ ОТ ВСЕХ ПРДШЕСТВОВАВШИХ ЕМУ СТИЛЕЙ ФРАНЦУЗСКОЙ АРОХИТЕКТУРЫ НЕ БЫЛО ПРИДВОРНЫМ ИСКУССТВОМ. БОЛЬШИНСТВО ПОСТРОЕК  РОКОКО </a:t>
            </a:r>
            <a:r>
              <a:rPr lang="ru-RU" sz="2000" b="1" i="1" smtClean="0">
                <a:solidFill>
                  <a:srgbClr val="1D80C3"/>
                </a:solidFill>
                <a:cs typeface="Times New Roman" pitchFamily="18" charset="0"/>
              </a:rPr>
              <a:t>—</a:t>
            </a:r>
            <a:r>
              <a:rPr lang="ru-RU" sz="2000" b="1" i="1" smtClean="0">
                <a:solidFill>
                  <a:srgbClr val="1D80C3"/>
                </a:solidFill>
              </a:rPr>
              <a:t> ЭТО ЧАСТНЫЕ ДОМА ФРАНЦУЗСКОЙ АРИСТОКРАТИИ: БОГАТЫЕ ГОРОДСКИЕ ОСОБНЯКИ («ОТЕЛИ») И ЗАГОРОДНЫЕ ДВОРЦЫ.</a:t>
            </a:r>
            <a:r>
              <a:rPr lang="ru-RU" sz="2000" b="1" smtClean="0">
                <a:solidFill>
                  <a:srgbClr val="008000"/>
                </a:solidFill>
              </a:rPr>
              <a:t> </a:t>
            </a:r>
          </a:p>
        </p:txBody>
      </p:sp>
      <p:sp>
        <p:nvSpPr>
          <p:cNvPr id="65541" name="WordArt 5" descr="Розовая тисненая бумага"/>
          <p:cNvSpPr>
            <a:spLocks noChangeArrowheads="1" noChangeShapeType="1" noTextEdit="1"/>
          </p:cNvSpPr>
          <p:nvPr/>
        </p:nvSpPr>
        <p:spPr bwMode="ltGray">
          <a:xfrm>
            <a:off x="2438400" y="304800"/>
            <a:ext cx="4191000" cy="838200"/>
          </a:xfrm>
          <a:prstGeom prst="rect">
            <a:avLst/>
          </a:prstGeom>
        </p:spPr>
        <p:txBody>
          <a:bodyPr wrap="none" fromWordArt="1">
            <a:prstTxWarp prst="textPlain">
              <a:avLst>
                <a:gd name="adj" fmla="val 50000"/>
              </a:avLst>
            </a:prstTxWarp>
          </a:bodyPr>
          <a:lstStyle/>
          <a:p>
            <a:pPr algn="ctr"/>
            <a:r>
              <a:rPr lang="ru-RU" sz="3600" kern="10">
                <a:ln w="19050">
                  <a:noFill/>
                  <a:miter lim="800000"/>
                  <a:headEnd/>
                  <a:tailEnd/>
                </a:ln>
                <a:blipFill dpi="0" rotWithShape="0">
                  <a:blip r:embed="rId2"/>
                  <a:srcRect/>
                  <a:tile tx="0" ty="0" sx="100000" sy="100000" flip="none" algn="tl"/>
                </a:blipFill>
                <a:effectLst>
                  <a:outerShdw dist="35921" dir="2700000" algn="ctr" rotWithShape="0">
                    <a:srgbClr val="990000"/>
                  </a:outerShdw>
                </a:effectLst>
                <a:latin typeface="Impact"/>
              </a:rPr>
              <a:t>РОКОКО</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100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randombar(vertical)">
                                      <p:cBhvr>
                                        <p:cTn id="7" dur="500"/>
                                        <p:tgtEl>
                                          <p:spTgt spid="65539">
                                            <p:txEl>
                                              <p:pRg st="0" end="0"/>
                                            </p:txEl>
                                          </p:spTgt>
                                        </p:tgtEl>
                                      </p:cBhvr>
                                    </p:animEffect>
                                  </p:childTnLst>
                                </p:cTn>
                              </p:par>
                            </p:childTnLst>
                          </p:cTn>
                        </p:par>
                        <p:par>
                          <p:cTn id="8" fill="hold">
                            <p:stCondLst>
                              <p:cond delay="1500"/>
                            </p:stCondLst>
                            <p:childTnLst>
                              <p:par>
                                <p:cTn id="9" presetID="14" presetClass="entr" presetSubtype="5" fill="hold" grpId="0" nodeType="afterEffect">
                                  <p:stCondLst>
                                    <p:cond delay="1000"/>
                                  </p:stCondLst>
                                  <p:childTnLst>
                                    <p:set>
                                      <p:cBhvr>
                                        <p:cTn id="10" dur="1" fill="hold">
                                          <p:stCondLst>
                                            <p:cond delay="0"/>
                                          </p:stCondLst>
                                        </p:cTn>
                                        <p:tgtEl>
                                          <p:spTgt spid="65539">
                                            <p:txEl>
                                              <p:pRg st="1" end="1"/>
                                            </p:txEl>
                                          </p:spTgt>
                                        </p:tgtEl>
                                        <p:attrNameLst>
                                          <p:attrName>style.visibility</p:attrName>
                                        </p:attrNameLst>
                                      </p:cBhvr>
                                      <p:to>
                                        <p:strVal val="visible"/>
                                      </p:to>
                                    </p:set>
                                    <p:animEffect transition="in" filter="randombar(vertical)">
                                      <p:cBhvr>
                                        <p:cTn id="11" dur="500"/>
                                        <p:tgtEl>
                                          <p:spTgt spid="65539">
                                            <p:txEl>
                                              <p:pRg st="1" end="1"/>
                                            </p:txEl>
                                          </p:spTgt>
                                        </p:tgtEl>
                                      </p:cBhvr>
                                    </p:animEffect>
                                  </p:childTnLst>
                                </p:cTn>
                              </p:par>
                            </p:childTnLst>
                          </p:cTn>
                        </p:par>
                        <p:par>
                          <p:cTn id="12" fill="hold">
                            <p:stCondLst>
                              <p:cond delay="3000"/>
                            </p:stCondLst>
                            <p:childTnLst>
                              <p:par>
                                <p:cTn id="13" presetID="14" presetClass="entr" presetSubtype="5" fill="hold" grpId="0" nodeType="afterEffect">
                                  <p:stCondLst>
                                    <p:cond delay="1000"/>
                                  </p:stCondLst>
                                  <p:childTnLst>
                                    <p:set>
                                      <p:cBhvr>
                                        <p:cTn id="14" dur="1" fill="hold">
                                          <p:stCondLst>
                                            <p:cond delay="0"/>
                                          </p:stCondLst>
                                        </p:cTn>
                                        <p:tgtEl>
                                          <p:spTgt spid="65539">
                                            <p:txEl>
                                              <p:pRg st="2" end="2"/>
                                            </p:txEl>
                                          </p:spTgt>
                                        </p:tgtEl>
                                        <p:attrNameLst>
                                          <p:attrName>style.visibility</p:attrName>
                                        </p:attrNameLst>
                                      </p:cBhvr>
                                      <p:to>
                                        <p:strVal val="visible"/>
                                      </p:to>
                                    </p:set>
                                    <p:animEffect transition="in" filter="randombar(vertical)">
                                      <p:cBhvr>
                                        <p:cTn id="15" dur="500"/>
                                        <p:tgtEl>
                                          <p:spTgt spid="65539">
                                            <p:txEl>
                                              <p:pRg st="2" end="2"/>
                                            </p:txEl>
                                          </p:spTgt>
                                        </p:tgtEl>
                                      </p:cBhvr>
                                    </p:animEffect>
                                  </p:childTnLst>
                                </p:cTn>
                              </p:par>
                            </p:childTnLst>
                          </p:cTn>
                        </p:par>
                        <p:par>
                          <p:cTn id="16" fill="hold">
                            <p:stCondLst>
                              <p:cond delay="4500"/>
                            </p:stCondLst>
                            <p:childTnLst>
                              <p:par>
                                <p:cTn id="17" presetID="23" presetClass="entr" presetSubtype="288" fill="hold" grpId="0" nodeType="afterEffect">
                                  <p:stCondLst>
                                    <p:cond delay="1000"/>
                                  </p:stCondLst>
                                  <p:childTnLst>
                                    <p:set>
                                      <p:cBhvr>
                                        <p:cTn id="18" dur="1" fill="hold">
                                          <p:stCondLst>
                                            <p:cond delay="0"/>
                                          </p:stCondLst>
                                        </p:cTn>
                                        <p:tgtEl>
                                          <p:spTgt spid="65541"/>
                                        </p:tgtEl>
                                        <p:attrNameLst>
                                          <p:attrName>style.visibility</p:attrName>
                                        </p:attrNameLst>
                                      </p:cBhvr>
                                      <p:to>
                                        <p:strVal val="visible"/>
                                      </p:to>
                                    </p:set>
                                    <p:anim calcmode="lin" valueType="num">
                                      <p:cBhvr>
                                        <p:cTn id="19" dur="500" fill="hold"/>
                                        <p:tgtEl>
                                          <p:spTgt spid="65541"/>
                                        </p:tgtEl>
                                        <p:attrNameLst>
                                          <p:attrName>ppt_w</p:attrName>
                                        </p:attrNameLst>
                                      </p:cBhvr>
                                      <p:tavLst>
                                        <p:tav tm="0">
                                          <p:val>
                                            <p:strVal val="4/3*#ppt_w"/>
                                          </p:val>
                                        </p:tav>
                                        <p:tav tm="100000">
                                          <p:val>
                                            <p:strVal val="#ppt_w"/>
                                          </p:val>
                                        </p:tav>
                                      </p:tavLst>
                                    </p:anim>
                                    <p:anim calcmode="lin" valueType="num">
                                      <p:cBhvr>
                                        <p:cTn id="20" dur="500" fill="hold"/>
                                        <p:tgtEl>
                                          <p:spTgt spid="65541"/>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advAuto="1000"/>
      <p:bldP spid="6554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Номер слайда 5"/>
          <p:cNvSpPr>
            <a:spLocks noGrp="1"/>
          </p:cNvSpPr>
          <p:nvPr>
            <p:ph type="sldNum" sz="quarter" idx="12"/>
          </p:nvPr>
        </p:nvSpPr>
        <p:spPr>
          <a:noFill/>
        </p:spPr>
        <p:txBody>
          <a:bodyPr/>
          <a:lstStyle/>
          <a:p>
            <a:fld id="{31FF4AEA-1434-47A5-8223-59EDAEC75833}" type="slidenum">
              <a:rPr lang="ru-RU"/>
              <a:pPr/>
              <a:t>43</a:t>
            </a:fld>
            <a:endParaRPr lang="ru-RU"/>
          </a:p>
        </p:txBody>
      </p:sp>
      <p:sp>
        <p:nvSpPr>
          <p:cNvPr id="66566" name="WordArt 6" descr="Зеленый мрамор"/>
          <p:cNvSpPr>
            <a:spLocks noChangeArrowheads="1" noChangeShapeType="1" noTextEdit="1"/>
          </p:cNvSpPr>
          <p:nvPr/>
        </p:nvSpPr>
        <p:spPr bwMode="ltGray">
          <a:xfrm>
            <a:off x="1371600" y="228600"/>
            <a:ext cx="5572125" cy="990600"/>
          </a:xfrm>
          <a:prstGeom prst="rect">
            <a:avLst/>
          </a:prstGeom>
        </p:spPr>
        <p:txBody>
          <a:bodyPr wrap="none" fromWordArt="1">
            <a:prstTxWarp prst="textPlain">
              <a:avLst>
                <a:gd name="adj" fmla="val 49657"/>
              </a:avLst>
            </a:prstTxWarp>
          </a:bodyPr>
          <a:lstStyle/>
          <a:p>
            <a:pPr algn="ctr"/>
            <a:r>
              <a:rPr lang="ru-RU" sz="3600" kern="10">
                <a:ln w="12700">
                  <a:noFill/>
                  <a:miter lim="800000"/>
                  <a:headEnd/>
                  <a:tailEnd/>
                </a:ln>
                <a:blipFill dpi="0" rotWithShape="0">
                  <a:blip r:embed="rId2"/>
                  <a:srcRect/>
                  <a:tile tx="0" ty="0" sx="100000" sy="100000" flip="none" algn="tl"/>
                </a:blipFill>
                <a:effectLst>
                  <a:outerShdw dist="45791" dir="2021404" algn="ctr" rotWithShape="0">
                    <a:srgbClr val="9999FF"/>
                  </a:outerShdw>
                </a:effectLst>
                <a:latin typeface="Arial"/>
                <a:cs typeface="Arial"/>
              </a:rPr>
              <a:t>АРХИТЕКТУРА РОКОКО</a:t>
            </a:r>
          </a:p>
        </p:txBody>
      </p:sp>
      <p:sp>
        <p:nvSpPr>
          <p:cNvPr id="66568" name="Text Box 8"/>
          <p:cNvSpPr txBox="1">
            <a:spLocks noChangeArrowheads="1"/>
          </p:cNvSpPr>
          <p:nvPr/>
        </p:nvSpPr>
        <p:spPr bwMode="ltGray">
          <a:xfrm>
            <a:off x="228600" y="1447800"/>
            <a:ext cx="8610600" cy="5364163"/>
          </a:xfrm>
          <a:prstGeom prst="rect">
            <a:avLst/>
          </a:prstGeom>
          <a:noFill/>
          <a:ln w="9525">
            <a:noFill/>
            <a:miter lim="800000"/>
            <a:headEnd/>
            <a:tailEnd/>
          </a:ln>
        </p:spPr>
        <p:txBody>
          <a:bodyPr>
            <a:spAutoFit/>
          </a:bodyPr>
          <a:lstStyle/>
          <a:p>
            <a:pPr>
              <a:spcBef>
                <a:spcPct val="50000"/>
              </a:spcBef>
            </a:pPr>
            <a:r>
              <a:rPr lang="ru-RU" sz="2000" b="1" i="1">
                <a:solidFill>
                  <a:srgbClr val="1D80C3"/>
                </a:solidFill>
              </a:rPr>
              <a:t>ТИПИЧНЫМ ПРИМЕРОМ АРХИТЕКТУРЫ РОКОКО  ЯВЛЯЕТСЯ ОТЕЛЬ СУБИЗ   В ПАРИЖЕ, ПОСТРОЕНЫЙ  ДЛЯ ПРИНЦА ДЕ СУБИЗА  В  1705</a:t>
            </a:r>
            <a:r>
              <a:rPr lang="ru-RU" sz="2000" b="1" i="1">
                <a:solidFill>
                  <a:srgbClr val="1D80C3"/>
                </a:solidFill>
                <a:cs typeface="Times New Roman" pitchFamily="18" charset="0"/>
              </a:rPr>
              <a:t>—</a:t>
            </a:r>
            <a:r>
              <a:rPr lang="ru-RU" sz="2000" b="1" i="1">
                <a:solidFill>
                  <a:srgbClr val="1D80C3"/>
                </a:solidFill>
              </a:rPr>
              <a:t>1709 ГГ. КАК И ДРУГИЕ ОСОБНЯКИ, ОН ОТГОРОЖЕН ОТ ПРИЛЕГАЮЩИХ К НЕМУ УЛИЦ  ВЫСОКОЙ СТЕНОЙ С РОСКОШНЫМИ ВЪЕЗДНЫМИ ВОРОТАМИ. В ЭТОМ ОТЕЛЕ ВСЕ УГЛЫ ЗАКРУГЛЕНЫ, НЕТ НИ ОДНОЙ ПРЯМОЙ ЛИНИИ.</a:t>
            </a:r>
          </a:p>
          <a:p>
            <a:pPr>
              <a:spcBef>
                <a:spcPct val="10000"/>
              </a:spcBef>
            </a:pPr>
            <a:r>
              <a:rPr lang="ru-RU" sz="2000" b="1" i="1">
                <a:solidFill>
                  <a:srgbClr val="1D80C3"/>
                </a:solidFill>
              </a:rPr>
              <a:t>В ЭПОХУ РОКОКО БЫЛ СОЗДАН ТАКЖЕ ОДИН ИЗ САМЫХ КРАСИВЫХ ГОРОДСКИХ АНСАМБЛЕЙ ФРАНЦИИ</a:t>
            </a:r>
            <a:r>
              <a:rPr lang="ru-RU" sz="2000" b="1" i="1">
                <a:solidFill>
                  <a:srgbClr val="1D80C3"/>
                </a:solidFill>
                <a:cs typeface="Times New Roman" pitchFamily="18" charset="0"/>
              </a:rPr>
              <a:t>—</a:t>
            </a:r>
            <a:r>
              <a:rPr lang="ru-RU" sz="2000" b="1" i="1">
                <a:solidFill>
                  <a:srgbClr val="1D80C3"/>
                </a:solidFill>
              </a:rPr>
              <a:t>АНСАМБЛЬ ТРЕХ ПЛОЩАДЕЙ В ОГРОДЕ НАНСИ В ЛОТАРИНГИИ, ПОСТРОЕННЫЙ В 1752</a:t>
            </a:r>
            <a:r>
              <a:rPr lang="ru-RU" sz="2000" b="1" i="1">
                <a:solidFill>
                  <a:srgbClr val="1D80C3"/>
                </a:solidFill>
                <a:cs typeface="Times New Roman" pitchFamily="18" charset="0"/>
              </a:rPr>
              <a:t>—</a:t>
            </a:r>
            <a:r>
              <a:rPr lang="ru-RU" sz="2000" b="1" i="1">
                <a:solidFill>
                  <a:srgbClr val="1D80C3"/>
                </a:solidFill>
              </a:rPr>
              <a:t>1755ГГ. АВТОРОМ ЭТОГО ПРОЕКТА БЫЛ ЭМАНЮЭЛЬ ЭРЕ ДЕ КОРНИ.</a:t>
            </a:r>
          </a:p>
          <a:p>
            <a:pPr>
              <a:spcBef>
                <a:spcPct val="10000"/>
              </a:spcBef>
            </a:pPr>
            <a:r>
              <a:rPr lang="ru-RU" sz="2000" b="1" i="1">
                <a:solidFill>
                  <a:srgbClr val="1D80C3"/>
                </a:solidFill>
              </a:rPr>
              <a:t>КОРОЛЕВСКАЯ  ПЛОЩАДЬ </a:t>
            </a:r>
            <a:r>
              <a:rPr lang="ru-RU" sz="2000" b="1" i="1">
                <a:solidFill>
                  <a:srgbClr val="1D80C3"/>
                </a:solidFill>
                <a:cs typeface="Times New Roman" pitchFamily="18" charset="0"/>
              </a:rPr>
              <a:t>—</a:t>
            </a:r>
            <a:r>
              <a:rPr lang="ru-RU" sz="2000" b="1" i="1">
                <a:solidFill>
                  <a:srgbClr val="1D80C3"/>
                </a:solidFill>
              </a:rPr>
              <a:t>ПРЕДСТАВЛЯЕТ СОБОЙ КАК БЫ ОГРОМНЫЙ ПАРАДНЫЙ ДВОР, ПОЧТИ ОВАЛЬНЫЙ. В ЦЕНТРЕ РАСПОЛОЖЕН КОННЫЙ МОНЫМЕНТ ГЕРЦОГА СТАНИСЛАВА </a:t>
            </a:r>
            <a:r>
              <a:rPr lang="ru-RU" sz="2000" b="1" i="1">
                <a:solidFill>
                  <a:srgbClr val="1D80C3"/>
                </a:solidFill>
                <a:cs typeface="Times New Roman" pitchFamily="18" charset="0"/>
              </a:rPr>
              <a:t>I</a:t>
            </a:r>
            <a:r>
              <a:rPr lang="ru-RU" sz="2000" b="1" i="1">
                <a:solidFill>
                  <a:srgbClr val="1D80C3"/>
                </a:solidFill>
              </a:rPr>
              <a:t>.АНСАМБЛЬ В НАНСИ ХРОНОЛОГИЧЕСКИ</a:t>
            </a:r>
            <a:r>
              <a:rPr lang="ru-RU" sz="2200" b="1" i="1">
                <a:solidFill>
                  <a:srgbClr val="1D80C3"/>
                </a:solidFill>
              </a:rPr>
              <a:t> </a:t>
            </a:r>
            <a:r>
              <a:rPr lang="ru-RU" sz="2000" b="1" i="1">
                <a:solidFill>
                  <a:srgbClr val="1D80C3"/>
                </a:solidFill>
              </a:rPr>
              <a:t>ЗАВЕРШАЕТ ЭПОХУ РОКОКО.</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1000"/>
                                  </p:stCondLst>
                                  <p:childTnLst>
                                    <p:set>
                                      <p:cBhvr>
                                        <p:cTn id="6" dur="1" fill="hold">
                                          <p:stCondLst>
                                            <p:cond delay="0"/>
                                          </p:stCondLst>
                                        </p:cTn>
                                        <p:tgtEl>
                                          <p:spTgt spid="66568"/>
                                        </p:tgtEl>
                                        <p:attrNameLst>
                                          <p:attrName>style.visibility</p:attrName>
                                        </p:attrNameLst>
                                      </p:cBhvr>
                                      <p:to>
                                        <p:strVal val="visible"/>
                                      </p:to>
                                    </p:set>
                                    <p:animEffect transition="in" filter="checkerboard(down)">
                                      <p:cBhvr>
                                        <p:cTn id="7" dur="500"/>
                                        <p:tgtEl>
                                          <p:spTgt spid="66568"/>
                                        </p:tgtEl>
                                      </p:cBhvr>
                                    </p:animEffect>
                                  </p:childTnLst>
                                </p:cTn>
                              </p:par>
                            </p:childTnLst>
                          </p:cTn>
                        </p:par>
                        <p:par>
                          <p:cTn id="8" fill="hold">
                            <p:stCondLst>
                              <p:cond delay="1500"/>
                            </p:stCondLst>
                            <p:childTnLst>
                              <p:par>
                                <p:cTn id="9" presetID="19" presetClass="entr" presetSubtype="10" fill="hold" grpId="0" nodeType="afterEffect">
                                  <p:stCondLst>
                                    <p:cond delay="1000"/>
                                  </p:stCondLst>
                                  <p:childTnLst>
                                    <p:set>
                                      <p:cBhvr>
                                        <p:cTn id="10" dur="1" fill="hold">
                                          <p:stCondLst>
                                            <p:cond delay="0"/>
                                          </p:stCondLst>
                                        </p:cTn>
                                        <p:tgtEl>
                                          <p:spTgt spid="66566"/>
                                        </p:tgtEl>
                                        <p:attrNameLst>
                                          <p:attrName>style.visibility</p:attrName>
                                        </p:attrNameLst>
                                      </p:cBhvr>
                                      <p:to>
                                        <p:strVal val="visible"/>
                                      </p:to>
                                    </p:set>
                                    <p:anim calcmode="lin" valueType="num">
                                      <p:cBhvr>
                                        <p:cTn id="11" dur="5000" fill="hold"/>
                                        <p:tgtEl>
                                          <p:spTgt spid="66566"/>
                                        </p:tgtEl>
                                        <p:attrNameLst>
                                          <p:attrName>ppt_w</p:attrName>
                                        </p:attrNameLst>
                                      </p:cBhvr>
                                      <p:tavLst>
                                        <p:tav tm="0" fmla="#ppt_w*sin(2.5*pi*$)">
                                          <p:val>
                                            <p:fltVal val="0"/>
                                          </p:val>
                                        </p:tav>
                                        <p:tav tm="100000">
                                          <p:val>
                                            <p:fltVal val="1"/>
                                          </p:val>
                                        </p:tav>
                                      </p:tavLst>
                                    </p:anim>
                                    <p:anim calcmode="lin" valueType="num">
                                      <p:cBhvr>
                                        <p:cTn id="12" dur="5000" fill="hold"/>
                                        <p:tgtEl>
                                          <p:spTgt spid="665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6" grpId="0" animBg="1"/>
      <p:bldP spid="66568"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Номер слайда 5"/>
          <p:cNvSpPr>
            <a:spLocks noGrp="1"/>
          </p:cNvSpPr>
          <p:nvPr>
            <p:ph type="sldNum" sz="quarter" idx="12"/>
          </p:nvPr>
        </p:nvSpPr>
        <p:spPr>
          <a:noFill/>
        </p:spPr>
        <p:txBody>
          <a:bodyPr/>
          <a:lstStyle/>
          <a:p>
            <a:fld id="{0F5E14A5-0BC5-4630-8027-F3FC0731523D}" type="slidenum">
              <a:rPr lang="ru-RU"/>
              <a:pPr/>
              <a:t>44</a:t>
            </a:fld>
            <a:endParaRPr lang="ru-RU"/>
          </a:p>
        </p:txBody>
      </p:sp>
      <p:sp>
        <p:nvSpPr>
          <p:cNvPr id="86020" name="WordArt 4" descr="Белый мрамор"/>
          <p:cNvSpPr>
            <a:spLocks noChangeArrowheads="1" noChangeShapeType="1" noTextEdit="1"/>
          </p:cNvSpPr>
          <p:nvPr/>
        </p:nvSpPr>
        <p:spPr bwMode="ltGray">
          <a:xfrm>
            <a:off x="304800" y="533400"/>
            <a:ext cx="4953000" cy="12192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b="1" i="1" kern="10">
                <a:ln w="9525">
                  <a:round/>
                  <a:headEnd/>
                  <a:tailEnd/>
                </a:ln>
                <a:blipFill dpi="0" rotWithShape="0">
                  <a:blip r:embed="rId2"/>
                  <a:srcRect/>
                  <a:tile tx="0" ty="0" sx="100000" sy="100000" flip="none" algn="tl"/>
                </a:blipFill>
                <a:latin typeface="Arial"/>
                <a:cs typeface="Arial"/>
              </a:rPr>
              <a:t>ЭКЛЕКТИЗМ</a:t>
            </a:r>
          </a:p>
        </p:txBody>
      </p:sp>
      <p:sp>
        <p:nvSpPr>
          <p:cNvPr id="86021" name="Line 5"/>
          <p:cNvSpPr>
            <a:spLocks noChangeShapeType="1"/>
          </p:cNvSpPr>
          <p:nvPr/>
        </p:nvSpPr>
        <p:spPr bwMode="ltGray">
          <a:xfrm>
            <a:off x="5715000" y="1066800"/>
            <a:ext cx="1143000" cy="0"/>
          </a:xfrm>
          <a:prstGeom prst="line">
            <a:avLst/>
          </a:prstGeom>
          <a:noFill/>
          <a:ln w="76200">
            <a:solidFill>
              <a:srgbClr val="00CCFF"/>
            </a:solidFill>
            <a:miter lim="800000"/>
            <a:headEnd/>
            <a:tailEnd/>
          </a:ln>
        </p:spPr>
        <p:txBody>
          <a:bodyPr wrap="none"/>
          <a:lstStyle/>
          <a:p>
            <a:endParaRPr lang="ru-RU"/>
          </a:p>
        </p:txBody>
      </p:sp>
      <p:sp>
        <p:nvSpPr>
          <p:cNvPr id="86022" name="Text Box 6"/>
          <p:cNvSpPr txBox="1">
            <a:spLocks noChangeArrowheads="1"/>
          </p:cNvSpPr>
          <p:nvPr/>
        </p:nvSpPr>
        <p:spPr bwMode="ltGray">
          <a:xfrm>
            <a:off x="990600" y="2209800"/>
            <a:ext cx="7239000" cy="3933825"/>
          </a:xfrm>
          <a:prstGeom prst="rect">
            <a:avLst/>
          </a:prstGeom>
          <a:noFill/>
          <a:ln w="9525">
            <a:noFill/>
            <a:miter lim="800000"/>
            <a:headEnd/>
            <a:tailEnd/>
          </a:ln>
        </p:spPr>
        <p:txBody>
          <a:bodyPr>
            <a:spAutoFit/>
          </a:bodyPr>
          <a:lstStyle/>
          <a:p>
            <a:pPr algn="ctr">
              <a:lnSpc>
                <a:spcPct val="105000"/>
              </a:lnSpc>
              <a:spcBef>
                <a:spcPct val="50000"/>
              </a:spcBef>
            </a:pPr>
            <a:r>
              <a:rPr lang="ru-RU" b="1" i="1">
                <a:solidFill>
                  <a:srgbClr val="1D80C3"/>
                </a:solidFill>
              </a:rPr>
              <a:t>УСЛОВНОЕ СОБИРАТЕЛЬНОЕ НАЗВАНИЕ ПЕРИОДА В РАЗВИТИИ АРХИТЕКТУРЫ И ПРИКЛАДНОГО ИСКУССТВА ЕВРОПЕЙСКИХ СТРАН И США СЕРЕДИНЫ И ВТОРОЙ ПОЛОВИНЫ XIX в.,ОТЛИЧАЮЩЕГОСЯ НЕРЕДКО МЕХАНИЧЕСКИМ СОЕДИНЕНИЕМ ЭЛЕМЕНТОВ РАЗНЫХ СТИЛЕЙ.СМЕШЕНИЕ ФОРМ РАЗЛИЧНЫХ СТИЛЕЙ ПРИВЕЛО К НАРУШЕНИЮ СВЯЗИ МЕЖДУ ФУНКЦИЕЙ, КОНСТРУКЦИЕЙ И ОБЛИКОМ АРХИТЕКТУРЫ.</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1000"/>
                                  </p:stCondLst>
                                  <p:childTnLst>
                                    <p:set>
                                      <p:cBhvr>
                                        <p:cTn id="6" dur="1" fill="hold">
                                          <p:stCondLst>
                                            <p:cond delay="499"/>
                                          </p:stCondLst>
                                        </p:cTn>
                                        <p:tgtEl>
                                          <p:spTgt spid="86020"/>
                                        </p:tgtEl>
                                        <p:attrNameLst>
                                          <p:attrName>style.visibility</p:attrName>
                                        </p:attrNameLst>
                                      </p:cBhvr>
                                      <p:to>
                                        <p:strVal val="visible"/>
                                      </p:to>
                                    </p:set>
                                    <p:anim to="" calcmode="lin" valueType="num">
                                      <p:cBhvr>
                                        <p:cTn id="7" dur="1" fill="hold"/>
                                        <p:tgtEl>
                                          <p:spTgt spid="86020"/>
                                        </p:tgtEl>
                                        <p:attrNameLst>
                                          <p:attrName/>
                                        </p:attrNameLst>
                                      </p:cBhvr>
                                    </p:anim>
                                  </p:childTnLst>
                                </p:cTn>
                              </p:par>
                            </p:childTnLst>
                          </p:cTn>
                        </p:par>
                        <p:par>
                          <p:cTn id="8" fill="hold">
                            <p:stCondLst>
                              <p:cond delay="1500"/>
                            </p:stCondLst>
                            <p:childTnLst>
                              <p:par>
                                <p:cTn id="9" presetID="16" presetClass="entr" presetSubtype="26" fill="hold" grpId="0" nodeType="afterEffect">
                                  <p:stCondLst>
                                    <p:cond delay="1000"/>
                                  </p:stCondLst>
                                  <p:childTnLst>
                                    <p:set>
                                      <p:cBhvr>
                                        <p:cTn id="10" dur="1" fill="hold">
                                          <p:stCondLst>
                                            <p:cond delay="0"/>
                                          </p:stCondLst>
                                        </p:cTn>
                                        <p:tgtEl>
                                          <p:spTgt spid="86021"/>
                                        </p:tgtEl>
                                        <p:attrNameLst>
                                          <p:attrName>style.visibility</p:attrName>
                                        </p:attrNameLst>
                                      </p:cBhvr>
                                      <p:to>
                                        <p:strVal val="visible"/>
                                      </p:to>
                                    </p:set>
                                    <p:animEffect transition="in" filter="barn(inHorizontal)">
                                      <p:cBhvr>
                                        <p:cTn id="11" dur="500"/>
                                        <p:tgtEl>
                                          <p:spTgt spid="86021"/>
                                        </p:tgtEl>
                                      </p:cBhvr>
                                    </p:animEffect>
                                  </p:childTnLst>
                                </p:cTn>
                              </p:par>
                            </p:childTnLst>
                          </p:cTn>
                        </p:par>
                        <p:par>
                          <p:cTn id="12" fill="hold">
                            <p:stCondLst>
                              <p:cond delay="3000"/>
                            </p:stCondLst>
                            <p:childTnLst>
                              <p:par>
                                <p:cTn id="13" presetID="3" presetClass="entr" presetSubtype="10" fill="hold" grpId="0" nodeType="afterEffect">
                                  <p:stCondLst>
                                    <p:cond delay="1000"/>
                                  </p:stCondLst>
                                  <p:childTnLst>
                                    <p:set>
                                      <p:cBhvr>
                                        <p:cTn id="14" dur="1" fill="hold">
                                          <p:stCondLst>
                                            <p:cond delay="0"/>
                                          </p:stCondLst>
                                        </p:cTn>
                                        <p:tgtEl>
                                          <p:spTgt spid="86022"/>
                                        </p:tgtEl>
                                        <p:attrNameLst>
                                          <p:attrName>style.visibility</p:attrName>
                                        </p:attrNameLst>
                                      </p:cBhvr>
                                      <p:to>
                                        <p:strVal val="visible"/>
                                      </p:to>
                                    </p:set>
                                    <p:animEffect transition="in" filter="blinds(horizontal)">
                                      <p:cBhvr>
                                        <p:cTn id="15" dur="500"/>
                                        <p:tgtEl>
                                          <p:spTgt spid="86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1" grpId="0" animBg="1"/>
      <p:bldP spid="86022"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Номер слайда 5"/>
          <p:cNvSpPr>
            <a:spLocks noGrp="1"/>
          </p:cNvSpPr>
          <p:nvPr>
            <p:ph type="sldNum" sz="quarter" idx="12"/>
          </p:nvPr>
        </p:nvSpPr>
        <p:spPr>
          <a:noFill/>
        </p:spPr>
        <p:txBody>
          <a:bodyPr/>
          <a:lstStyle/>
          <a:p>
            <a:fld id="{A34DAE18-B79E-4FBC-A223-CEE4181A74F6}" type="slidenum">
              <a:rPr lang="ru-RU"/>
              <a:pPr/>
              <a:t>45</a:t>
            </a:fld>
            <a:endParaRPr lang="ru-RU"/>
          </a:p>
        </p:txBody>
      </p:sp>
      <p:sp>
        <p:nvSpPr>
          <p:cNvPr id="84996" name="WordArt 4"/>
          <p:cNvSpPr>
            <a:spLocks noChangeArrowheads="1" noChangeShapeType="1" noTextEdit="1"/>
          </p:cNvSpPr>
          <p:nvPr/>
        </p:nvSpPr>
        <p:spPr bwMode="ltGray">
          <a:xfrm>
            <a:off x="609600" y="457200"/>
            <a:ext cx="6076950" cy="12763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ru-RU" sz="3600" b="1" i="1" kern="10">
                <a:ln w="9525">
                  <a:round/>
                  <a:headEnd/>
                  <a:tailEnd/>
                </a:ln>
                <a:gradFill rotWithShape="1">
                  <a:gsLst>
                    <a:gs pos="0">
                      <a:srgbClr val="D6B19C"/>
                    </a:gs>
                    <a:gs pos="30000">
                      <a:srgbClr val="D49E6C"/>
                    </a:gs>
                    <a:gs pos="70000">
                      <a:srgbClr val="A65528"/>
                    </a:gs>
                    <a:gs pos="100000">
                      <a:srgbClr val="663012"/>
                    </a:gs>
                  </a:gsLst>
                  <a:path path="rect">
                    <a:fillToRect l="100000" t="100000"/>
                  </a:path>
                </a:gradFill>
                <a:latin typeface="Tempus Sans ITC"/>
              </a:rPr>
              <a:t>НЕОКЛАССИЦИЗМ</a:t>
            </a:r>
          </a:p>
        </p:txBody>
      </p:sp>
      <p:sp>
        <p:nvSpPr>
          <p:cNvPr id="84998" name="Text Box 6"/>
          <p:cNvSpPr txBox="1">
            <a:spLocks noChangeArrowheads="1"/>
          </p:cNvSpPr>
          <p:nvPr/>
        </p:nvSpPr>
        <p:spPr bwMode="ltGray">
          <a:xfrm>
            <a:off x="685800" y="2209800"/>
            <a:ext cx="7696200" cy="3508375"/>
          </a:xfrm>
          <a:prstGeom prst="rect">
            <a:avLst/>
          </a:prstGeom>
          <a:noFill/>
          <a:ln w="9525">
            <a:noFill/>
            <a:miter lim="800000"/>
            <a:headEnd/>
            <a:tailEnd/>
          </a:ln>
        </p:spPr>
        <p:txBody>
          <a:bodyPr>
            <a:spAutoFit/>
          </a:bodyPr>
          <a:lstStyle/>
          <a:p>
            <a:pPr algn="ctr">
              <a:spcBef>
                <a:spcPct val="50000"/>
              </a:spcBef>
            </a:pPr>
            <a:r>
              <a:rPr lang="ru-RU" sz="2800" b="1">
                <a:solidFill>
                  <a:srgbClr val="1D80C3"/>
                </a:solidFill>
              </a:rPr>
              <a:t>идейно-художественное направление и стиль в европейском искусстве второй половины XVIII</a:t>
            </a:r>
            <a:r>
              <a:rPr lang="ru-RU" sz="2800" b="1">
                <a:solidFill>
                  <a:srgbClr val="1D80C3"/>
                </a:solidFill>
                <a:cs typeface="Times New Roman" pitchFamily="18" charset="0"/>
              </a:rPr>
              <a:t>—</a:t>
            </a:r>
            <a:r>
              <a:rPr lang="ru-RU" sz="2800" b="1">
                <a:solidFill>
                  <a:srgbClr val="1D80C3"/>
                </a:solidFill>
              </a:rPr>
              <a:t>начала XIX в.; направление в европейском искусстве начала XX в., считающие классические традиции искусства античности , Возрождение и классицизма высшей художественной нормой, идеалом и недосягаемым образцом.</a:t>
            </a:r>
          </a:p>
        </p:txBody>
      </p:sp>
      <p:sp>
        <p:nvSpPr>
          <p:cNvPr id="84999" name="Line 7"/>
          <p:cNvSpPr>
            <a:spLocks noChangeShapeType="1"/>
          </p:cNvSpPr>
          <p:nvPr/>
        </p:nvSpPr>
        <p:spPr bwMode="ltGray">
          <a:xfrm>
            <a:off x="6858000" y="990600"/>
            <a:ext cx="942975" cy="7938"/>
          </a:xfrm>
          <a:prstGeom prst="line">
            <a:avLst/>
          </a:prstGeom>
          <a:noFill/>
          <a:ln w="82550">
            <a:solidFill>
              <a:srgbClr val="00CCFF"/>
            </a:solidFill>
            <a:miter lim="800000"/>
            <a:headEnd/>
            <a:tailEnd/>
          </a:ln>
        </p:spPr>
        <p:txBody>
          <a:bodyPr wrap="none"/>
          <a:lstStyle/>
          <a:p>
            <a:endParaRPr lang="ru-RU"/>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84999"/>
                                        </p:tgtEl>
                                        <p:attrNameLst>
                                          <p:attrName>style.visibility</p:attrName>
                                        </p:attrNameLst>
                                      </p:cBhvr>
                                      <p:to>
                                        <p:strVal val="visible"/>
                                      </p:to>
                                    </p:set>
                                    <p:animEffect transition="in" filter="wipe(up)">
                                      <p:cBhvr>
                                        <p:cTn id="7" dur="500"/>
                                        <p:tgtEl>
                                          <p:spTgt spid="84999"/>
                                        </p:tgtEl>
                                      </p:cBhvr>
                                    </p:animEffect>
                                  </p:childTnLst>
                                </p:cTn>
                              </p:par>
                            </p:childTnLst>
                          </p:cTn>
                        </p:par>
                        <p:par>
                          <p:cTn id="8" fill="hold">
                            <p:stCondLst>
                              <p:cond delay="1500"/>
                            </p:stCondLst>
                            <p:childTnLst>
                              <p:par>
                                <p:cTn id="9" presetID="15" presetClass="entr" presetSubtype="0" fill="hold" grpId="0" nodeType="afterEffect">
                                  <p:stCondLst>
                                    <p:cond delay="1000"/>
                                  </p:stCondLst>
                                  <p:childTnLst>
                                    <p:set>
                                      <p:cBhvr>
                                        <p:cTn id="10" dur="1" fill="hold">
                                          <p:stCondLst>
                                            <p:cond delay="0"/>
                                          </p:stCondLst>
                                        </p:cTn>
                                        <p:tgtEl>
                                          <p:spTgt spid="84996"/>
                                        </p:tgtEl>
                                        <p:attrNameLst>
                                          <p:attrName>style.visibility</p:attrName>
                                        </p:attrNameLst>
                                      </p:cBhvr>
                                      <p:to>
                                        <p:strVal val="visible"/>
                                      </p:to>
                                    </p:set>
                                    <p:anim calcmode="lin" valueType="num">
                                      <p:cBhvr>
                                        <p:cTn id="11" dur="1000" fill="hold"/>
                                        <p:tgtEl>
                                          <p:spTgt spid="84996"/>
                                        </p:tgtEl>
                                        <p:attrNameLst>
                                          <p:attrName>ppt_w</p:attrName>
                                        </p:attrNameLst>
                                      </p:cBhvr>
                                      <p:tavLst>
                                        <p:tav tm="0">
                                          <p:val>
                                            <p:fltVal val="0"/>
                                          </p:val>
                                        </p:tav>
                                        <p:tav tm="100000">
                                          <p:val>
                                            <p:strVal val="#ppt_w"/>
                                          </p:val>
                                        </p:tav>
                                      </p:tavLst>
                                    </p:anim>
                                    <p:anim calcmode="lin" valueType="num">
                                      <p:cBhvr>
                                        <p:cTn id="12" dur="1000" fill="hold"/>
                                        <p:tgtEl>
                                          <p:spTgt spid="84996"/>
                                        </p:tgtEl>
                                        <p:attrNameLst>
                                          <p:attrName>ppt_h</p:attrName>
                                        </p:attrNameLst>
                                      </p:cBhvr>
                                      <p:tavLst>
                                        <p:tav tm="0">
                                          <p:val>
                                            <p:fltVal val="0"/>
                                          </p:val>
                                        </p:tav>
                                        <p:tav tm="100000">
                                          <p:val>
                                            <p:strVal val="#ppt_h"/>
                                          </p:val>
                                        </p:tav>
                                      </p:tavLst>
                                    </p:anim>
                                    <p:anim calcmode="lin" valueType="num">
                                      <p:cBhvr>
                                        <p:cTn id="13" dur="1000" fill="hold"/>
                                        <p:tgtEl>
                                          <p:spTgt spid="84996"/>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84996"/>
                                        </p:tgtEl>
                                        <p:attrNameLst>
                                          <p:attrName>ppt_y</p:attrName>
                                        </p:attrNameLst>
                                      </p:cBhvr>
                                      <p:tavLst>
                                        <p:tav tm="0" fmla="#ppt_y+(sin(-2*pi*(1-$))*-#ppt_x+cos(-2*pi*(1-$))*(1-#ppt_y))*(1-$)">
                                          <p:val>
                                            <p:fltVal val="0"/>
                                          </p:val>
                                        </p:tav>
                                        <p:tav tm="100000">
                                          <p:val>
                                            <p:fltVal val="1"/>
                                          </p:val>
                                        </p:tav>
                                      </p:tavLst>
                                    </p:anim>
                                  </p:childTnLst>
                                </p:cTn>
                              </p:par>
                            </p:childTnLst>
                          </p:cTn>
                        </p:par>
                        <p:par>
                          <p:cTn id="15" fill="hold">
                            <p:stCondLst>
                              <p:cond delay="3500"/>
                            </p:stCondLst>
                            <p:childTnLst>
                              <p:par>
                                <p:cTn id="16" presetID="3" presetClass="entr" presetSubtype="5" fill="hold" grpId="0" nodeType="afterEffect">
                                  <p:stCondLst>
                                    <p:cond delay="1000"/>
                                  </p:stCondLst>
                                  <p:childTnLst>
                                    <p:set>
                                      <p:cBhvr>
                                        <p:cTn id="17" dur="1" fill="hold">
                                          <p:stCondLst>
                                            <p:cond delay="0"/>
                                          </p:stCondLst>
                                        </p:cTn>
                                        <p:tgtEl>
                                          <p:spTgt spid="84998"/>
                                        </p:tgtEl>
                                        <p:attrNameLst>
                                          <p:attrName>style.visibility</p:attrName>
                                        </p:attrNameLst>
                                      </p:cBhvr>
                                      <p:to>
                                        <p:strVal val="visible"/>
                                      </p:to>
                                    </p:set>
                                    <p:animEffect transition="in" filter="blinds(vertical)">
                                      <p:cBhvr>
                                        <p:cTn id="18" dur="500"/>
                                        <p:tgtEl>
                                          <p:spTgt spid="8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8" grpId="0" autoUpdateAnimBg="0"/>
      <p:bldP spid="84999"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Номер слайда 5"/>
          <p:cNvSpPr>
            <a:spLocks noGrp="1"/>
          </p:cNvSpPr>
          <p:nvPr>
            <p:ph type="sldNum" sz="quarter" idx="12"/>
          </p:nvPr>
        </p:nvSpPr>
        <p:spPr>
          <a:noFill/>
        </p:spPr>
        <p:txBody>
          <a:bodyPr/>
          <a:lstStyle/>
          <a:p>
            <a:fld id="{382A17FB-2BDF-4D5C-A461-26D3EDE3DB77}" type="slidenum">
              <a:rPr lang="ru-RU"/>
              <a:pPr/>
              <a:t>46</a:t>
            </a:fld>
            <a:endParaRPr lang="ru-RU"/>
          </a:p>
        </p:txBody>
      </p:sp>
      <p:sp>
        <p:nvSpPr>
          <p:cNvPr id="83971" name="Rectangle 3"/>
          <p:cNvSpPr>
            <a:spLocks noGrp="1" noChangeArrowheads="1"/>
          </p:cNvSpPr>
          <p:nvPr>
            <p:ph type="body" idx="1"/>
          </p:nvPr>
        </p:nvSpPr>
        <p:spPr>
          <a:xfrm>
            <a:off x="228600" y="914400"/>
            <a:ext cx="8915400" cy="5715000"/>
          </a:xfrm>
        </p:spPr>
        <p:txBody>
          <a:bodyPr/>
          <a:lstStyle/>
          <a:p>
            <a:pPr eaLnBrk="1" hangingPunct="1">
              <a:lnSpc>
                <a:spcPct val="90000"/>
              </a:lnSpc>
              <a:buFont typeface="Wingdings" pitchFamily="2" charset="2"/>
              <a:buNone/>
            </a:pPr>
            <a:r>
              <a:rPr lang="ru-RU" sz="2800" b="1" i="1" smtClean="0">
                <a:solidFill>
                  <a:srgbClr val="1D80C3"/>
                </a:solidFill>
              </a:rPr>
              <a:t>    Важнейшую роль в архитектуре английского неоклассицизма сыграли два мастера</a:t>
            </a:r>
            <a:r>
              <a:rPr lang="ru-RU" sz="2800" b="1" i="1" smtClean="0">
                <a:solidFill>
                  <a:srgbClr val="1D80C3"/>
                </a:solidFill>
                <a:cs typeface="Times New Roman" pitchFamily="18" charset="0"/>
              </a:rPr>
              <a:t>—</a:t>
            </a:r>
            <a:r>
              <a:rPr lang="ru-RU" sz="2800" b="1" i="1" smtClean="0">
                <a:solidFill>
                  <a:srgbClr val="1D80C3"/>
                </a:solidFill>
              </a:rPr>
              <a:t>Уильям Чемберс и Роберт Адам.Этот стиль нередко называют просто «стилем Адама» в честь его творца.Интерьеры Адама еще при жизни мастера многие считали высшим достижением английской архитектуры того времени.Историю англ. Неоклассицизма XVIII в. завершают 2 архитектора: Джорж Дэнс Младший и сэр Джон Соун.                                                                             Джон Соун был главным архитектором здания Английского банка и посвятил его строительству значительную часть жизни  и именно этот архитектор подвел своеобразный итог английскому неоклассицизму XVIII в.</a:t>
            </a:r>
            <a:r>
              <a:rPr lang="ru-RU" sz="2400" b="1" smtClean="0"/>
              <a:t> </a:t>
            </a:r>
          </a:p>
        </p:txBody>
      </p:sp>
      <p:sp>
        <p:nvSpPr>
          <p:cNvPr id="83973" name="WordArt 5"/>
          <p:cNvSpPr>
            <a:spLocks noChangeArrowheads="1" noChangeShapeType="1" noTextEdit="1"/>
          </p:cNvSpPr>
          <p:nvPr/>
        </p:nvSpPr>
        <p:spPr bwMode="ltGray">
          <a:xfrm>
            <a:off x="1524000" y="228600"/>
            <a:ext cx="6076950" cy="6667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ru-RU" sz="3600" b="1" i="1" kern="10">
                <a:ln w="9525">
                  <a:round/>
                  <a:headEnd/>
                  <a:tailEnd/>
                </a:ln>
                <a:gradFill rotWithShape="1">
                  <a:gsLst>
                    <a:gs pos="0">
                      <a:srgbClr val="D6B19C"/>
                    </a:gs>
                    <a:gs pos="30000">
                      <a:srgbClr val="D49E6C"/>
                    </a:gs>
                    <a:gs pos="70000">
                      <a:srgbClr val="A65528"/>
                    </a:gs>
                    <a:gs pos="100000">
                      <a:srgbClr val="663012"/>
                    </a:gs>
                  </a:gsLst>
                  <a:path path="rect">
                    <a:fillToRect l="100000" t="100000"/>
                  </a:path>
                </a:gradFill>
                <a:latin typeface="Tempus Sans ITC"/>
              </a:rPr>
              <a:t>НЕОКЛАССИЦИЗМ</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1000"/>
                                  </p:stCondLst>
                                  <p:childTnLst>
                                    <p:set>
                                      <p:cBhvr>
                                        <p:cTn id="6" dur="1" fill="hold">
                                          <p:stCondLst>
                                            <p:cond delay="0"/>
                                          </p:stCondLst>
                                        </p:cTn>
                                        <p:tgtEl>
                                          <p:spTgt spid="83973"/>
                                        </p:tgtEl>
                                        <p:attrNameLst>
                                          <p:attrName>style.visibility</p:attrName>
                                        </p:attrNameLst>
                                      </p:cBhvr>
                                      <p:to>
                                        <p:strVal val="visible"/>
                                      </p:to>
                                    </p:set>
                                    <p:animEffect transition="in" filter="slide(fromBottom)">
                                      <p:cBhvr>
                                        <p:cTn id="7" dur="500"/>
                                        <p:tgtEl>
                                          <p:spTgt spid="83973"/>
                                        </p:tgtEl>
                                      </p:cBhvr>
                                    </p:animEffect>
                                  </p:childTnLst>
                                </p:cTn>
                              </p:par>
                            </p:childTnLst>
                          </p:cTn>
                        </p:par>
                        <p:par>
                          <p:cTn id="8" fill="hold">
                            <p:stCondLst>
                              <p:cond delay="1500"/>
                            </p:stCondLst>
                            <p:childTnLst>
                              <p:par>
                                <p:cTn id="9" presetID="3" presetClass="entr" presetSubtype="5" fill="hold" grpId="0" nodeType="afterEffect">
                                  <p:stCondLst>
                                    <p:cond delay="1000"/>
                                  </p:stCondLst>
                                  <p:childTnLst>
                                    <p:set>
                                      <p:cBhvr>
                                        <p:cTn id="10" dur="1" fill="hold">
                                          <p:stCondLst>
                                            <p:cond delay="0"/>
                                          </p:stCondLst>
                                        </p:cTn>
                                        <p:tgtEl>
                                          <p:spTgt spid="83971">
                                            <p:txEl>
                                              <p:pRg st="0" end="0"/>
                                            </p:txEl>
                                          </p:spTgt>
                                        </p:tgtEl>
                                        <p:attrNameLst>
                                          <p:attrName>style.visibility</p:attrName>
                                        </p:attrNameLst>
                                      </p:cBhvr>
                                      <p:to>
                                        <p:strVal val="visible"/>
                                      </p:to>
                                    </p:set>
                                    <p:animEffect transition="in" filter="blinds(vertical)">
                                      <p:cBhvr>
                                        <p:cTn id="11" dur="500"/>
                                        <p:tgtEl>
                                          <p:spTgt spid="839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advAuto="1000"/>
      <p:bldP spid="8397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Номер слайда 4"/>
          <p:cNvSpPr>
            <a:spLocks noGrp="1"/>
          </p:cNvSpPr>
          <p:nvPr>
            <p:ph type="sldNum" sz="quarter" idx="12"/>
          </p:nvPr>
        </p:nvSpPr>
        <p:spPr>
          <a:noFill/>
        </p:spPr>
        <p:txBody>
          <a:bodyPr/>
          <a:lstStyle/>
          <a:p>
            <a:fld id="{A6C01554-CD18-4591-A947-DD322B3D6889}" type="slidenum">
              <a:rPr lang="ru-RU"/>
              <a:pPr/>
              <a:t>47</a:t>
            </a:fld>
            <a:endParaRPr lang="ru-RU"/>
          </a:p>
        </p:txBody>
      </p:sp>
      <p:sp>
        <p:nvSpPr>
          <p:cNvPr id="89093" name="Text Box 5"/>
          <p:cNvSpPr txBox="1">
            <a:spLocks noChangeArrowheads="1"/>
          </p:cNvSpPr>
          <p:nvPr/>
        </p:nvSpPr>
        <p:spPr bwMode="ltGray">
          <a:xfrm>
            <a:off x="228600" y="1295400"/>
            <a:ext cx="8610600" cy="5273675"/>
          </a:xfrm>
          <a:prstGeom prst="rect">
            <a:avLst/>
          </a:prstGeom>
          <a:noFill/>
          <a:ln w="9525">
            <a:noFill/>
            <a:miter lim="800000"/>
            <a:headEnd/>
            <a:tailEnd/>
          </a:ln>
        </p:spPr>
        <p:txBody>
          <a:bodyPr>
            <a:spAutoFit/>
          </a:bodyPr>
          <a:lstStyle/>
          <a:p>
            <a:pPr algn="ctr">
              <a:spcBef>
                <a:spcPct val="50000"/>
              </a:spcBef>
            </a:pPr>
            <a:r>
              <a:rPr lang="ru-RU" sz="2000" b="1">
                <a:solidFill>
                  <a:srgbClr val="9966FF"/>
                </a:solidFill>
              </a:rPr>
              <a:t>МОДЕРН</a:t>
            </a:r>
            <a:r>
              <a:rPr lang="ru-RU" sz="2000" b="1">
                <a:solidFill>
                  <a:srgbClr val="9966FF"/>
                </a:solidFill>
                <a:cs typeface="Times New Roman" pitchFamily="18" charset="0"/>
              </a:rPr>
              <a:t>—</a:t>
            </a:r>
            <a:r>
              <a:rPr lang="ru-RU" sz="2000" b="1">
                <a:solidFill>
                  <a:srgbClr val="9966FF"/>
                </a:solidFill>
              </a:rPr>
              <a:t>СТИЛЬ В ЕВРОПЕЙСКОМ И АМЕРИКАНСКОМ ИСКУССТВЕ КОНЦА </a:t>
            </a:r>
            <a:r>
              <a:rPr lang="ru-RU" sz="2000" b="1">
                <a:solidFill>
                  <a:srgbClr val="9966FF"/>
                </a:solidFill>
                <a:cs typeface="Times New Roman" pitchFamily="18" charset="0"/>
              </a:rPr>
              <a:t>XIX—</a:t>
            </a:r>
            <a:r>
              <a:rPr lang="ru-RU" sz="2000" b="1">
                <a:solidFill>
                  <a:srgbClr val="9966FF"/>
                </a:solidFill>
              </a:rPr>
              <a:t>НАЧАЛА </a:t>
            </a:r>
            <a:r>
              <a:rPr lang="ru-RU" sz="2000" b="1">
                <a:solidFill>
                  <a:srgbClr val="9966FF"/>
                </a:solidFill>
                <a:cs typeface="Times New Roman" pitchFamily="18" charset="0"/>
              </a:rPr>
              <a:t>XX</a:t>
            </a:r>
            <a:r>
              <a:rPr lang="ru-RU" sz="2000" b="1">
                <a:solidFill>
                  <a:srgbClr val="9966FF"/>
                </a:solidFill>
              </a:rPr>
              <a:t> в.,ИСПОЛЬЗОВАВШИЙ НОВЫЕ ТЕХНИКО-КОНСТРУКТИВНЫЕ СРЕДСТВА,СВОБОДНУЮ ПЛАНИРОВКУ, СВОЕОБРАЗНЫЙ АРХИТЕКТУРНЫЙ ДЕКОР ДЛЯ СОЗДАНИЯ НЕОБЫЧНЫХ, ПОДЧЕРКНУТО ИНДИВИДУАЛИЗИРОВАННЫХ ЗДАНИЙ, ВСЕ ЭЛЕМЕНТЫ КОТОРЫХ ПОДЧИНЯЛИСЬ ЕДИНОМУ ОРНАМЕНТАЛЬНОМУ РИТМУ И ОБРАЗНО-СИМВОЛИЧЕСКОМУ ЗАМЫСЛУ.ИЗОБРАЗИТЕЛЬНОЕ И ДЕКОРАТИВНО-ПРИКЛАДНОЕ ИСКУССТВО МОДЕРНА ОТЛИЧАЕТ ПОЭТИКА СИМВОЛИЗМА, ДЕКОРАТИВНЫЙ РИТМ ГИБКИХ, ТЕКУЧИХ ЛИНИЙ, СТИЛИЗОВАННЫЙ РАСТИТЕЛЬНЫЙ УЗОР.ДЛЯ НЕГО ХАРАКТЕРНЫ ПРОСТАЯ ВЫРАЗИТЕЛЬНОСТЬ ПЛАВНЫХ ЛИНИЙ, ЖИВОПИСНЫХ ЦВЕТОВЫХ РЕШЕНИЙ,ИСПОЛЬЗОВАНИЕ НОВЫХ МАТЕРИАЛОВ,ОСВОБОЖДЕНИЕ ОТ СИММЕТРИИ И КЛАССИЧЕСКИХ ФОРМ.</a:t>
            </a:r>
          </a:p>
        </p:txBody>
      </p:sp>
      <p:sp>
        <p:nvSpPr>
          <p:cNvPr id="89095" name="Text Box 7"/>
          <p:cNvSpPr txBox="1">
            <a:spLocks noChangeArrowheads="1"/>
          </p:cNvSpPr>
          <p:nvPr/>
        </p:nvSpPr>
        <p:spPr bwMode="ltGray">
          <a:xfrm>
            <a:off x="2590800" y="228600"/>
            <a:ext cx="3276600" cy="673100"/>
          </a:xfrm>
          <a:prstGeom prst="rect">
            <a:avLst/>
          </a:prstGeom>
          <a:solidFill>
            <a:srgbClr val="CCFFFF">
              <a:alpha val="50195"/>
            </a:srgbClr>
          </a:solidFill>
          <a:ln w="31750">
            <a:solidFill>
              <a:srgbClr val="F80A2C"/>
            </a:solidFill>
            <a:miter lim="800000"/>
            <a:headEnd/>
            <a:tailEnd/>
          </a:ln>
        </p:spPr>
        <p:txBody>
          <a:bodyPr>
            <a:spAutoFit/>
          </a:bodyPr>
          <a:lstStyle/>
          <a:p>
            <a:pPr algn="ctr">
              <a:spcBef>
                <a:spcPct val="50000"/>
              </a:spcBef>
            </a:pPr>
            <a:r>
              <a:rPr lang="ru-RU" sz="3600" b="1">
                <a:solidFill>
                  <a:srgbClr val="1D80C3"/>
                </a:solidFill>
              </a:rPr>
              <a:t>МОДЕРН</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89093"/>
                                        </p:tgtEl>
                                        <p:attrNameLst>
                                          <p:attrName>style.visibility</p:attrName>
                                        </p:attrNameLst>
                                      </p:cBhvr>
                                      <p:to>
                                        <p:strVal val="visible"/>
                                      </p:to>
                                    </p:set>
                                    <p:animEffect transition="in" filter="blinds(vertical)">
                                      <p:cBhvr>
                                        <p:cTn id="7" dur="500"/>
                                        <p:tgtEl>
                                          <p:spTgt spid="89093"/>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89095"/>
                                        </p:tgtEl>
                                        <p:attrNameLst>
                                          <p:attrName>style.visibility</p:attrName>
                                        </p:attrNameLst>
                                      </p:cBhvr>
                                      <p:to>
                                        <p:strVal val="visible"/>
                                      </p:to>
                                    </p:set>
                                    <p:animEffect transition="in" filter="dissolve">
                                      <p:cBhvr>
                                        <p:cTn id="11" dur="500"/>
                                        <p:tgtEl>
                                          <p:spTgt spid="89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3" grpId="0" autoUpdateAnimBg="0"/>
      <p:bldP spid="89095"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Номер слайда 5"/>
          <p:cNvSpPr>
            <a:spLocks noGrp="1"/>
          </p:cNvSpPr>
          <p:nvPr>
            <p:ph type="sldNum" sz="quarter" idx="12"/>
          </p:nvPr>
        </p:nvSpPr>
        <p:spPr>
          <a:noFill/>
        </p:spPr>
        <p:txBody>
          <a:bodyPr/>
          <a:lstStyle/>
          <a:p>
            <a:fld id="{AE80702F-2068-4D79-8C5D-C70771578A95}" type="slidenum">
              <a:rPr lang="ru-RU"/>
              <a:pPr/>
              <a:t>48</a:t>
            </a:fld>
            <a:endParaRPr lang="ru-RU"/>
          </a:p>
        </p:txBody>
      </p:sp>
      <p:sp>
        <p:nvSpPr>
          <p:cNvPr id="90114" name="Rectangle 2"/>
          <p:cNvSpPr>
            <a:spLocks noGrp="1" noChangeArrowheads="1"/>
          </p:cNvSpPr>
          <p:nvPr>
            <p:ph type="title"/>
          </p:nvPr>
        </p:nvSpPr>
        <p:spPr>
          <a:xfrm>
            <a:off x="2438400" y="304800"/>
            <a:ext cx="3829050" cy="831850"/>
          </a:xfrm>
          <a:solidFill>
            <a:srgbClr val="333399"/>
          </a:solidFill>
        </p:spPr>
        <p:txBody>
          <a:bodyPr/>
          <a:lstStyle/>
          <a:p>
            <a:pPr eaLnBrk="1" hangingPunct="1"/>
            <a:r>
              <a:rPr lang="ru-RU" b="1" smtClean="0">
                <a:solidFill>
                  <a:srgbClr val="F80A2C"/>
                </a:solidFill>
              </a:rPr>
              <a:t>МОДЕРН</a:t>
            </a:r>
          </a:p>
        </p:txBody>
      </p:sp>
      <p:sp>
        <p:nvSpPr>
          <p:cNvPr id="90115" name="Rectangle 3"/>
          <p:cNvSpPr>
            <a:spLocks noGrp="1" noChangeArrowheads="1"/>
          </p:cNvSpPr>
          <p:nvPr>
            <p:ph type="body" idx="1"/>
          </p:nvPr>
        </p:nvSpPr>
        <p:spPr>
          <a:xfrm>
            <a:off x="457200" y="1752600"/>
            <a:ext cx="8001000" cy="4495800"/>
          </a:xfrm>
        </p:spPr>
        <p:txBody>
          <a:bodyPr/>
          <a:lstStyle/>
          <a:p>
            <a:pPr eaLnBrk="1" hangingPunct="1">
              <a:buFont typeface="Wingdings" pitchFamily="2" charset="2"/>
              <a:buNone/>
            </a:pPr>
            <a:r>
              <a:rPr lang="ru-RU" sz="2800" b="1" smtClean="0"/>
              <a:t>    </a:t>
            </a:r>
            <a:r>
              <a:rPr lang="ru-RU" sz="2800" b="1" smtClean="0">
                <a:solidFill>
                  <a:srgbClr val="9966FF"/>
                </a:solidFill>
              </a:rPr>
              <a:t>ИДЕОЛОГОМ  НОВОГО СТИЛЯ   В АРХИТЕКТУРЕ БЫЛ БЕЛЬГИЕЦ  ван де ВЕЛДЕ,РАБОТАВШИЙ В ГЕРМАНИИ. В ТВОРЧЕСТВЕ ИСПАНСКОГО АРХИТЕКТОРА А.ГАУДИ (1852</a:t>
            </a:r>
            <a:r>
              <a:rPr lang="ru-RU" sz="2800" b="1" smtClean="0">
                <a:solidFill>
                  <a:srgbClr val="9966FF"/>
                </a:solidFill>
                <a:cs typeface="Times New Roman" pitchFamily="18" charset="0"/>
              </a:rPr>
              <a:t>—</a:t>
            </a:r>
            <a:r>
              <a:rPr lang="ru-RU" sz="2800" b="1" smtClean="0">
                <a:solidFill>
                  <a:srgbClr val="9966FF"/>
                </a:solidFill>
              </a:rPr>
              <a:t>1924) ДАЖЕ НЕСУЩИЕ КОНСТРУКЦИИ ИМЕЮТ СИЛУЭТ «ЛЬЮЩИХСЯ ЛИНИЙ» В СТИЛЕ МОДЕРН СТРОИЛИСЬ ГОРОДСКИЕ ОСОБНЯКИ И ЗАГОРОДНЫЕ ВИЛЛЫ.</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90114"/>
                                        </p:tgtEl>
                                        <p:attrNameLst>
                                          <p:attrName>style.visibility</p:attrName>
                                        </p:attrNameLst>
                                      </p:cBhvr>
                                      <p:to>
                                        <p:strVal val="visible"/>
                                      </p:to>
                                    </p:set>
                                    <p:anim calcmode="lin" valueType="num">
                                      <p:cBhvr additive="base">
                                        <p:cTn id="7" dur="500" fill="hold"/>
                                        <p:tgtEl>
                                          <p:spTgt spid="90114"/>
                                        </p:tgtEl>
                                        <p:attrNameLst>
                                          <p:attrName>ppt_x</p:attrName>
                                        </p:attrNameLst>
                                      </p:cBhvr>
                                      <p:tavLst>
                                        <p:tav tm="0">
                                          <p:val>
                                            <p:strVal val="#ppt_x"/>
                                          </p:val>
                                        </p:tav>
                                        <p:tav tm="100000">
                                          <p:val>
                                            <p:strVal val="#ppt_x"/>
                                          </p:val>
                                        </p:tav>
                                      </p:tavLst>
                                    </p:anim>
                                    <p:anim calcmode="lin" valueType="num">
                                      <p:cBhvr additive="base">
                                        <p:cTn id="8" dur="500" fill="hold"/>
                                        <p:tgtEl>
                                          <p:spTgt spid="90114"/>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14" presetClass="entr" presetSubtype="10" fill="hold" grpId="0" nodeType="afterEffect">
                                  <p:stCondLst>
                                    <p:cond delay="1000"/>
                                  </p:stCondLst>
                                  <p:childTnLst>
                                    <p:set>
                                      <p:cBhvr>
                                        <p:cTn id="11" dur="1" fill="hold">
                                          <p:stCondLst>
                                            <p:cond delay="0"/>
                                          </p:stCondLst>
                                        </p:cTn>
                                        <p:tgtEl>
                                          <p:spTgt spid="90115">
                                            <p:txEl>
                                              <p:pRg st="0" end="0"/>
                                            </p:txEl>
                                          </p:spTgt>
                                        </p:tgtEl>
                                        <p:attrNameLst>
                                          <p:attrName>style.visibility</p:attrName>
                                        </p:attrNameLst>
                                      </p:cBhvr>
                                      <p:to>
                                        <p:strVal val="visible"/>
                                      </p:to>
                                    </p:set>
                                    <p:animEffect transition="in" filter="randombar(horizontal)">
                                      <p:cBhvr>
                                        <p:cTn id="12" dur="500"/>
                                        <p:tgtEl>
                                          <p:spTgt spid="901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nimBg="1" autoUpdateAnimBg="0"/>
      <p:bldP spid="90115" grpId="0" build="p" autoUpdateAnimBg="0" advAuto="100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Номер слайда 5"/>
          <p:cNvSpPr>
            <a:spLocks noGrp="1"/>
          </p:cNvSpPr>
          <p:nvPr>
            <p:ph type="sldNum" sz="quarter" idx="12"/>
          </p:nvPr>
        </p:nvSpPr>
        <p:spPr>
          <a:noFill/>
        </p:spPr>
        <p:txBody>
          <a:bodyPr/>
          <a:lstStyle/>
          <a:p>
            <a:fld id="{EE0287E5-FBAB-44BA-8951-613490605523}" type="slidenum">
              <a:rPr lang="ru-RU"/>
              <a:pPr/>
              <a:t>49</a:t>
            </a:fld>
            <a:endParaRPr lang="ru-RU"/>
          </a:p>
        </p:txBody>
      </p:sp>
      <p:sp>
        <p:nvSpPr>
          <p:cNvPr id="92162" name="Rectangle 2"/>
          <p:cNvSpPr>
            <a:spLocks noGrp="1" noChangeArrowheads="1"/>
          </p:cNvSpPr>
          <p:nvPr>
            <p:ph type="title"/>
          </p:nvPr>
        </p:nvSpPr>
        <p:spPr>
          <a:xfrm>
            <a:off x="1371600" y="381000"/>
            <a:ext cx="6096000" cy="838200"/>
          </a:xfrm>
          <a:solidFill>
            <a:srgbClr val="CCFFFF"/>
          </a:solidFill>
        </p:spPr>
        <p:txBody>
          <a:bodyPr/>
          <a:lstStyle/>
          <a:p>
            <a:pPr eaLnBrk="1" hangingPunct="1"/>
            <a:r>
              <a:rPr lang="ru-RU" b="1" smtClean="0">
                <a:solidFill>
                  <a:srgbClr val="4426D8"/>
                </a:solidFill>
              </a:rPr>
              <a:t>ФУНКЦИОНАЛИЗМ</a:t>
            </a:r>
          </a:p>
        </p:txBody>
      </p:sp>
      <p:sp>
        <p:nvSpPr>
          <p:cNvPr id="92163" name="Rectangle 3"/>
          <p:cNvSpPr>
            <a:spLocks noGrp="1" noChangeArrowheads="1"/>
          </p:cNvSpPr>
          <p:nvPr>
            <p:ph type="body" idx="1"/>
          </p:nvPr>
        </p:nvSpPr>
        <p:spPr>
          <a:xfrm>
            <a:off x="304800" y="1600200"/>
            <a:ext cx="8458200" cy="5029200"/>
          </a:xfrm>
        </p:spPr>
        <p:txBody>
          <a:bodyPr/>
          <a:lstStyle/>
          <a:p>
            <a:pPr eaLnBrk="1" hangingPunct="1">
              <a:buFont typeface="Wingdings" pitchFamily="2" charset="2"/>
              <a:buNone/>
            </a:pPr>
            <a:r>
              <a:rPr lang="ru-RU" sz="2200" b="1" smtClean="0"/>
              <a:t> </a:t>
            </a:r>
            <a:r>
              <a:rPr lang="ru-RU" sz="2200" b="1" smtClean="0">
                <a:solidFill>
                  <a:srgbClr val="111111"/>
                </a:solidFill>
              </a:rPr>
              <a:t>НАПРАВЛЕНИЕ В АРХИТЕКТУРЕ XX в.,УТВЕРЖДАЮЩЕЕ ГЛАВЕНСТВО ПРАКТИЧЕСКИХ ФУНКЦИЙ, ЖИЗНЕННЫХ ЧЕЛОВЕЧЕСКИХ ПОТРЕБНОСТЕЙ В ОПРЕДЕЛЕНИИ ПЛАНОВ И ФОРМ СООРУЖЕНИЙ.  В БАУХАУЗЕ</a:t>
            </a:r>
            <a:r>
              <a:rPr lang="ru-RU" sz="2200" b="1" smtClean="0">
                <a:solidFill>
                  <a:srgbClr val="111111"/>
                </a:solidFill>
                <a:cs typeface="Times New Roman" pitchFamily="18" charset="0"/>
              </a:rPr>
              <a:t>—</a:t>
            </a:r>
            <a:r>
              <a:rPr lang="ru-RU" sz="2200" b="1" smtClean="0">
                <a:solidFill>
                  <a:srgbClr val="111111"/>
                </a:solidFill>
              </a:rPr>
              <a:t>ХУДОЖЕСТВЕННО-ПРОМЫШЛЕННОМ УЧИЛИЩЕ г.ВЕЙМАРА, КОТОРОЕ БЫЛО ОСНОВАНО АРХИТЕКТОРОМ В. ГРОПИУСОМ, ЗАРОЖДАЕТСЯ НОВОЕ ТЕЧЕНИЕ В АРХИТЕКТУРЕ</a:t>
            </a:r>
            <a:r>
              <a:rPr lang="ru-RU" sz="2200" b="1" smtClean="0">
                <a:solidFill>
                  <a:srgbClr val="111111"/>
                </a:solidFill>
                <a:cs typeface="Times New Roman" pitchFamily="18" charset="0"/>
              </a:rPr>
              <a:t>—</a:t>
            </a:r>
            <a:r>
              <a:rPr lang="ru-RU" sz="2200" b="1" smtClean="0">
                <a:solidFill>
                  <a:srgbClr val="111111"/>
                </a:solidFill>
              </a:rPr>
              <a:t>ФУНКЦИОНАЛИЗМ,ПРОВОЗГЛАСИВШИЙ ИДЕЮ СИНТЕЗА ИСКУССТВА И ТЕХНИКИ ОСНОВНОЙ ОСНОВОЙ СОВРЕМЕННОГО ФОРМООБРАЗОВАНИЯ. ФУНКЦИОНАЛИЗМ ТРЕБОВАЛ СТРОГОГО СООТВЕТСТВИЯ ЗДАНИЙ ПРОТЕКАЮЩИМ В НИХ ПРОИЗВОДСТВЕННЫМ И БЫТОВЫМ ПРОЦЕССАМ.</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1000"/>
                                  </p:stCondLst>
                                  <p:childTnLst>
                                    <p:set>
                                      <p:cBhvr>
                                        <p:cTn id="6" dur="1" fill="hold">
                                          <p:stCondLst>
                                            <p:cond delay="0"/>
                                          </p:stCondLst>
                                        </p:cTn>
                                        <p:tgtEl>
                                          <p:spTgt spid="92162"/>
                                        </p:tgtEl>
                                        <p:attrNameLst>
                                          <p:attrName>style.visibility</p:attrName>
                                        </p:attrNameLst>
                                      </p:cBhvr>
                                      <p:to>
                                        <p:strVal val="visible"/>
                                      </p:to>
                                    </p:set>
                                    <p:animEffect transition="in" filter="wipe(down)">
                                      <p:cBhvr>
                                        <p:cTn id="7" dur="500"/>
                                        <p:tgtEl>
                                          <p:spTgt spid="92162"/>
                                        </p:tgtEl>
                                      </p:cBhvr>
                                    </p:animEffect>
                                  </p:childTnLst>
                                </p:cTn>
                              </p:par>
                            </p:childTnLst>
                          </p:cTn>
                        </p:par>
                        <p:par>
                          <p:cTn id="8" fill="hold">
                            <p:stCondLst>
                              <p:cond delay="1500"/>
                            </p:stCondLst>
                            <p:childTnLst>
                              <p:par>
                                <p:cTn id="9" presetID="3" presetClass="entr" presetSubtype="10" fill="hold" grpId="0" nodeType="afterEffect">
                                  <p:stCondLst>
                                    <p:cond delay="1000"/>
                                  </p:stCondLst>
                                  <p:childTnLst>
                                    <p:set>
                                      <p:cBhvr>
                                        <p:cTn id="10" dur="1" fill="hold">
                                          <p:stCondLst>
                                            <p:cond delay="0"/>
                                          </p:stCondLst>
                                        </p:cTn>
                                        <p:tgtEl>
                                          <p:spTgt spid="92163">
                                            <p:txEl>
                                              <p:pRg st="0" end="0"/>
                                            </p:txEl>
                                          </p:spTgt>
                                        </p:tgtEl>
                                        <p:attrNameLst>
                                          <p:attrName>style.visibility</p:attrName>
                                        </p:attrNameLst>
                                      </p:cBhvr>
                                      <p:to>
                                        <p:strVal val="visible"/>
                                      </p:to>
                                    </p:set>
                                    <p:animEffect transition="in" filter="blinds(horizontal)">
                                      <p:cBhvr>
                                        <p:cTn id="11" dur="500"/>
                                        <p:tgtEl>
                                          <p:spTgt spid="921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animBg="1" autoUpdateAnimBg="0"/>
      <p:bldP spid="92163" grpId="0" build="p" autoUpdateAnimBg="0" advAuto="100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Номер слайда 6"/>
          <p:cNvSpPr>
            <a:spLocks noGrp="1"/>
          </p:cNvSpPr>
          <p:nvPr>
            <p:ph type="sldNum" sz="quarter" idx="12"/>
          </p:nvPr>
        </p:nvSpPr>
        <p:spPr>
          <a:noFill/>
        </p:spPr>
        <p:txBody>
          <a:bodyPr/>
          <a:lstStyle/>
          <a:p>
            <a:fld id="{5BFEEF2F-4CA3-44C7-9DC7-E431C7A31178}" type="slidenum">
              <a:rPr lang="ru-RU"/>
              <a:pPr/>
              <a:t>5</a:t>
            </a:fld>
            <a:endParaRPr lang="ru-RU"/>
          </a:p>
        </p:txBody>
      </p:sp>
      <p:sp>
        <p:nvSpPr>
          <p:cNvPr id="17414" name="Rectangle 6"/>
          <p:cNvSpPr>
            <a:spLocks noGrp="1" noChangeArrowheads="1"/>
          </p:cNvSpPr>
          <p:nvPr>
            <p:ph type="body" sz="half" idx="1"/>
          </p:nvPr>
        </p:nvSpPr>
        <p:spPr>
          <a:xfrm>
            <a:off x="228600" y="457200"/>
            <a:ext cx="3733800" cy="5562600"/>
          </a:xfrm>
        </p:spPr>
        <p:txBody>
          <a:bodyPr/>
          <a:lstStyle/>
          <a:p>
            <a:pPr eaLnBrk="1" hangingPunct="1">
              <a:lnSpc>
                <a:spcPct val="90000"/>
              </a:lnSpc>
              <a:spcBef>
                <a:spcPct val="50000"/>
              </a:spcBef>
              <a:buFont typeface="Wingdings" pitchFamily="2" charset="2"/>
              <a:buNone/>
            </a:pPr>
            <a:r>
              <a:rPr lang="ru-RU" sz="2400" b="1" i="1" smtClean="0">
                <a:solidFill>
                  <a:srgbClr val="1D80C3"/>
                </a:solidFill>
              </a:rPr>
              <a:t>ИСТОРИЮ  АНТИЧНОГО МИРА ПРИНЯТО ДЕЛИТЬ НА НЕСКОЛЬКО ПЕРИОДОВ:</a:t>
            </a:r>
            <a:r>
              <a:rPr lang="ru-RU" sz="2400" i="1" smtClean="0">
                <a:solidFill>
                  <a:srgbClr val="008000"/>
                </a:solidFill>
              </a:rPr>
              <a:t> </a:t>
            </a:r>
          </a:p>
          <a:p>
            <a:pPr eaLnBrk="1" hangingPunct="1">
              <a:lnSpc>
                <a:spcPct val="90000"/>
              </a:lnSpc>
              <a:spcBef>
                <a:spcPct val="50000"/>
              </a:spcBef>
              <a:buClr>
                <a:schemeClr val="tx1"/>
              </a:buClr>
              <a:buFont typeface="Wingdings" pitchFamily="2" charset="2"/>
              <a:buChar char="ü"/>
            </a:pPr>
            <a:r>
              <a:rPr lang="ru-RU" sz="2400" i="1" smtClean="0">
                <a:solidFill>
                  <a:srgbClr val="008000"/>
                </a:solidFill>
              </a:rPr>
              <a:t>  </a:t>
            </a:r>
            <a:r>
              <a:rPr lang="ru-RU" sz="2400" b="1" smtClean="0">
                <a:solidFill>
                  <a:srgbClr val="009900"/>
                </a:solidFill>
              </a:rPr>
              <a:t>ДРЕВНЕЙШИЙ ПЕРИОД </a:t>
            </a:r>
          </a:p>
          <a:p>
            <a:pPr eaLnBrk="1" hangingPunct="1">
              <a:lnSpc>
                <a:spcPct val="90000"/>
              </a:lnSpc>
              <a:spcBef>
                <a:spcPct val="50000"/>
              </a:spcBef>
              <a:buClr>
                <a:schemeClr val="tx1"/>
              </a:buClr>
              <a:buFont typeface="Wingdings" pitchFamily="2" charset="2"/>
              <a:buChar char="ü"/>
            </a:pPr>
            <a:r>
              <a:rPr lang="ru-RU" sz="2400" b="1" smtClean="0">
                <a:solidFill>
                  <a:srgbClr val="009900"/>
                </a:solidFill>
              </a:rPr>
              <a:t>  АРХАИЧЕСКИЙ ПЕРИОД</a:t>
            </a:r>
          </a:p>
          <a:p>
            <a:pPr eaLnBrk="1" hangingPunct="1">
              <a:lnSpc>
                <a:spcPct val="90000"/>
              </a:lnSpc>
              <a:spcBef>
                <a:spcPct val="50000"/>
              </a:spcBef>
              <a:buClr>
                <a:schemeClr val="tx1"/>
              </a:buClr>
              <a:buFont typeface="Wingdings" pitchFamily="2" charset="2"/>
              <a:buChar char="ü"/>
            </a:pPr>
            <a:r>
              <a:rPr lang="ru-RU" sz="2400" b="1" smtClean="0">
                <a:solidFill>
                  <a:srgbClr val="009900"/>
                </a:solidFill>
              </a:rPr>
              <a:t>  КЛАССИЧЕСКИЙ ПЕРИОД</a:t>
            </a:r>
          </a:p>
          <a:p>
            <a:pPr eaLnBrk="1" hangingPunct="1">
              <a:lnSpc>
                <a:spcPct val="90000"/>
              </a:lnSpc>
              <a:spcBef>
                <a:spcPct val="50000"/>
              </a:spcBef>
              <a:buClr>
                <a:schemeClr val="tx1"/>
              </a:buClr>
              <a:buFont typeface="Wingdings" pitchFamily="2" charset="2"/>
              <a:buChar char="ü"/>
            </a:pPr>
            <a:r>
              <a:rPr lang="ru-RU" sz="2400" b="1" smtClean="0">
                <a:solidFill>
                  <a:srgbClr val="009900"/>
                </a:solidFill>
              </a:rPr>
              <a:t> ЭЛЛИНИЧЕСКИЙ ПЕРИОД</a:t>
            </a:r>
          </a:p>
          <a:p>
            <a:pPr eaLnBrk="1" hangingPunct="1">
              <a:lnSpc>
                <a:spcPct val="90000"/>
              </a:lnSpc>
            </a:pPr>
            <a:endParaRPr lang="ru-RU" sz="2800" b="1" smtClean="0">
              <a:solidFill>
                <a:srgbClr val="009900"/>
              </a:solidFill>
            </a:endParaRPr>
          </a:p>
        </p:txBody>
      </p:sp>
      <p:pic>
        <p:nvPicPr>
          <p:cNvPr id="6148" name="Picture 11" descr="3"/>
          <p:cNvPicPr>
            <a:picLocks noChangeAspect="1" noChangeArrowheads="1"/>
          </p:cNvPicPr>
          <p:nvPr/>
        </p:nvPicPr>
        <p:blipFill>
          <a:blip r:embed="rId2"/>
          <a:srcRect/>
          <a:stretch>
            <a:fillRect/>
          </a:stretch>
        </p:blipFill>
        <p:spPr bwMode="auto">
          <a:xfrm>
            <a:off x="3657600" y="1447800"/>
            <a:ext cx="5486400" cy="2689225"/>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1000"/>
                                  </p:stCondLst>
                                  <p:iterate type="wd">
                                    <p:tmPct val="100000"/>
                                  </p:iterate>
                                  <p:childTnLst>
                                    <p:set>
                                      <p:cBhvr>
                                        <p:cTn id="6" dur="1" fill="hold">
                                          <p:stCondLst>
                                            <p:cond delay="0"/>
                                          </p:stCondLst>
                                        </p:cTn>
                                        <p:tgtEl>
                                          <p:spTgt spid="17414"/>
                                        </p:tgtEl>
                                        <p:attrNameLst>
                                          <p:attrName>style.visibility</p:attrName>
                                        </p:attrNameLst>
                                      </p:cBhvr>
                                      <p:to>
                                        <p:strVal val="visible"/>
                                      </p:to>
                                    </p:set>
                                    <p:animEffect transition="in" filter="randombar(horizontal)">
                                      <p:cBhvr>
                                        <p:cTn id="7" dur="3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Номер слайда 5"/>
          <p:cNvSpPr>
            <a:spLocks noGrp="1"/>
          </p:cNvSpPr>
          <p:nvPr>
            <p:ph type="sldNum" sz="quarter" idx="12"/>
          </p:nvPr>
        </p:nvSpPr>
        <p:spPr>
          <a:noFill/>
        </p:spPr>
        <p:txBody>
          <a:bodyPr/>
          <a:lstStyle/>
          <a:p>
            <a:fld id="{161346F8-F001-44A8-B16F-19268D356867}" type="slidenum">
              <a:rPr lang="ru-RU"/>
              <a:pPr/>
              <a:t>50</a:t>
            </a:fld>
            <a:endParaRPr lang="ru-RU"/>
          </a:p>
        </p:txBody>
      </p:sp>
      <p:sp>
        <p:nvSpPr>
          <p:cNvPr id="95234" name="Rectangle 2"/>
          <p:cNvSpPr>
            <a:spLocks noGrp="1" noChangeArrowheads="1"/>
          </p:cNvSpPr>
          <p:nvPr>
            <p:ph type="title"/>
          </p:nvPr>
        </p:nvSpPr>
        <p:spPr>
          <a:xfrm>
            <a:off x="1524000" y="228600"/>
            <a:ext cx="5334000" cy="685800"/>
          </a:xfrm>
          <a:noFill/>
        </p:spPr>
        <p:txBody>
          <a:bodyPr/>
          <a:lstStyle/>
          <a:p>
            <a:pPr eaLnBrk="1" hangingPunct="1"/>
            <a:r>
              <a:rPr lang="ru-RU" b="1" u="sng" smtClean="0">
                <a:solidFill>
                  <a:srgbClr val="B00000"/>
                </a:solidFill>
              </a:rPr>
              <a:t>ЗАКЛЮЧЕНИЕ</a:t>
            </a:r>
          </a:p>
        </p:txBody>
      </p:sp>
      <p:sp>
        <p:nvSpPr>
          <p:cNvPr id="95235" name="Rectangle 3"/>
          <p:cNvSpPr>
            <a:spLocks noGrp="1" noChangeArrowheads="1"/>
          </p:cNvSpPr>
          <p:nvPr>
            <p:ph type="body" idx="1"/>
          </p:nvPr>
        </p:nvSpPr>
        <p:spPr>
          <a:xfrm>
            <a:off x="381000" y="1143000"/>
            <a:ext cx="8305800" cy="5486400"/>
          </a:xfrm>
        </p:spPr>
        <p:txBody>
          <a:bodyPr/>
          <a:lstStyle/>
          <a:p>
            <a:pPr eaLnBrk="1" hangingPunct="1">
              <a:lnSpc>
                <a:spcPct val="80000"/>
              </a:lnSpc>
              <a:buFont typeface="Wingdings" pitchFamily="2" charset="2"/>
              <a:buNone/>
            </a:pPr>
            <a:r>
              <a:rPr lang="ru-RU" sz="1800" b="1" smtClean="0"/>
              <a:t>     </a:t>
            </a:r>
            <a:r>
              <a:rPr lang="ru-RU" sz="2400" b="1" smtClean="0"/>
              <a:t>ИТАК  ВЫ УЖЕ ДОЛЖНО БЫТЬ ПОНЯЛИ, ЧТО                              ФУНКЦИОНАЛЬНАЯ,  КОНСТРУКТИВНАЯ И ЭСТЕТИЧЕСКАЯ ОСОБЕННОСТИ АРХИТЕКТУРЫ  ИЗМЕНЯЛИСЬ В ХОДЕ ИСТОРИЧЕСКОГО ПРОЦЕССА И ВОПЛОЩАЛИСЬ В АРХИТЕКТУРНЫХ СТИЛЯХ.</a:t>
            </a:r>
          </a:p>
          <a:p>
            <a:pPr eaLnBrk="1" hangingPunct="1">
              <a:lnSpc>
                <a:spcPct val="80000"/>
              </a:lnSpc>
              <a:buFont typeface="Wingdings" pitchFamily="2" charset="2"/>
              <a:buNone/>
            </a:pPr>
            <a:r>
              <a:rPr lang="ru-RU" sz="2400" b="1" smtClean="0"/>
              <a:t>      ИСТОРИЯ  ПОКАЗЫВАЕТ НАМ ПОСТОЯННО РАЗВИВАЮЩУЮСЯ, ИЗМЕНЯЮЩУЮСЯ АРХИТЕКТУРУ В ПРОЦЕССЕ БОРЬБЫ НОВОГО СО СТАРЫМ, ИЗМЕНЕНИЯ ОБЩЕГО ХУДОЖЕСТВЕННОГО СТИЛЯ ПРИ НАЦИОНАЛЬНОМ СВОЕОБРАЗИИ АРХИТЕКТУРЫ КАЖДОЙ СТРАНЫ. ОДНАКО В КАЖДОМ ПЕРИОДЕ БЫЛИ УСТОЙЧИВЫЕ ПРИЗНАКИ, ОПРЕДЕЛЯЮЩИЕ СТИЛЬ. ОТРАЖАЮЩИЙ ОПРЕДЕЛЕННУЮ ЭПОХУ СТИЛЬ ОТМИРАЕТ С НЕЙ И НЕ МОЖЕТ БЫТЬ ПОЛНОСТЬЮ ВОСТАНОВЛЕН.  </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95234"/>
                                        </p:tgtEl>
                                        <p:attrNameLst>
                                          <p:attrName>style.visibility</p:attrName>
                                        </p:attrNameLst>
                                      </p:cBhvr>
                                      <p:to>
                                        <p:strVal val="visible"/>
                                      </p:to>
                                    </p:set>
                                    <p:anim calcmode="lin" valueType="num">
                                      <p:cBhvr additive="base">
                                        <p:cTn id="7" dur="500" fill="hold"/>
                                        <p:tgtEl>
                                          <p:spTgt spid="95234"/>
                                        </p:tgtEl>
                                        <p:attrNameLst>
                                          <p:attrName>ppt_x</p:attrName>
                                        </p:attrNameLst>
                                      </p:cBhvr>
                                      <p:tavLst>
                                        <p:tav tm="0">
                                          <p:val>
                                            <p:strVal val="#ppt_x"/>
                                          </p:val>
                                        </p:tav>
                                        <p:tav tm="100000">
                                          <p:val>
                                            <p:strVal val="#ppt_x"/>
                                          </p:val>
                                        </p:tav>
                                      </p:tavLst>
                                    </p:anim>
                                    <p:anim calcmode="lin" valueType="num">
                                      <p:cBhvr additive="base">
                                        <p:cTn id="8" dur="500" fill="hold"/>
                                        <p:tgtEl>
                                          <p:spTgt spid="95234"/>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3" presetClass="entr" presetSubtype="10" fill="hold" grpId="0" nodeType="afterEffect">
                                  <p:stCondLst>
                                    <p:cond delay="1000"/>
                                  </p:stCondLst>
                                  <p:childTnLst>
                                    <p:set>
                                      <p:cBhvr>
                                        <p:cTn id="11" dur="1" fill="hold">
                                          <p:stCondLst>
                                            <p:cond delay="0"/>
                                          </p:stCondLst>
                                        </p:cTn>
                                        <p:tgtEl>
                                          <p:spTgt spid="95235">
                                            <p:txEl>
                                              <p:pRg st="0" end="0"/>
                                            </p:txEl>
                                          </p:spTgt>
                                        </p:tgtEl>
                                        <p:attrNameLst>
                                          <p:attrName>style.visibility</p:attrName>
                                        </p:attrNameLst>
                                      </p:cBhvr>
                                      <p:to>
                                        <p:strVal val="visible"/>
                                      </p:to>
                                    </p:set>
                                    <p:animEffect transition="in" filter="blinds(horizontal)">
                                      <p:cBhvr>
                                        <p:cTn id="12" dur="500"/>
                                        <p:tgtEl>
                                          <p:spTgt spid="95235">
                                            <p:txEl>
                                              <p:pRg st="0" end="0"/>
                                            </p:txEl>
                                          </p:spTgt>
                                        </p:tgtEl>
                                      </p:cBhvr>
                                    </p:animEffect>
                                  </p:childTnLst>
                                </p:cTn>
                              </p:par>
                            </p:childTnLst>
                          </p:cTn>
                        </p:par>
                        <p:par>
                          <p:cTn id="13" fill="hold">
                            <p:stCondLst>
                              <p:cond delay="3000"/>
                            </p:stCondLst>
                            <p:childTnLst>
                              <p:par>
                                <p:cTn id="14" presetID="3" presetClass="entr" presetSubtype="10" fill="hold" grpId="0" nodeType="afterEffect">
                                  <p:stCondLst>
                                    <p:cond delay="1000"/>
                                  </p:stCondLst>
                                  <p:childTnLst>
                                    <p:set>
                                      <p:cBhvr>
                                        <p:cTn id="15" dur="1" fill="hold">
                                          <p:stCondLst>
                                            <p:cond delay="0"/>
                                          </p:stCondLst>
                                        </p:cTn>
                                        <p:tgtEl>
                                          <p:spTgt spid="95235">
                                            <p:txEl>
                                              <p:pRg st="1" end="1"/>
                                            </p:txEl>
                                          </p:spTgt>
                                        </p:tgtEl>
                                        <p:attrNameLst>
                                          <p:attrName>style.visibility</p:attrName>
                                        </p:attrNameLst>
                                      </p:cBhvr>
                                      <p:to>
                                        <p:strVal val="visible"/>
                                      </p:to>
                                    </p:set>
                                    <p:animEffect transition="in" filter="blinds(horizontal)">
                                      <p:cBhvr>
                                        <p:cTn id="16" dur="500"/>
                                        <p:tgtEl>
                                          <p:spTgt spid="952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utoUpdateAnimBg="0"/>
      <p:bldP spid="95235"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3"/>
          <p:cNvSpPr>
            <a:spLocks noGrp="1"/>
          </p:cNvSpPr>
          <p:nvPr>
            <p:ph type="sldNum" sz="quarter" idx="12"/>
          </p:nvPr>
        </p:nvSpPr>
        <p:spPr>
          <a:noFill/>
        </p:spPr>
        <p:txBody>
          <a:bodyPr/>
          <a:lstStyle/>
          <a:p>
            <a:fld id="{BDF64F0B-EB9B-494F-9F18-19C58735F027}" type="slidenum">
              <a:rPr lang="ru-RU"/>
              <a:pPr/>
              <a:t>6</a:t>
            </a:fld>
            <a:endParaRPr lang="ru-RU"/>
          </a:p>
        </p:txBody>
      </p:sp>
      <p:pic>
        <p:nvPicPr>
          <p:cNvPr id="7171" name="Picture 8" descr="4"/>
          <p:cNvPicPr>
            <a:picLocks noChangeAspect="1" noChangeArrowheads="1"/>
          </p:cNvPicPr>
          <p:nvPr/>
        </p:nvPicPr>
        <p:blipFill>
          <a:blip r:embed="rId2"/>
          <a:srcRect/>
          <a:stretch>
            <a:fillRect/>
          </a:stretch>
        </p:blipFill>
        <p:spPr bwMode="auto">
          <a:xfrm>
            <a:off x="381000" y="304800"/>
            <a:ext cx="4038600" cy="3668713"/>
          </a:xfrm>
          <a:prstGeom prst="rect">
            <a:avLst/>
          </a:prstGeom>
          <a:noFill/>
          <a:ln w="9525">
            <a:noFill/>
            <a:miter lim="800000"/>
            <a:headEnd/>
            <a:tailEnd/>
          </a:ln>
        </p:spPr>
      </p:pic>
      <p:pic>
        <p:nvPicPr>
          <p:cNvPr id="7172" name="Picture 9" descr="5"/>
          <p:cNvPicPr>
            <a:picLocks noChangeAspect="1" noChangeArrowheads="1"/>
          </p:cNvPicPr>
          <p:nvPr/>
        </p:nvPicPr>
        <p:blipFill>
          <a:blip r:embed="rId3"/>
          <a:srcRect/>
          <a:stretch>
            <a:fillRect/>
          </a:stretch>
        </p:blipFill>
        <p:spPr bwMode="auto">
          <a:xfrm>
            <a:off x="2895600" y="4038600"/>
            <a:ext cx="5715000" cy="2647950"/>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Номер слайда 5"/>
          <p:cNvSpPr>
            <a:spLocks noGrp="1"/>
          </p:cNvSpPr>
          <p:nvPr>
            <p:ph type="sldNum" sz="quarter" idx="12"/>
          </p:nvPr>
        </p:nvSpPr>
        <p:spPr>
          <a:noFill/>
        </p:spPr>
        <p:txBody>
          <a:bodyPr/>
          <a:lstStyle/>
          <a:p>
            <a:fld id="{4304A2FB-024C-4629-870A-EEC55B1C06C3}" type="slidenum">
              <a:rPr lang="ru-RU"/>
              <a:pPr/>
              <a:t>7</a:t>
            </a:fld>
            <a:endParaRPr lang="ru-RU"/>
          </a:p>
        </p:txBody>
      </p:sp>
      <p:sp>
        <p:nvSpPr>
          <p:cNvPr id="10242" name="Rectangle 2"/>
          <p:cNvSpPr>
            <a:spLocks noGrp="1" noChangeArrowheads="1"/>
          </p:cNvSpPr>
          <p:nvPr>
            <p:ph type="title"/>
          </p:nvPr>
        </p:nvSpPr>
        <p:spPr>
          <a:xfrm>
            <a:off x="533400" y="0"/>
            <a:ext cx="8229600" cy="609600"/>
          </a:xfrm>
        </p:spPr>
        <p:txBody>
          <a:bodyPr/>
          <a:lstStyle/>
          <a:p>
            <a:pPr eaLnBrk="1" hangingPunct="1"/>
            <a:r>
              <a:rPr lang="ru-RU" b="1" smtClean="0">
                <a:solidFill>
                  <a:srgbClr val="CC0000"/>
                </a:solidFill>
              </a:rPr>
              <a:t>ГРЕЧЕСКАЯ АРХИТЕКТУРА</a:t>
            </a:r>
          </a:p>
        </p:txBody>
      </p:sp>
      <p:sp>
        <p:nvSpPr>
          <p:cNvPr id="10243" name="Rectangle 3"/>
          <p:cNvSpPr>
            <a:spLocks noGrp="1" noChangeArrowheads="1"/>
          </p:cNvSpPr>
          <p:nvPr>
            <p:ph type="body" idx="1"/>
          </p:nvPr>
        </p:nvSpPr>
        <p:spPr>
          <a:xfrm>
            <a:off x="381000" y="838200"/>
            <a:ext cx="8305800" cy="5486400"/>
          </a:xfrm>
        </p:spPr>
        <p:txBody>
          <a:bodyPr/>
          <a:lstStyle/>
          <a:p>
            <a:pPr algn="ctr" eaLnBrk="1" hangingPunct="1">
              <a:lnSpc>
                <a:spcPct val="85000"/>
              </a:lnSpc>
              <a:buFont typeface="Wingdings" pitchFamily="2" charset="2"/>
              <a:buNone/>
            </a:pPr>
            <a:r>
              <a:rPr lang="ru-RU" sz="2800" b="1" smtClean="0">
                <a:solidFill>
                  <a:srgbClr val="1D80C3"/>
                </a:solidFill>
                <a:cs typeface="Times New Roman" pitchFamily="18" charset="0"/>
              </a:rPr>
              <a:t>В конце II тысячелетия до н.э. на Пелопоннесский полуостров пришли представители других греческих племен – дорийцы, ионийцы и эолийцы. Страна, в которой они оказались, изобиловала материалами – глиной, пригодной для обжига, деревом, но прежде всего камнем, от грубого известняка до</a:t>
            </a:r>
            <a:r>
              <a:rPr lang="ru-RU" sz="2800" b="1" smtClean="0">
                <a:solidFill>
                  <a:srgbClr val="1D80C3"/>
                </a:solidFill>
              </a:rPr>
              <a:t> тонкозернистого мрамора</a:t>
            </a:r>
            <a:r>
              <a:rPr lang="ru-RU" sz="2800" b="1" smtClean="0">
                <a:solidFill>
                  <a:srgbClr val="1D80C3"/>
                </a:solidFill>
                <a:cs typeface="Times New Roman" pitchFamily="18" charset="0"/>
              </a:rPr>
              <a:t> На этих территориях с изрезанным морским берегом образовались города-государства, ревностно защищавшие свою независимость. Превыше всего граждане ставили процветание государства и повышение его благосостояния, возводя общественные здания и устанавливая статуи.</a:t>
            </a:r>
            <a:endParaRPr lang="ru-RU" sz="2800" b="1" smtClean="0">
              <a:solidFill>
                <a:srgbClr val="1D80C3"/>
              </a:solidFill>
            </a:endParaRPr>
          </a:p>
          <a:p>
            <a:pPr algn="ctr" eaLnBrk="1" hangingPunct="1">
              <a:lnSpc>
                <a:spcPct val="85000"/>
              </a:lnSpc>
              <a:buFont typeface="Wingdings" pitchFamily="2" charset="2"/>
              <a:buNone/>
            </a:pPr>
            <a:r>
              <a:rPr lang="ru-RU" sz="2500" b="1" i="1" smtClean="0">
                <a:solidFill>
                  <a:srgbClr val="1D80C3"/>
                </a:solidFill>
                <a:cs typeface="Times New Roman" pitchFamily="18" charset="0"/>
              </a:rPr>
              <a:t> </a:t>
            </a:r>
            <a:endParaRPr lang="ru-RU" sz="2500" b="1" i="1" smtClean="0">
              <a:solidFill>
                <a:srgbClr val="1D80C3"/>
              </a:solidFill>
            </a:endParaRPr>
          </a:p>
        </p:txBody>
      </p:sp>
      <p:sp>
        <p:nvSpPr>
          <p:cNvPr id="10244" name="Rectangle 4"/>
          <p:cNvSpPr>
            <a:spLocks noChangeArrowheads="1"/>
          </p:cNvSpPr>
          <p:nvPr/>
        </p:nvSpPr>
        <p:spPr bwMode="auto">
          <a:xfrm>
            <a:off x="-990600" y="4038600"/>
            <a:ext cx="9144000" cy="639763"/>
          </a:xfrm>
          <a:prstGeom prst="rect">
            <a:avLst/>
          </a:prstGeom>
          <a:noFill/>
          <a:ln w="9525">
            <a:noFill/>
            <a:miter lim="800000"/>
            <a:headEnd/>
            <a:tailEnd/>
          </a:ln>
        </p:spPr>
        <p:txBody>
          <a:bodyPr>
            <a:spAutoFit/>
          </a:bodyPr>
          <a:lstStyle/>
          <a:p>
            <a:endParaRPr lang="it-IT" sz="1200">
              <a:cs typeface="Times New Roman" pitchFamily="18" charset="0"/>
            </a:endParaRPr>
          </a:p>
          <a:p>
            <a:pPr eaLnBrk="0" hangingPunct="0"/>
            <a:endParaRPr lang="it-IT"/>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1000"/>
                                  </p:stCondLst>
                                  <p:iterate type="wd">
                                    <p:tmPct val="100000"/>
                                  </p:iterate>
                                  <p:childTnLst>
                                    <p:set>
                                      <p:cBhvr>
                                        <p:cTn id="6" dur="1" fill="hold">
                                          <p:stCondLst>
                                            <p:cond delay="0"/>
                                          </p:stCondLst>
                                        </p:cTn>
                                        <p:tgtEl>
                                          <p:spTgt spid="10242"/>
                                        </p:tgtEl>
                                        <p:attrNameLst>
                                          <p:attrName>style.visibility</p:attrName>
                                        </p:attrNameLst>
                                      </p:cBhvr>
                                      <p:to>
                                        <p:strVal val="visible"/>
                                      </p:to>
                                    </p:set>
                                    <p:animEffect transition="in" filter="randombar(vertical)">
                                      <p:cBhvr>
                                        <p:cTn id="7" dur="300"/>
                                        <p:tgtEl>
                                          <p:spTgt spid="10242"/>
                                        </p:tgtEl>
                                      </p:cBhvr>
                                    </p:animEffect>
                                  </p:childTnLst>
                                </p:cTn>
                              </p:par>
                            </p:childTnLst>
                          </p:cTn>
                        </p:par>
                        <p:par>
                          <p:cTn id="8" fill="hold">
                            <p:stCondLst>
                              <p:cond delay="1600"/>
                            </p:stCondLst>
                            <p:childTnLst>
                              <p:par>
                                <p:cTn id="9" presetID="3" presetClass="entr" presetSubtype="10" fill="hold" grpId="0" nodeType="afterEffect">
                                  <p:stCondLst>
                                    <p:cond delay="1000"/>
                                  </p:stCondLst>
                                  <p:childTnLst>
                                    <p:set>
                                      <p:cBhvr>
                                        <p:cTn id="10"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1" dur="500"/>
                                        <p:tgtEl>
                                          <p:spTgt spid="10243">
                                            <p:txEl>
                                              <p:pRg st="0" end="0"/>
                                            </p:txEl>
                                          </p:spTgt>
                                        </p:tgtEl>
                                      </p:cBhvr>
                                    </p:animEffect>
                                  </p:childTnLst>
                                </p:cTn>
                              </p:par>
                            </p:childTnLst>
                          </p:cTn>
                        </p:par>
                        <p:par>
                          <p:cTn id="12" fill="hold">
                            <p:stCondLst>
                              <p:cond delay="3100"/>
                            </p:stCondLst>
                            <p:childTnLst>
                              <p:par>
                                <p:cTn id="13" presetID="3" presetClass="entr" presetSubtype="10" fill="hold" grpId="0" nodeType="afterEffect">
                                  <p:stCondLst>
                                    <p:cond delay="1000"/>
                                  </p:stCondLst>
                                  <p:childTnLst>
                                    <p:set>
                                      <p:cBhvr>
                                        <p:cTn id="14"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5" dur="500"/>
                                        <p:tgtEl>
                                          <p:spTgt spid="10243">
                                            <p:txEl>
                                              <p:pRg st="1" end="1"/>
                                            </p:txEl>
                                          </p:spTgt>
                                        </p:tgtEl>
                                      </p:cBhvr>
                                    </p:animEffect>
                                  </p:childTnLst>
                                </p:cTn>
                              </p:par>
                            </p:childTnLst>
                          </p:cTn>
                        </p:par>
                        <p:par>
                          <p:cTn id="16" fill="hold">
                            <p:stCondLst>
                              <p:cond delay="4600"/>
                            </p:stCondLst>
                            <p:childTnLst>
                              <p:par>
                                <p:cTn id="17" presetID="3" presetClass="entr" presetSubtype="10" fill="hold" grpId="0" nodeType="afterEffect" nodePh="1">
                                  <p:stCondLst>
                                    <p:cond delay="1000"/>
                                  </p:stCondLst>
                                  <p:endCondLst>
                                    <p:cond evt="begin" delay="0">
                                      <p:tn val="17"/>
                                    </p:cond>
                                  </p:endCondLst>
                                  <p:childTnLst>
                                    <p:set>
                                      <p:cBhvr>
                                        <p:cTn id="18" dur="1" fill="hold">
                                          <p:stCondLst>
                                            <p:cond delay="0"/>
                                          </p:stCondLst>
                                        </p:cTn>
                                        <p:tgtEl>
                                          <p:spTgt spid="10244">
                                            <p:txEl>
                                              <p:pRg st="0" end="0"/>
                                            </p:txEl>
                                          </p:spTgt>
                                        </p:tgtEl>
                                        <p:attrNameLst>
                                          <p:attrName>style.visibility</p:attrName>
                                        </p:attrNameLst>
                                      </p:cBhvr>
                                      <p:to>
                                        <p:strVal val="visible"/>
                                      </p:to>
                                    </p:set>
                                    <p:animEffect transition="in" filter="blinds(horizontal)">
                                      <p:cBhvr>
                                        <p:cTn id="19" dur="500"/>
                                        <p:tgtEl>
                                          <p:spTgt spid="102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advAuto="1000"/>
      <p:bldP spid="10244"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Номер слайда 5"/>
          <p:cNvSpPr>
            <a:spLocks noGrp="1"/>
          </p:cNvSpPr>
          <p:nvPr>
            <p:ph type="sldNum" sz="quarter" idx="12"/>
          </p:nvPr>
        </p:nvSpPr>
        <p:spPr>
          <a:noFill/>
        </p:spPr>
        <p:txBody>
          <a:bodyPr/>
          <a:lstStyle/>
          <a:p>
            <a:fld id="{D89709CC-97AB-47AB-ABBD-56D4377FDBDA}" type="slidenum">
              <a:rPr lang="ru-RU"/>
              <a:pPr/>
              <a:t>8</a:t>
            </a:fld>
            <a:endParaRPr lang="ru-RU"/>
          </a:p>
        </p:txBody>
      </p:sp>
      <p:sp>
        <p:nvSpPr>
          <p:cNvPr id="98308" name="Text Box 4"/>
          <p:cNvSpPr txBox="1">
            <a:spLocks noChangeArrowheads="1"/>
          </p:cNvSpPr>
          <p:nvPr/>
        </p:nvSpPr>
        <p:spPr bwMode="ltGray">
          <a:xfrm>
            <a:off x="381000" y="2133600"/>
            <a:ext cx="6553200" cy="3292475"/>
          </a:xfrm>
          <a:prstGeom prst="rect">
            <a:avLst/>
          </a:prstGeom>
          <a:noFill/>
          <a:ln w="9525">
            <a:noFill/>
            <a:miter lim="800000"/>
            <a:headEnd/>
            <a:tailEnd/>
          </a:ln>
        </p:spPr>
        <p:txBody>
          <a:bodyPr>
            <a:spAutoFit/>
          </a:bodyPr>
          <a:lstStyle/>
          <a:p>
            <a:pPr>
              <a:spcBef>
                <a:spcPct val="50000"/>
              </a:spcBef>
            </a:pPr>
            <a:r>
              <a:rPr lang="ru-RU" sz="3000" b="1">
                <a:solidFill>
                  <a:srgbClr val="1D80C3"/>
                </a:solidFill>
                <a:cs typeface="Times New Roman" pitchFamily="18" charset="0"/>
              </a:rPr>
              <a:t>Греческая архитектура была, архитектурой храмовой. Греческий храм служил исключительно помещением для статуи божества. Он возник из микенского ме</a:t>
            </a:r>
            <a:r>
              <a:rPr lang="ru-RU" sz="3000" b="1">
                <a:solidFill>
                  <a:srgbClr val="1D80C3"/>
                </a:solidFill>
              </a:rPr>
              <a:t>гарона</a:t>
            </a:r>
            <a:r>
              <a:rPr lang="ru-RU" sz="3000" b="1">
                <a:solidFill>
                  <a:srgbClr val="1D80C3"/>
                </a:solidFill>
                <a:cs typeface="Times New Roman" pitchFamily="18" charset="0"/>
              </a:rPr>
              <a:t>. Греческий храм стал основным типом общественного здания</a:t>
            </a:r>
            <a:r>
              <a:rPr lang="ru-RU" sz="3000" b="1">
                <a:solidFill>
                  <a:srgbClr val="1D80C3"/>
                </a:solidFill>
              </a:rPr>
              <a:t>.</a:t>
            </a:r>
          </a:p>
        </p:txBody>
      </p:sp>
      <p:sp>
        <p:nvSpPr>
          <p:cNvPr id="98309" name="Text Box 5"/>
          <p:cNvSpPr txBox="1">
            <a:spLocks noChangeArrowheads="1"/>
          </p:cNvSpPr>
          <p:nvPr/>
        </p:nvSpPr>
        <p:spPr bwMode="ltGray">
          <a:xfrm>
            <a:off x="304800" y="914400"/>
            <a:ext cx="8229600" cy="762000"/>
          </a:xfrm>
          <a:prstGeom prst="rect">
            <a:avLst/>
          </a:prstGeom>
          <a:noFill/>
          <a:ln w="9525">
            <a:noFill/>
            <a:miter lim="800000"/>
            <a:headEnd/>
            <a:tailEnd/>
          </a:ln>
        </p:spPr>
        <p:txBody>
          <a:bodyPr>
            <a:spAutoFit/>
          </a:bodyPr>
          <a:lstStyle/>
          <a:p>
            <a:pPr>
              <a:spcBef>
                <a:spcPct val="50000"/>
              </a:spcBef>
            </a:pPr>
            <a:r>
              <a:rPr lang="ru-RU" sz="4400" b="1">
                <a:solidFill>
                  <a:srgbClr val="FF0000"/>
                </a:solidFill>
              </a:rPr>
              <a:t>ГРЕЧЕСКАЯ АРХИТЕКТУРА</a:t>
            </a: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1000"/>
                                  </p:stCondLst>
                                  <p:childTnLst>
                                    <p:set>
                                      <p:cBhvr>
                                        <p:cTn id="6" dur="1" fill="hold">
                                          <p:stCondLst>
                                            <p:cond delay="0"/>
                                          </p:stCondLst>
                                        </p:cTn>
                                        <p:tgtEl>
                                          <p:spTgt spid="98309"/>
                                        </p:tgtEl>
                                        <p:attrNameLst>
                                          <p:attrName>style.visibility</p:attrName>
                                        </p:attrNameLst>
                                      </p:cBhvr>
                                      <p:to>
                                        <p:strVal val="visible"/>
                                      </p:to>
                                    </p:set>
                                    <p:animEffect transition="in" filter="blinds(vertical)">
                                      <p:cBhvr>
                                        <p:cTn id="7" dur="500"/>
                                        <p:tgtEl>
                                          <p:spTgt spid="98309"/>
                                        </p:tgtEl>
                                      </p:cBhvr>
                                    </p:animEffect>
                                  </p:childTnLst>
                                </p:cTn>
                              </p:par>
                            </p:childTnLst>
                          </p:cTn>
                        </p:par>
                        <p:par>
                          <p:cTn id="8" fill="hold">
                            <p:stCondLst>
                              <p:cond delay="1500"/>
                            </p:stCondLst>
                            <p:childTnLst>
                              <p:par>
                                <p:cTn id="9" presetID="4" presetClass="entr" presetSubtype="32" fill="hold" grpId="0" nodeType="afterEffect">
                                  <p:stCondLst>
                                    <p:cond delay="1000"/>
                                  </p:stCondLst>
                                  <p:childTnLst>
                                    <p:set>
                                      <p:cBhvr>
                                        <p:cTn id="10" dur="1" fill="hold">
                                          <p:stCondLst>
                                            <p:cond delay="0"/>
                                          </p:stCondLst>
                                        </p:cTn>
                                        <p:tgtEl>
                                          <p:spTgt spid="98308"/>
                                        </p:tgtEl>
                                        <p:attrNameLst>
                                          <p:attrName>style.visibility</p:attrName>
                                        </p:attrNameLst>
                                      </p:cBhvr>
                                      <p:to>
                                        <p:strVal val="visible"/>
                                      </p:to>
                                    </p:set>
                                    <p:animEffect transition="in" filter="box(out)">
                                      <p:cBhvr>
                                        <p:cTn id="11" dur="500"/>
                                        <p:tgtEl>
                                          <p:spTgt spid="98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utoUpdateAnimBg="0"/>
      <p:bldP spid="9830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Номер слайда 5"/>
          <p:cNvSpPr>
            <a:spLocks noGrp="1"/>
          </p:cNvSpPr>
          <p:nvPr>
            <p:ph type="sldNum" sz="quarter" idx="12"/>
          </p:nvPr>
        </p:nvSpPr>
        <p:spPr>
          <a:noFill/>
        </p:spPr>
        <p:txBody>
          <a:bodyPr/>
          <a:lstStyle/>
          <a:p>
            <a:fld id="{AA3E1226-898C-425D-8E5E-B4FF2B1AE5D9}" type="slidenum">
              <a:rPr lang="ru-RU"/>
              <a:pPr/>
              <a:t>9</a:t>
            </a:fld>
            <a:endParaRPr lang="ru-RU"/>
          </a:p>
        </p:txBody>
      </p:sp>
      <p:sp>
        <p:nvSpPr>
          <p:cNvPr id="11266" name="Rectangle 2"/>
          <p:cNvSpPr>
            <a:spLocks noGrp="1" noChangeArrowheads="1"/>
          </p:cNvSpPr>
          <p:nvPr>
            <p:ph type="title"/>
          </p:nvPr>
        </p:nvSpPr>
        <p:spPr>
          <a:xfrm>
            <a:off x="1219200" y="228600"/>
            <a:ext cx="5791200" cy="609600"/>
          </a:xfrm>
        </p:spPr>
        <p:txBody>
          <a:bodyPr/>
          <a:lstStyle/>
          <a:p>
            <a:pPr eaLnBrk="1" hangingPunct="1"/>
            <a:r>
              <a:rPr lang="ru-RU" b="1" smtClean="0">
                <a:solidFill>
                  <a:srgbClr val="CC0000"/>
                </a:solidFill>
              </a:rPr>
              <a:t>ХРАМЫ ГРЕЦИИ.</a:t>
            </a:r>
          </a:p>
        </p:txBody>
      </p:sp>
      <p:sp>
        <p:nvSpPr>
          <p:cNvPr id="11267" name="Rectangle 3"/>
          <p:cNvSpPr>
            <a:spLocks noGrp="1" noChangeArrowheads="1"/>
          </p:cNvSpPr>
          <p:nvPr>
            <p:ph type="body" idx="1"/>
          </p:nvPr>
        </p:nvSpPr>
        <p:spPr>
          <a:xfrm>
            <a:off x="685800" y="1066800"/>
            <a:ext cx="7848600" cy="5181600"/>
          </a:xfrm>
        </p:spPr>
        <p:txBody>
          <a:bodyPr/>
          <a:lstStyle/>
          <a:p>
            <a:pPr eaLnBrk="1" hangingPunct="1">
              <a:lnSpc>
                <a:spcPct val="90000"/>
              </a:lnSpc>
              <a:buFont typeface="Wingdings" pitchFamily="2" charset="2"/>
              <a:buNone/>
            </a:pPr>
            <a:r>
              <a:rPr lang="ru-RU" sz="2400" b="1" i="1" smtClean="0">
                <a:solidFill>
                  <a:srgbClr val="1D80C3"/>
                </a:solidFill>
                <a:cs typeface="Times New Roman" pitchFamily="18" charset="0"/>
              </a:rPr>
              <a:t>Греки представляли своих богов антропоморфными существами, бессмертными и более могущественными, чем обычные мужчины и женщины, однако интересы, страсти и слабости богов носили вполне «человеческий» характер. </a:t>
            </a:r>
            <a:endParaRPr lang="it-IT" sz="2400" b="1" i="1" smtClean="0">
              <a:solidFill>
                <a:srgbClr val="1D80C3"/>
              </a:solidFill>
              <a:cs typeface="Times New Roman" pitchFamily="18" charset="0"/>
            </a:endParaRPr>
          </a:p>
          <a:p>
            <a:pPr eaLnBrk="1" hangingPunct="1">
              <a:lnSpc>
                <a:spcPct val="90000"/>
              </a:lnSpc>
              <a:buFont typeface="Wingdings" pitchFamily="2" charset="2"/>
              <a:buNone/>
            </a:pPr>
            <a:r>
              <a:rPr lang="ru-RU" sz="2400" b="1" i="1" smtClean="0">
                <a:solidFill>
                  <a:srgbClr val="1D80C3"/>
                </a:solidFill>
                <a:cs typeface="Times New Roman" pitchFamily="18" charset="0"/>
              </a:rPr>
              <a:t>Будучи жилищем божества, храм должен был обладать ясной и рационально построенной формой. </a:t>
            </a:r>
            <a:r>
              <a:rPr lang="en-GB" sz="2400" b="1" i="1" smtClean="0">
                <a:solidFill>
                  <a:srgbClr val="1D80C3"/>
                </a:solidFill>
                <a:cs typeface="Times New Roman" pitchFamily="18" charset="0"/>
              </a:rPr>
              <a:t>C</a:t>
            </a:r>
            <a:r>
              <a:rPr lang="ru-RU" sz="2400" b="1" i="1" smtClean="0">
                <a:solidFill>
                  <a:srgbClr val="1D80C3"/>
                </a:solidFill>
                <a:cs typeface="Times New Roman" pitchFamily="18" charset="0"/>
              </a:rPr>
              <a:t>ложными архитектурными конструкциями обладали простиль, где перед храмом в антах ставился портик со свободностоящими колоннами, и амфипростиль, в котором такие портики располагались с обоих торцов</a:t>
            </a:r>
            <a:r>
              <a:rPr lang="ru-RU" sz="2400" b="1" i="1" smtClean="0">
                <a:solidFill>
                  <a:srgbClr val="1D80C3"/>
                </a:solidFill>
              </a:rPr>
              <a:t>.</a:t>
            </a:r>
          </a:p>
          <a:p>
            <a:pPr eaLnBrk="1" hangingPunct="1">
              <a:lnSpc>
                <a:spcPct val="90000"/>
              </a:lnSpc>
              <a:buFont typeface="Wingdings" pitchFamily="2" charset="2"/>
              <a:buNone/>
            </a:pPr>
            <a:r>
              <a:rPr lang="ru-RU" sz="2400" b="1" i="1" smtClean="0">
                <a:solidFill>
                  <a:srgbClr val="1D80C3"/>
                </a:solidFill>
                <a:cs typeface="Times New Roman" pitchFamily="18" charset="0"/>
              </a:rPr>
              <a:t>В более крупных храмах к одной из перечисленных</a:t>
            </a:r>
            <a:r>
              <a:rPr lang="ru-RU" sz="2400" b="1" i="1" smtClean="0">
                <a:solidFill>
                  <a:srgbClr val="1D80C3"/>
                </a:solidFill>
              </a:rPr>
              <a:t> </a:t>
            </a:r>
            <a:r>
              <a:rPr lang="ru-RU" sz="2400" b="1" i="1" smtClean="0">
                <a:solidFill>
                  <a:srgbClr val="1D80C3"/>
                </a:solidFill>
                <a:cs typeface="Times New Roman" pitchFamily="18" charset="0"/>
              </a:rPr>
              <a:t>архитектурных форм добавлялась колоннада, окружавшая здание с четырех сторон. </a:t>
            </a:r>
            <a:endParaRPr lang="ru-RU" b="1" i="1" smtClean="0">
              <a:solidFill>
                <a:srgbClr val="1D80C3"/>
              </a:solidFill>
              <a:cs typeface="Times New Roman" pitchFamily="18" charset="0"/>
            </a:endParaRPr>
          </a:p>
        </p:txBody>
      </p:sp>
    </p:spTree>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1000"/>
                                  </p:stCondLst>
                                  <p:iterate type="wd">
                                    <p:tmPct val="100000"/>
                                  </p:iterate>
                                  <p:childTnLst>
                                    <p:set>
                                      <p:cBhvr>
                                        <p:cTn id="6" dur="1" fill="hold">
                                          <p:stCondLst>
                                            <p:cond delay="0"/>
                                          </p:stCondLst>
                                        </p:cTn>
                                        <p:tgtEl>
                                          <p:spTgt spid="11266"/>
                                        </p:tgtEl>
                                        <p:attrNameLst>
                                          <p:attrName>style.visibility</p:attrName>
                                        </p:attrNameLst>
                                      </p:cBhvr>
                                      <p:to>
                                        <p:strVal val="visible"/>
                                      </p:to>
                                    </p:set>
                                    <p:animEffect transition="in" filter="barn(inVertical)">
                                      <p:cBhvr>
                                        <p:cTn id="7" dur="300"/>
                                        <p:tgtEl>
                                          <p:spTgt spid="11266"/>
                                        </p:tgtEl>
                                      </p:cBhvr>
                                    </p:animEffect>
                                  </p:childTnLst>
                                </p:cTn>
                              </p:par>
                            </p:childTnLst>
                          </p:cTn>
                        </p:par>
                        <p:par>
                          <p:cTn id="8" fill="hold">
                            <p:stCondLst>
                              <p:cond delay="1900"/>
                            </p:stCondLst>
                            <p:childTnLst>
                              <p:par>
                                <p:cTn id="9" presetID="3" presetClass="entr" presetSubtype="5" fill="hold" grpId="0" nodeType="afterEffect">
                                  <p:stCondLst>
                                    <p:cond delay="1000"/>
                                  </p:stCondLst>
                                  <p:childTnLst>
                                    <p:set>
                                      <p:cBhvr>
                                        <p:cTn id="10" dur="1" fill="hold">
                                          <p:stCondLst>
                                            <p:cond delay="0"/>
                                          </p:stCondLst>
                                        </p:cTn>
                                        <p:tgtEl>
                                          <p:spTgt spid="11267">
                                            <p:txEl>
                                              <p:pRg st="0" end="0"/>
                                            </p:txEl>
                                          </p:spTgt>
                                        </p:tgtEl>
                                        <p:attrNameLst>
                                          <p:attrName>style.visibility</p:attrName>
                                        </p:attrNameLst>
                                      </p:cBhvr>
                                      <p:to>
                                        <p:strVal val="visible"/>
                                      </p:to>
                                    </p:set>
                                    <p:animEffect transition="in" filter="blinds(vertical)">
                                      <p:cBhvr>
                                        <p:cTn id="11" dur="500"/>
                                        <p:tgtEl>
                                          <p:spTgt spid="11267">
                                            <p:txEl>
                                              <p:pRg st="0" end="0"/>
                                            </p:txEl>
                                          </p:spTgt>
                                        </p:tgtEl>
                                      </p:cBhvr>
                                    </p:animEffect>
                                  </p:childTnLst>
                                </p:cTn>
                              </p:par>
                            </p:childTnLst>
                          </p:cTn>
                        </p:par>
                        <p:par>
                          <p:cTn id="12" fill="hold">
                            <p:stCondLst>
                              <p:cond delay="3400"/>
                            </p:stCondLst>
                            <p:childTnLst>
                              <p:par>
                                <p:cTn id="13" presetID="3" presetClass="entr" presetSubtype="5" fill="hold" grpId="0" nodeType="afterEffect">
                                  <p:stCondLst>
                                    <p:cond delay="1000"/>
                                  </p:stCondLst>
                                  <p:childTnLst>
                                    <p:set>
                                      <p:cBhvr>
                                        <p:cTn id="14" dur="1" fill="hold">
                                          <p:stCondLst>
                                            <p:cond delay="0"/>
                                          </p:stCondLst>
                                        </p:cTn>
                                        <p:tgtEl>
                                          <p:spTgt spid="11267">
                                            <p:txEl>
                                              <p:pRg st="1" end="1"/>
                                            </p:txEl>
                                          </p:spTgt>
                                        </p:tgtEl>
                                        <p:attrNameLst>
                                          <p:attrName>style.visibility</p:attrName>
                                        </p:attrNameLst>
                                      </p:cBhvr>
                                      <p:to>
                                        <p:strVal val="visible"/>
                                      </p:to>
                                    </p:set>
                                    <p:animEffect transition="in" filter="blinds(vertical)">
                                      <p:cBhvr>
                                        <p:cTn id="15" dur="500"/>
                                        <p:tgtEl>
                                          <p:spTgt spid="11267">
                                            <p:txEl>
                                              <p:pRg st="1" end="1"/>
                                            </p:txEl>
                                          </p:spTgt>
                                        </p:tgtEl>
                                      </p:cBhvr>
                                    </p:animEffect>
                                  </p:childTnLst>
                                </p:cTn>
                              </p:par>
                            </p:childTnLst>
                          </p:cTn>
                        </p:par>
                        <p:par>
                          <p:cTn id="16" fill="hold">
                            <p:stCondLst>
                              <p:cond delay="4900"/>
                            </p:stCondLst>
                            <p:childTnLst>
                              <p:par>
                                <p:cTn id="17" presetID="3" presetClass="entr" presetSubtype="5" fill="hold" grpId="0" nodeType="afterEffect">
                                  <p:stCondLst>
                                    <p:cond delay="100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blinds(vertical)">
                                      <p:cBhvr>
                                        <p:cTn id="19"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advAuto="1000"/>
    </p:bldLst>
  </p:timing>
</p:sld>
</file>

<file path=ppt/theme/theme1.xml><?xml version="1.0" encoding="utf-8"?>
<a:theme xmlns:a="http://schemas.openxmlformats.org/drawingml/2006/main" name="Сакура">
  <a:themeElements>
    <a:clrScheme name="Сакура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fontScheme name="Сакура">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Сакура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Сакура 2">
        <a:dk1>
          <a:srgbClr val="463634"/>
        </a:dk1>
        <a:lt1>
          <a:srgbClr val="FFFFCC"/>
        </a:lt1>
        <a:dk2>
          <a:srgbClr val="795241"/>
        </a:dk2>
        <a:lt2>
          <a:srgbClr val="000000"/>
        </a:lt2>
        <a:accent1>
          <a:srgbClr val="F9DBD3"/>
        </a:accent1>
        <a:accent2>
          <a:srgbClr val="DACA9C"/>
        </a:accent2>
        <a:accent3>
          <a:srgbClr val="FFFFE2"/>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Сакура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Designs\Сакура.pot</Template>
  <TotalTime>2353</TotalTime>
  <Words>2862</Words>
  <Application>Microsoft PowerPoint</Application>
  <PresentationFormat>Экран (4:3)</PresentationFormat>
  <Paragraphs>170</Paragraphs>
  <Slides>50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50</vt:i4>
      </vt:variant>
    </vt:vector>
  </HeadingPairs>
  <TitlesOfParts>
    <vt:vector size="54" baseType="lpstr">
      <vt:lpstr>Times New Roman</vt:lpstr>
      <vt:lpstr>Arial</vt:lpstr>
      <vt:lpstr>Wingdings</vt:lpstr>
      <vt:lpstr>Сакура</vt:lpstr>
      <vt:lpstr>АРХИТЕКТУРА</vt:lpstr>
      <vt:lpstr>Слайд 2</vt:lpstr>
      <vt:lpstr>ПОНЯТИЕ «АРХИТЕКТУРА» </vt:lpstr>
      <vt:lpstr>АНТИЧНАЯ АРХИТЕКТУРА</vt:lpstr>
      <vt:lpstr>Слайд 5</vt:lpstr>
      <vt:lpstr>Слайд 6</vt:lpstr>
      <vt:lpstr>ГРЕЧЕСКАЯ АРХИТЕКТУРА</vt:lpstr>
      <vt:lpstr>Слайд 8</vt:lpstr>
      <vt:lpstr>ХРАМЫ ГРЕЦИИ.</vt:lpstr>
      <vt:lpstr>ХРАМЫ ГРЕЦИИ</vt:lpstr>
      <vt:lpstr>ХРАМ ГЕРЫ</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ЦЕРКОВНАЯ АРХИТЕКТУРА</vt:lpstr>
      <vt:lpstr>Слайд 27</vt:lpstr>
      <vt:lpstr>ЗАМКОВАЯ АРХИТЕКТУРА</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МОДЕРН</vt:lpstr>
      <vt:lpstr>ФУНКЦИОНАЛИЗМ</vt:lpstr>
      <vt:lpstr>ЗАКЛЮЧЕНИЕ</vt:lpstr>
    </vt:vector>
  </TitlesOfParts>
  <Company>O220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АРХИТЕКУРА</dc:title>
  <dc:creator>LUCKY</dc:creator>
  <cp:lastModifiedBy>Admin</cp:lastModifiedBy>
  <cp:revision>99</cp:revision>
  <dcterms:created xsi:type="dcterms:W3CDTF">2003-12-20T17:34:02Z</dcterms:created>
  <dcterms:modified xsi:type="dcterms:W3CDTF">2013-09-11T18:40:01Z</dcterms:modified>
</cp:coreProperties>
</file>