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sldIdLst>
    <p:sldId id="258" r:id="rId2"/>
    <p:sldId id="259" r:id="rId3"/>
    <p:sldId id="261" r:id="rId4"/>
    <p:sldId id="260" r:id="rId5"/>
    <p:sldId id="262" r:id="rId6"/>
    <p:sldId id="263" r:id="rId7"/>
    <p:sldId id="264" r:id="rId8"/>
    <p:sldId id="265" r:id="rId9"/>
    <p:sldId id="266" r:id="rId10"/>
    <p:sldId id="268" r:id="rId1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6" autoAdjust="0"/>
    <p:restoredTop sz="94660"/>
  </p:normalViewPr>
  <p:slideViewPr>
    <p:cSldViewPr>
      <p:cViewPr varScale="1">
        <p:scale>
          <a:sx n="61" d="100"/>
          <a:sy n="61" d="100"/>
        </p:scale>
        <p:origin x="-216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9EB5ECD5-515E-4817-8A06-1D2ED2C83850}" type="datetime4">
              <a:rPr lang="en-US" smtClean="0"/>
              <a:pPr/>
              <a:t>October 16, 2013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D72EBF8-7CF5-44B7-B2BF-E22DE4D0703D}" type="slidenum">
              <a:rPr lang="en-US" smtClean="0"/>
              <a:pPr/>
              <a:t>‹№›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B59F4-DDCB-41FF-83F5-A48440F36FA7}" type="datetime4">
              <a:rPr lang="en-US" smtClean="0"/>
              <a:pPr/>
              <a:t>October 16,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6348-D703-428C-A1C4-7D6796EF5F41}" type="datetime4">
              <a:rPr lang="en-US" smtClean="0"/>
              <a:pPr/>
              <a:t>October 16,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D1919-1B5F-4141-B613-3E5C6008A186}" type="datetime4">
              <a:rPr lang="en-US" smtClean="0"/>
              <a:pPr/>
              <a:t>October 16,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22427-B1DD-49E6-9F05-DE0F1467D7DC}" type="datetime4">
              <a:rPr lang="en-US" smtClean="0"/>
              <a:pPr/>
              <a:t>October 16,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CA7B5-8BC9-491C-A887-7C3E7ED947D8}" type="datetime4">
              <a:rPr lang="en-US" smtClean="0"/>
              <a:pPr/>
              <a:t>October 16,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‹№›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18ED0-40F2-434C-A848-B92581875164}" type="datetime4">
              <a:rPr lang="en-US" smtClean="0"/>
              <a:pPr/>
              <a:t>October 16, 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5437F-F4F9-44A9-B4D3-9191CA04E889}" type="datetime4">
              <a:rPr lang="en-US" smtClean="0"/>
              <a:pPr/>
              <a:t>October 16, 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4E59-01D0-4537-B876-7E5EC75B028D}" type="datetime4">
              <a:rPr lang="en-US" smtClean="0"/>
              <a:pPr/>
              <a:t>October 16, 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2E49-18A1-40BC-BA5D-5A2EC8FDDF15}" type="datetime4">
              <a:rPr lang="en-US" smtClean="0"/>
              <a:pPr/>
              <a:t>October 16, 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‹№›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83DA4-3B24-449B-95CA-514EB7E30A99}" type="datetime4">
              <a:rPr lang="en-US" smtClean="0"/>
              <a:pPr/>
              <a:t>October 16,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942120D2-3948-4F8F-BE5D-E7E7D97880B2}" type="datetime4">
              <a:rPr lang="en-US" smtClean="0"/>
              <a:pPr/>
              <a:t>October 16, 2013</a:t>
            </a:fld>
            <a:endParaRPr lang="en-US" dirty="0" err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1D72EBF8-7CF5-44B7-B2BF-E22DE4D0703D}" type="slidenum">
              <a:rPr lang="en-US" smtClean="0"/>
              <a:pPr/>
              <a:t>‹№›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4168" y="2492896"/>
            <a:ext cx="3672408" cy="792088"/>
          </a:xfrm>
        </p:spPr>
        <p:txBody>
          <a:bodyPr>
            <a:prstTxWarp prst="textDeflate">
              <a:avLst/>
            </a:prstTxWarp>
            <a:normAutofit/>
          </a:bodyPr>
          <a:lstStyle/>
          <a:p>
            <a:r>
              <a:rPr lang="uk-UA" sz="335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ВЕГЕТАРІАНСТВО</a:t>
            </a:r>
            <a:endParaRPr lang="uk-UA" sz="335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8" name="Picture 4" descr="C:\Users\dima\Desktop\вегетаріанство\818776_s_V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308" b="90462" l="16000" r="84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74" t="7418" r="15129" b="8216"/>
          <a:stretch/>
        </p:blipFill>
        <p:spPr bwMode="auto">
          <a:xfrm>
            <a:off x="5063104" y="3573016"/>
            <a:ext cx="2694536" cy="25392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dima\Desktop\вегетаріанство\Shest-sovetov-dlya-vesennei-chistki-pechen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3096">
            <a:off x="566368" y="622202"/>
            <a:ext cx="3574461" cy="23805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dima\Desktop\вегетаріанство\560293_vegetarianstvohule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4683" b="75397" l="9448" r="908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45" t="11697" r="9090" b="21831"/>
          <a:stretch/>
        </p:blipFill>
        <p:spPr bwMode="auto">
          <a:xfrm>
            <a:off x="-108521" y="3573016"/>
            <a:ext cx="4608687" cy="27114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498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764704"/>
            <a:ext cx="7024744" cy="1143000"/>
          </a:xfrm>
        </p:spPr>
        <p:txBody>
          <a:bodyPr>
            <a:prstTxWarp prst="textDeflateBottom">
              <a:avLst/>
            </a:prstTxWarp>
            <a:normAutofit/>
          </a:bodyPr>
          <a:lstStyle/>
          <a:p>
            <a:r>
              <a:rPr lang="uk-UA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Поради та настанови!!!</a:t>
            </a:r>
            <a:endParaRPr lang="uk-UA" sz="4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7170" name="Picture 2" descr="C:\Users\dima\Desktop\вегетаріанство\53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575" y="1772816"/>
            <a:ext cx="6048672" cy="4566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775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нутий кут 2"/>
          <p:cNvSpPr/>
          <p:nvPr/>
        </p:nvSpPr>
        <p:spPr>
          <a:xfrm rot="21389188">
            <a:off x="606708" y="969096"/>
            <a:ext cx="4545629" cy="2030058"/>
          </a:xfrm>
          <a:prstGeom prst="foldedCorner">
            <a:avLst>
              <a:gd name="adj" fmla="val 198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Вегетаріанство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— один із різновидів систем харчування людей, за якої виключаються продукти тваринного походження.</a:t>
            </a:r>
          </a:p>
        </p:txBody>
      </p:sp>
      <p:pic>
        <p:nvPicPr>
          <p:cNvPr id="2050" name="Picture 2" descr="C:\Users\dima\Desktop\вегетаріанство\034588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2375">
            <a:off x="5339889" y="970385"/>
            <a:ext cx="3161935" cy="2492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ima\Desktop\вегетаріанство\0301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9239">
            <a:off x="499859" y="3418090"/>
            <a:ext cx="3391167" cy="27093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ляма 1 3"/>
          <p:cNvSpPr/>
          <p:nvPr/>
        </p:nvSpPr>
        <p:spPr>
          <a:xfrm>
            <a:off x="3131840" y="3284984"/>
            <a:ext cx="6120680" cy="3312368"/>
          </a:xfrm>
          <a:prstGeom prst="irregularSeal1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rgbClr val="00B0F0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900 </a:t>
            </a:r>
            <a:r>
              <a:rPr lang="uk-UA" sz="23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rgbClr val="00B0F0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млн</a:t>
            </a:r>
            <a:r>
              <a:rPr lang="uk-UA" sz="23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rgbClr val="00B0F0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uk-UA" sz="2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чоловік – вегетаріанці = </a:t>
            </a:r>
            <a:r>
              <a:rPr lang="uk-UA" sz="2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rgbClr val="00B0F0">
                      <a:alpha val="6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13</a:t>
            </a:r>
            <a:r>
              <a:rPr lang="uk-UA" sz="23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rgbClr val="00B0F0">
                      <a:alpha val="6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%</a:t>
            </a:r>
            <a:r>
              <a:rPr lang="uk-UA" sz="23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від усього населення нашої планети</a:t>
            </a:r>
            <a:r>
              <a:rPr lang="uk-UA" sz="23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6549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848872" cy="1143000"/>
          </a:xfrm>
        </p:spPr>
        <p:txBody>
          <a:bodyPr>
            <a:prstTxWarp prst="textCurveDown">
              <a:avLst>
                <a:gd name="adj" fmla="val 54744"/>
              </a:avLst>
            </a:prstTxWarp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uk-UA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Різновиди </a:t>
            </a:r>
            <a:r>
              <a:rPr lang="uk-UA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вегетаріанства</a:t>
            </a:r>
            <a:endParaRPr lang="uk-UA" b="1" cap="all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Загнутий кут 3"/>
          <p:cNvSpPr/>
          <p:nvPr/>
        </p:nvSpPr>
        <p:spPr>
          <a:xfrm rot="21132458">
            <a:off x="4571999" y="2078584"/>
            <a:ext cx="3888432" cy="1584176"/>
          </a:xfrm>
          <a:prstGeom prst="foldedCorne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Лакто-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вегетаріанство</a:t>
            </a:r>
            <a:r>
              <a:rPr lang="ru-RU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:</a:t>
            </a:r>
            <a:r>
              <a:rPr lang="ru-RU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молоко</a:t>
            </a:r>
            <a:r>
              <a:rPr lang="ru-RU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сир,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кефір</a:t>
            </a:r>
            <a:r>
              <a:rPr lang="ru-RU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та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інші</a:t>
            </a:r>
            <a:r>
              <a:rPr lang="ru-RU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молочні</a:t>
            </a:r>
            <a:r>
              <a:rPr lang="ru-RU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продукти</a:t>
            </a:r>
            <a:r>
              <a:rPr lang="ru-RU" sz="2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  <a:endParaRPr lang="uk-UA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Загнутий кут 4"/>
          <p:cNvSpPr/>
          <p:nvPr/>
        </p:nvSpPr>
        <p:spPr>
          <a:xfrm rot="579859">
            <a:off x="725207" y="2191807"/>
            <a:ext cx="3559865" cy="1656184"/>
          </a:xfrm>
          <a:prstGeom prst="foldedCorne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rgbClr val="00B050"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rgbClr val="00B050"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Ово-вегетаріанство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rgbClr val="00B050"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тваринні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продукти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–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яйця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endParaRPr lang="uk-UA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Загнутий кут 5"/>
          <p:cNvSpPr/>
          <p:nvPr/>
        </p:nvSpPr>
        <p:spPr>
          <a:xfrm rot="21288676">
            <a:off x="698054" y="4329099"/>
            <a:ext cx="3672408" cy="1584176"/>
          </a:xfrm>
          <a:prstGeom prst="foldedCorner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ru-RU" sz="24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2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Ово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-лакто-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вегетаріанство</a:t>
            </a:r>
            <a:r>
              <a:rPr lang="ru-RU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: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молочні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продукти</a:t>
            </a:r>
            <a:r>
              <a:rPr lang="ru-RU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яйця</a:t>
            </a:r>
            <a:r>
              <a:rPr lang="ru-RU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 </a:t>
            </a:r>
            <a:endParaRPr lang="uk-UA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Загнутий кут 6"/>
          <p:cNvSpPr/>
          <p:nvPr/>
        </p:nvSpPr>
        <p:spPr>
          <a:xfrm rot="360756">
            <a:off x="4546484" y="4081677"/>
            <a:ext cx="3888432" cy="2232248"/>
          </a:xfrm>
          <a:prstGeom prst="foldedCorne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381000">
                    <a:srgbClr val="00B0F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Веганізм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381000">
                    <a:srgbClr val="00B0F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=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строге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вегетаріанство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Прихильники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веганізму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вегани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вживають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винятково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їжу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рослинного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походження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uk-UA" sz="2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3" name="Об'є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3473015"/>
              </p:ext>
            </p:extLst>
          </p:nvPr>
        </p:nvGraphicFramePr>
        <p:xfrm>
          <a:off x="-1" y="1988840"/>
          <a:ext cx="9088805" cy="4869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Document" r:id="rId3" imgW="6435334" imgH="2205491" progId="Word.Document.12">
                  <p:embed/>
                </p:oleObj>
              </mc:Choice>
              <mc:Fallback>
                <p:oleObj name="Document" r:id="rId3" imgW="6435334" imgH="220549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" y="1988840"/>
                        <a:ext cx="9088805" cy="48691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3349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4879" y="493416"/>
            <a:ext cx="6444716" cy="1152128"/>
          </a:xfrm>
        </p:spPr>
        <p:txBody>
          <a:bodyPr>
            <a:prstTxWarp prst="textFadeRight">
              <a:avLst>
                <a:gd name="adj" fmla="val 24635"/>
              </a:avLst>
            </a:prstTxWarp>
            <a:normAutofit/>
          </a:bodyPr>
          <a:lstStyle/>
          <a:p>
            <a:pPr algn="ctr"/>
            <a:r>
              <a:rPr lang="uk-UA" sz="2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Причини</a:t>
            </a:r>
            <a:endParaRPr lang="uk-UA" sz="2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Хмара 2"/>
          <p:cNvSpPr/>
          <p:nvPr/>
        </p:nvSpPr>
        <p:spPr>
          <a:xfrm>
            <a:off x="395536" y="1556792"/>
            <a:ext cx="3024336" cy="1656184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Етичні: </a:t>
            </a:r>
            <a:r>
              <a:rPr lang="uk-UA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</a:t>
            </a:r>
            <a:r>
              <a:rPr lang="uk-UA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вбивати тварин — це </a:t>
            </a:r>
            <a:r>
              <a:rPr lang="uk-UA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жорстоко» </a:t>
            </a:r>
            <a:endParaRPr lang="uk-UA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Хмара 5"/>
          <p:cNvSpPr/>
          <p:nvPr/>
        </p:nvSpPr>
        <p:spPr>
          <a:xfrm>
            <a:off x="395536" y="3284984"/>
            <a:ext cx="3672408" cy="1584176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Медичні: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алергія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прийняття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продуктів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організмом</a:t>
            </a:r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uk-UA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Хмара 6"/>
          <p:cNvSpPr/>
          <p:nvPr/>
        </p:nvSpPr>
        <p:spPr>
          <a:xfrm>
            <a:off x="179512" y="4869160"/>
            <a:ext cx="4712885" cy="1644998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Соціальні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голод в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країні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;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нестача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продуктів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тваринного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походження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Хмара 8"/>
          <p:cNvSpPr/>
          <p:nvPr/>
        </p:nvSpPr>
        <p:spPr>
          <a:xfrm>
            <a:off x="4283968" y="4787538"/>
            <a:ext cx="4500500" cy="1808241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1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Е</a:t>
            </a:r>
            <a:r>
              <a:rPr lang="ru-RU" sz="21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кологічні</a:t>
            </a:r>
            <a:r>
              <a:rPr lang="ru-RU" sz="21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причини:</a:t>
            </a:r>
            <a:r>
              <a:rPr lang="ru-RU" sz="21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21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знищення</a:t>
            </a:r>
            <a:r>
              <a:rPr lang="ru-RU" sz="21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21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природних</a:t>
            </a:r>
            <a:r>
              <a:rPr lang="ru-RU" sz="21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21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ресурсів</a:t>
            </a:r>
            <a:endParaRPr lang="ru-RU" sz="21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5" name="Хмара 4"/>
          <p:cNvSpPr/>
          <p:nvPr/>
        </p:nvSpPr>
        <p:spPr>
          <a:xfrm>
            <a:off x="3606963" y="3534534"/>
            <a:ext cx="5040560" cy="1440161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 метою збереження і покращення здоров'я та самопочуття</a:t>
            </a:r>
            <a:endParaRPr lang="uk-UA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Хмара 7"/>
          <p:cNvSpPr/>
          <p:nvPr/>
        </p:nvSpPr>
        <p:spPr>
          <a:xfrm>
            <a:off x="5624470" y="1556792"/>
            <a:ext cx="3358017" cy="1944216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</a:t>
            </a:r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елігійні переконання: Буддизм</a:t>
            </a:r>
            <a:r>
              <a:rPr lang="uk-UA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 </a:t>
            </a:r>
            <a:endParaRPr lang="uk-UA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Індуїзм,</a:t>
            </a:r>
            <a:r>
              <a:rPr lang="uk-UA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 </a:t>
            </a:r>
            <a:endParaRPr lang="uk-UA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Джайнізм</a:t>
            </a:r>
            <a:endParaRPr lang="uk-UA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Хмара 3"/>
          <p:cNvSpPr/>
          <p:nvPr/>
        </p:nvSpPr>
        <p:spPr>
          <a:xfrm>
            <a:off x="2818489" y="1744333"/>
            <a:ext cx="3384376" cy="1790201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Економічні: «</a:t>
            </a:r>
            <a:r>
              <a:rPr lang="uk-UA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м’ясо коштує дорого»</a:t>
            </a:r>
          </a:p>
        </p:txBody>
      </p:sp>
    </p:spTree>
    <p:extLst>
      <p:ext uri="{BB962C8B-B14F-4D97-AF65-F5344CB8AC3E}">
        <p14:creationId xmlns:p14="http://schemas.microsoft.com/office/powerpoint/2010/main" val="3257068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 animBg="1"/>
      <p:bldP spid="7" grpId="0" animBg="1"/>
      <p:bldP spid="9" grpId="0" animBg="1"/>
      <p:bldP spid="5" grpId="0" animBg="1"/>
      <p:bldP spid="8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/>
          <p:cNvSpPr/>
          <p:nvPr/>
        </p:nvSpPr>
        <p:spPr>
          <a:xfrm>
            <a:off x="539552" y="692696"/>
            <a:ext cx="8136904" cy="1043246"/>
          </a:xfrm>
          <a:prstGeom prst="rect">
            <a:avLst/>
          </a:prstGeom>
        </p:spPr>
        <p:txBody>
          <a:bodyPr wrap="square">
            <a:prstTxWarp prst="textFadeLeft">
              <a:avLst>
                <a:gd name="adj" fmla="val 25770"/>
              </a:avLst>
            </a:prstTxWarp>
            <a:spAutoFit/>
          </a:bodyPr>
          <a:lstStyle/>
          <a:p>
            <a:r>
              <a:rPr lang="uk-UA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Достатність </a:t>
            </a:r>
            <a:r>
              <a:rPr lang="uk-UA" sz="2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вегетаріанського харчування</a:t>
            </a:r>
          </a:p>
        </p:txBody>
      </p:sp>
      <p:sp>
        <p:nvSpPr>
          <p:cNvPr id="4" name="Подвійна хвиля 3"/>
          <p:cNvSpPr/>
          <p:nvPr/>
        </p:nvSpPr>
        <p:spPr>
          <a:xfrm>
            <a:off x="508204" y="1735942"/>
            <a:ext cx="8024236" cy="2147027"/>
          </a:xfrm>
          <a:prstGeom prst="doubleWave">
            <a:avLst>
              <a:gd name="adj1" fmla="val 6250"/>
              <a:gd name="adj2" fmla="val -4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Американська Асоціація </a:t>
            </a:r>
            <a:r>
              <a:rPr lang="uk-UA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Дієтологів </a:t>
            </a:r>
            <a:r>
              <a:rPr lang="uk-UA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 своєму дослідженні спільно з канадською організацією </a:t>
            </a:r>
            <a:r>
              <a:rPr lang="uk-UA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"Дієтологи Канади" </a:t>
            </a:r>
            <a:r>
              <a:rPr lang="uk-UA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рекомендують правильно сплановане вегетаріанське харчування як </a:t>
            </a:r>
            <a:r>
              <a:rPr lang="uk-UA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00B0F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найздоровіше</a:t>
            </a:r>
            <a:r>
              <a:rPr lang="uk-UA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для будь-якого періоду життя </a:t>
            </a:r>
            <a:r>
              <a:rPr lang="uk-UA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людини</a:t>
            </a:r>
            <a:r>
              <a:rPr lang="uk-UA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uk-UA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 descr="C:\Users\dima\Desktop\вегетаріанство\3834223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7874">
            <a:off x="4611751" y="4003451"/>
            <a:ext cx="3276343" cy="2227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ima\Desktop\вегетаріанство\VeganSociet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04" y="3722160"/>
            <a:ext cx="3684000" cy="294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206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Хмара 4"/>
          <p:cNvSpPr/>
          <p:nvPr/>
        </p:nvSpPr>
        <p:spPr>
          <a:xfrm>
            <a:off x="2018368" y="3014195"/>
            <a:ext cx="5184576" cy="1564463"/>
          </a:xfrm>
          <a:prstGeom prst="cloud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Вегетаріанський спосіб харчування </a:t>
            </a:r>
          </a:p>
        </p:txBody>
      </p:sp>
      <p:sp>
        <p:nvSpPr>
          <p:cNvPr id="6" name="Прямокутник 5"/>
          <p:cNvSpPr/>
          <p:nvPr/>
        </p:nvSpPr>
        <p:spPr>
          <a:xfrm>
            <a:off x="344702" y="4993142"/>
            <a:ext cx="2626530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Кращий загальний стан </a:t>
            </a:r>
            <a:r>
              <a:rPr lang="uk-UA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здоров'я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3052643" y="822076"/>
            <a:ext cx="38164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енший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ризик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хвороб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серцево-судинної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системи</a:t>
            </a:r>
            <a:endParaRPr lang="uk-UA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Прямокутник 10"/>
          <p:cNvSpPr/>
          <p:nvPr/>
        </p:nvSpPr>
        <p:spPr>
          <a:xfrm>
            <a:off x="2840404" y="5313421"/>
            <a:ext cx="33123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Менше жиру</a:t>
            </a:r>
            <a:r>
              <a:rPr lang="uk-UA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більше клітковини, калію та вітаміну </a:t>
            </a:r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endParaRPr lang="uk-UA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395536" y="1720840"/>
            <a:ext cx="2952328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</a:t>
            </a:r>
            <a:r>
              <a:rPr lang="uk-UA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ижчий рівень </a:t>
            </a:r>
            <a:r>
              <a:rPr lang="uk-UA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ожиріння</a:t>
            </a:r>
          </a:p>
        </p:txBody>
      </p:sp>
      <p:sp>
        <p:nvSpPr>
          <p:cNvPr id="10" name="Прямокутник 9"/>
          <p:cNvSpPr/>
          <p:nvPr/>
        </p:nvSpPr>
        <p:spPr>
          <a:xfrm>
            <a:off x="5667283" y="4900810"/>
            <a:ext cx="307132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Нижчий </a:t>
            </a:r>
            <a:r>
              <a:rPr lang="uk-UA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рівень кров'яного тиску</a:t>
            </a:r>
          </a:p>
        </p:txBody>
      </p:sp>
      <p:sp>
        <p:nvSpPr>
          <p:cNvPr id="9" name="Прямокутник 8"/>
          <p:cNvSpPr/>
          <p:nvPr/>
        </p:nvSpPr>
        <p:spPr>
          <a:xfrm>
            <a:off x="6588224" y="1577912"/>
            <a:ext cx="1978102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2400" b="1" dirty="0">
                <a:ln/>
                <a:solidFill>
                  <a:schemeClr val="accent3"/>
                </a:solidFill>
              </a:rPr>
              <a:t>М</a:t>
            </a:r>
            <a:r>
              <a:rPr lang="uk-UA" sz="2400" b="1" dirty="0" smtClean="0">
                <a:ln/>
                <a:solidFill>
                  <a:schemeClr val="accent3"/>
                </a:solidFill>
              </a:rPr>
              <a:t>енша смертність</a:t>
            </a:r>
            <a:endParaRPr lang="uk-UA" sz="2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12" name="Нашивка 11"/>
          <p:cNvSpPr/>
          <p:nvPr/>
        </p:nvSpPr>
        <p:spPr>
          <a:xfrm rot="16200000">
            <a:off x="4633791" y="2026378"/>
            <a:ext cx="490655" cy="765060"/>
          </a:xfrm>
          <a:prstGeom prst="chevr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3" name="Нашивка 12"/>
          <p:cNvSpPr/>
          <p:nvPr/>
        </p:nvSpPr>
        <p:spPr>
          <a:xfrm rot="15067289">
            <a:off x="2404240" y="2542236"/>
            <a:ext cx="490655" cy="765060"/>
          </a:xfrm>
          <a:prstGeom prst="chevr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4" name="Нашивка 13"/>
          <p:cNvSpPr/>
          <p:nvPr/>
        </p:nvSpPr>
        <p:spPr>
          <a:xfrm rot="17610854">
            <a:off x="6784257" y="2514537"/>
            <a:ext cx="490655" cy="765060"/>
          </a:xfrm>
          <a:prstGeom prst="chevr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5" name="Нашивка 14"/>
          <p:cNvSpPr/>
          <p:nvPr/>
        </p:nvSpPr>
        <p:spPr>
          <a:xfrm rot="7322957">
            <a:off x="2187364" y="4433603"/>
            <a:ext cx="490655" cy="765060"/>
          </a:xfrm>
          <a:prstGeom prst="chevr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6" name="Нашивка 15"/>
          <p:cNvSpPr/>
          <p:nvPr/>
        </p:nvSpPr>
        <p:spPr>
          <a:xfrm rot="5400000">
            <a:off x="4332997" y="4710242"/>
            <a:ext cx="490655" cy="765060"/>
          </a:xfrm>
          <a:prstGeom prst="chevr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7" name="Нашивка 16"/>
          <p:cNvSpPr/>
          <p:nvPr/>
        </p:nvSpPr>
        <p:spPr>
          <a:xfrm rot="3546577">
            <a:off x="6304520" y="4317279"/>
            <a:ext cx="490655" cy="765060"/>
          </a:xfrm>
          <a:prstGeom prst="chevr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3075" name="Picture 3" descr="C:\Users\dima\Desktop\вегетаріанство\vitamin-S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84" b="95846" l="4947" r="9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890" y="2881476"/>
            <a:ext cx="1590715" cy="18952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dima\Desktop\вегетаріанство\149290_shutterstock_39180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94" y="397123"/>
            <a:ext cx="1951037" cy="129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dima\Desktop\вегетаріанство\chto-takoe-trans-zhiry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2" r="14098"/>
          <a:stretch/>
        </p:blipFill>
        <p:spPr bwMode="auto">
          <a:xfrm>
            <a:off x="109649" y="3038351"/>
            <a:ext cx="1918896" cy="161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Множення 18"/>
          <p:cNvSpPr/>
          <p:nvPr/>
        </p:nvSpPr>
        <p:spPr>
          <a:xfrm>
            <a:off x="-590792" y="2568864"/>
            <a:ext cx="3240360" cy="2573282"/>
          </a:xfrm>
          <a:prstGeom prst="mathMultiply">
            <a:avLst>
              <a:gd name="adj1" fmla="val 539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85614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/>
      <p:bldP spid="11" grpId="0"/>
      <p:bldP spid="7" grpId="0"/>
      <p:bldP spid="10" grpId="0"/>
      <p:bldP spid="9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4067944" y="764704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uk-UA" sz="2400" dirty="0"/>
              <a:t>Рівень споживання білка при дотриманні вегетаріанства, хоча і є трохи меншим, ніж при споживанні м'яса, та може </a:t>
            </a:r>
            <a:r>
              <a:rPr lang="uk-UA" sz="24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ПОВНІСТЮ </a:t>
            </a:r>
            <a:r>
              <a:rPr lang="uk-UA" sz="2400" dirty="0"/>
              <a:t>задовольнити всі дієтичні потреби організму людини, включаючи атлетів та важкоатлетів. </a:t>
            </a:r>
            <a:endParaRPr lang="uk-UA" sz="2400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188640"/>
            <a:ext cx="7024744" cy="1143000"/>
          </a:xfrm>
        </p:spPr>
        <p:txBody>
          <a:bodyPr>
            <a:noAutofit/>
          </a:bodyPr>
          <a:lstStyle/>
          <a:p>
            <a:r>
              <a:rPr lang="uk-UA" sz="7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Білок</a:t>
            </a:r>
            <a:endParaRPr lang="uk-UA" sz="7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3577580" y="4869160"/>
            <a:ext cx="5040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/>
              <a:t>Дослідження, підтвердили, що дотримання вегетаріанства забезпечує </a:t>
            </a:r>
            <a:r>
              <a:rPr lang="uk-UA" sz="24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достатній рівень </a:t>
            </a:r>
            <a:r>
              <a:rPr lang="uk-UA" sz="2400" dirty="0"/>
              <a:t>споживання білка</a:t>
            </a:r>
            <a:r>
              <a:rPr lang="uk-UA" sz="2000" dirty="0"/>
              <a:t>.</a:t>
            </a:r>
          </a:p>
        </p:txBody>
      </p:sp>
      <p:pic>
        <p:nvPicPr>
          <p:cNvPr id="4098" name="Picture 2" descr="C:\Users\dima\Desktop\вегетаріанство\belok-yai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7"/>
            <a:ext cx="3061376" cy="24197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dima\Desktop\вегетаріанство\molochni-prodykt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77072"/>
            <a:ext cx="3061376" cy="23601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війна хвиля 4"/>
          <p:cNvSpPr/>
          <p:nvPr/>
        </p:nvSpPr>
        <p:spPr>
          <a:xfrm>
            <a:off x="3779912" y="4274090"/>
            <a:ext cx="4838228" cy="360040"/>
          </a:xfrm>
          <a:prstGeom prst="doubleWave">
            <a:avLst>
              <a:gd name="adj1" fmla="val 12500"/>
              <a:gd name="adj2" fmla="val -254"/>
            </a:avLst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50800" dir="5400000" sx="96000" rotWithShape="0">
              <a:srgbClr val="000000">
                <a:alpha val="34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5371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024744" cy="1143000"/>
          </a:xfrm>
        </p:spPr>
        <p:txBody>
          <a:bodyPr>
            <a:normAutofit/>
          </a:bodyPr>
          <a:lstStyle/>
          <a:p>
            <a:r>
              <a:rPr lang="uk-UA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Вітамін </a:t>
            </a:r>
            <a:r>
              <a:rPr lang="uk-UA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В12</a:t>
            </a:r>
            <a:endParaRPr lang="uk-UA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539552" y="2996952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Рослинна їжа не містить значимої кількості вітаміну </a:t>
            </a:r>
            <a:r>
              <a:rPr lang="de-DE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B-12 </a:t>
            </a:r>
            <a:r>
              <a:rPr lang="uk-UA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активній формі. Нестрогі вегетаріанці </a:t>
            </a:r>
            <a:r>
              <a:rPr lang="uk-UA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можуть </a:t>
            </a:r>
            <a:r>
              <a:rPr lang="uk-UA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отримати достатню кількість вітаміну </a:t>
            </a:r>
            <a:r>
              <a:rPr lang="de-DE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B-12 </a:t>
            </a:r>
            <a:r>
              <a:rPr lang="uk-UA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 молочних продуктів чи яєць при їх регулярному вживанні. Строгі вегетаріанці </a:t>
            </a:r>
            <a:r>
              <a:rPr lang="uk-UA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повинні </a:t>
            </a:r>
            <a:r>
              <a:rPr lang="uk-UA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споживати їжу, збагачену вітаміном </a:t>
            </a:r>
            <a:r>
              <a:rPr lang="de-DE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B-12 </a:t>
            </a:r>
            <a:r>
              <a:rPr lang="uk-UA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або використовувати відповідні вітамінні </a:t>
            </a:r>
            <a:r>
              <a:rPr lang="uk-UA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добавки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uk-UA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4571999" y="867350"/>
            <a:ext cx="40862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Вегетаріанська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дієта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багата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на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фолацин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(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вітамін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B-9),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що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може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маскувати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недостачу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вітаміну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B-12</a:t>
            </a:r>
            <a:endParaRPr lang="uk-UA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122" name="Picture 2" descr="C:\Users\dima\Desktop\вегетаріанство\folievaya-kislo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552" y="2356790"/>
            <a:ext cx="3348880" cy="21528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dima\Desktop\вегетаріанство\vitamin-v1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9" r="7529"/>
          <a:stretch/>
        </p:blipFill>
        <p:spPr bwMode="auto">
          <a:xfrm>
            <a:off x="1135412" y="1397192"/>
            <a:ext cx="2592888" cy="15871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dima\Desktop\вегетаріанство\В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914" y="4735888"/>
            <a:ext cx="1912401" cy="16781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641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5472608" cy="1143000"/>
          </a:xfrm>
        </p:spPr>
        <p:txBody>
          <a:bodyPr>
            <a:prstTxWarp prst="textCurveDown">
              <a:avLst>
                <a:gd name="adj" fmla="val 50361"/>
              </a:avLst>
            </a:prstTxWarp>
          </a:bodyPr>
          <a:lstStyle/>
          <a:p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Кальцій</a:t>
            </a:r>
            <a:endParaRPr lang="uk-UA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4788024" y="4149080"/>
            <a:ext cx="3923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Ризик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перелому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кісток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є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однаковим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у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невегетаріанців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та нестрогих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вегетаріанців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однак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вищий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30%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веганів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  <a:endParaRPr lang="uk-UA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596019" y="1700808"/>
            <a:ext cx="448003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Рівень кальцію в організмі нестрогих </a:t>
            </a: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вегетаріанців </a:t>
            </a:r>
            <a:r>
              <a:rPr lang="uk-UA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є таким самим, або в деяких випадках більшим, ніж в </a:t>
            </a: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 вегетаріанців</a:t>
            </a:r>
            <a:r>
              <a:rPr lang="uk-UA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в той час як рівень кальцію в організмі </a:t>
            </a:r>
            <a:r>
              <a:rPr lang="uk-UA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веганів</a:t>
            </a:r>
            <a:r>
              <a:rPr lang="uk-UA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є нижчим, ніж у вищезгаданих групах і може бути нижчим за рекомендовані норми.</a:t>
            </a:r>
          </a:p>
        </p:txBody>
      </p:sp>
      <p:pic>
        <p:nvPicPr>
          <p:cNvPr id="6146" name="Picture 2" descr="C:\Users\dima\Desktop\вегетаріанство\загруженно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352765"/>
            <a:ext cx="1853183" cy="2675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dima\Desktop\вегетаріанство\calciu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4505232"/>
            <a:ext cx="3479219" cy="18942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43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ін">
  <a:themeElements>
    <a:clrScheme name="Ості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і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і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431</TotalTime>
  <Words>368</Words>
  <Application>Microsoft Office PowerPoint</Application>
  <PresentationFormat>Екран (4:3)</PresentationFormat>
  <Paragraphs>41</Paragraphs>
  <Slides>10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Вбудовані сервери OLE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2" baseType="lpstr">
      <vt:lpstr>Остін</vt:lpstr>
      <vt:lpstr>Microsoft Word Document</vt:lpstr>
      <vt:lpstr>ВЕГЕТАРІАНСТВО</vt:lpstr>
      <vt:lpstr>Презентація PowerPoint</vt:lpstr>
      <vt:lpstr>Різновиди вегетаріанства</vt:lpstr>
      <vt:lpstr>Причини</vt:lpstr>
      <vt:lpstr>Презентація PowerPoint</vt:lpstr>
      <vt:lpstr>Презентація PowerPoint</vt:lpstr>
      <vt:lpstr>Білок</vt:lpstr>
      <vt:lpstr>Вітамін В12</vt:lpstr>
      <vt:lpstr>Кальцій</vt:lpstr>
      <vt:lpstr>Поради та настанови!!!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ВЕГЕТАРІАНСТВО</dc:title>
  <dc:creator>Sara Yasmeen (Wipro Technologies)</dc:creator>
  <cp:lastModifiedBy>dima</cp:lastModifiedBy>
  <cp:revision>33</cp:revision>
  <dcterms:created xsi:type="dcterms:W3CDTF">2010-02-23T11:30:32Z</dcterms:created>
  <dcterms:modified xsi:type="dcterms:W3CDTF">2013-10-16T22:31:32Z</dcterms:modified>
</cp:coreProperties>
</file>