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1ECAF2-1B1D-4482-9CF9-0C0C1297EE8B}" type="datetimeFigureOut">
              <a:rPr lang="ru-RU" smtClean="0"/>
              <a:t>22.10.2014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93C42D-A73A-43C4-A0C5-50CC9924CAAE}"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293C42D-A73A-43C4-A0C5-50CC9924CAAE}" type="slidenum">
              <a:rPr lang="ru-RU" smtClean="0"/>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75000"/>
              </a:schemeClr>
            </a:gs>
            <a:gs pos="30000">
              <a:srgbClr val="66008F"/>
            </a:gs>
            <a:gs pos="64999">
              <a:srgbClr val="BA0066"/>
            </a:gs>
            <a:gs pos="89999">
              <a:srgbClr val="FF0000"/>
            </a:gs>
            <a:gs pos="100000">
              <a:srgbClr val="FF8200"/>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22.10.2014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2.xml"/><Relationship Id="rId5" Type="http://schemas.openxmlformats.org/officeDocument/2006/relationships/image" Target="../media/image41.jpeg"/><Relationship Id="rId4" Type="http://schemas.openxmlformats.org/officeDocument/2006/relationships/image" Target="../media/image40.jpeg"/></Relationships>
</file>

<file path=ppt/slides/_rels/slide11.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2.xml"/><Relationship Id="rId5" Type="http://schemas.openxmlformats.org/officeDocument/2006/relationships/image" Target="../media/image45.jpeg"/><Relationship Id="rId4" Type="http://schemas.openxmlformats.org/officeDocument/2006/relationships/image" Target="../media/image44.jpeg"/></Relationships>
</file>

<file path=ppt/slides/_rels/slide12.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46.jpeg"/><Relationship Id="rId1" Type="http://schemas.openxmlformats.org/officeDocument/2006/relationships/slideLayout" Target="../slideLayouts/slideLayout2.xml"/><Relationship Id="rId4" Type="http://schemas.openxmlformats.org/officeDocument/2006/relationships/image" Target="../media/image4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6.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image" Target="../media/image2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hyperlink" Target="http://en.wikipedia.org/wiki/Blintz" TargetMode="External"/><Relationship Id="rId1" Type="http://schemas.openxmlformats.org/officeDocument/2006/relationships/slideLayout" Target="../slideLayouts/slideLayout2.xml"/><Relationship Id="rId6" Type="http://schemas.openxmlformats.org/officeDocument/2006/relationships/image" Target="../media/image33.jpeg"/><Relationship Id="rId5" Type="http://schemas.openxmlformats.org/officeDocument/2006/relationships/image" Target="../media/image32.jpeg"/><Relationship Id="rId4" Type="http://schemas.openxmlformats.org/officeDocument/2006/relationships/image" Target="../media/image31.jpeg"/></Relationships>
</file>

<file path=ppt/slides/_rels/slide9.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 Id="rId5" Type="http://schemas.openxmlformats.org/officeDocument/2006/relationships/image" Target="../media/image37.jpeg"/><Relationship Id="rId4" Type="http://schemas.openxmlformats.org/officeDocument/2006/relationships/image" Target="../media/image3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428868"/>
            <a:ext cx="7772400" cy="1470025"/>
          </a:xfrm>
        </p:spPr>
        <p:txBody>
          <a:bodyPr>
            <a:noAutofit/>
          </a:bodyPr>
          <a:lstStyle/>
          <a:p>
            <a:r>
              <a:rPr lang="en-US" sz="11500" b="1" spc="6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t>Ukrainian</a:t>
            </a:r>
            <a:r>
              <a:rPr lang="uk-UA" sz="11500" b="1" spc="6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t/>
            </a:r>
            <a:br>
              <a:rPr lang="uk-UA" sz="11500" b="1" spc="6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br>
            <a:r>
              <a:rPr lang="en-US" sz="11500" b="1" spc="6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t> cuisine</a:t>
            </a:r>
            <a:endParaRPr lang="ru-RU" sz="5400" b="1" spc="6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2743200" y="5105400"/>
            <a:ext cx="6400800" cy="1752600"/>
          </a:xfrm>
        </p:spPr>
        <p:txBody>
          <a:bodyPr>
            <a:normAutofit/>
          </a:bodyPr>
          <a:lstStyle/>
          <a:p>
            <a:pPr algn="r"/>
            <a:r>
              <a:rPr lang="uk-UA" sz="2800" dirty="0" smtClean="0">
                <a:solidFill>
                  <a:schemeClr val="tx1"/>
                </a:solidFill>
                <a:effectLst>
                  <a:outerShdw blurRad="38100" dist="38100" dir="2700000" algn="tl">
                    <a:srgbClr val="000000">
                      <a:alpha val="43137"/>
                    </a:srgbClr>
                  </a:outerShdw>
                </a:effectLst>
              </a:rPr>
              <a:t>Виконав</a:t>
            </a:r>
          </a:p>
          <a:p>
            <a:pPr algn="r"/>
            <a:r>
              <a:rPr lang="uk-UA" sz="2800" dirty="0" smtClean="0">
                <a:solidFill>
                  <a:schemeClr val="tx1"/>
                </a:solidFill>
                <a:effectLst>
                  <a:outerShdw blurRad="38100" dist="38100" dir="2700000" algn="tl">
                    <a:srgbClr val="000000">
                      <a:alpha val="43137"/>
                    </a:srgbClr>
                  </a:outerShdw>
                </a:effectLst>
              </a:rPr>
              <a:t>Учень 6. г класу</a:t>
            </a:r>
          </a:p>
          <a:p>
            <a:pPr algn="r"/>
            <a:r>
              <a:rPr lang="uk-UA" sz="2800" dirty="0" smtClean="0">
                <a:solidFill>
                  <a:schemeClr val="tx1"/>
                </a:solidFill>
                <a:effectLst>
                  <a:outerShdw blurRad="38100" dist="38100" dir="2700000" algn="tl">
                    <a:srgbClr val="000000">
                      <a:alpha val="43137"/>
                    </a:srgbClr>
                  </a:outerShdw>
                </a:effectLst>
              </a:rPr>
              <a:t>Бендас Юрій</a:t>
            </a:r>
            <a:endParaRPr lang="ru-RU" sz="2800" dirty="0">
              <a:solidFill>
                <a:schemeClr val="tx1"/>
              </a:solidFill>
              <a:effectLst>
                <a:outerShdw blurRad="38100" dist="38100" dir="2700000" algn="tl">
                  <a:srgbClr val="000000">
                    <a:alpha val="43137"/>
                  </a:srgbClr>
                </a:outerShdw>
              </a:effectLst>
            </a:endParaRPr>
          </a:p>
        </p:txBody>
      </p:sp>
      <p:pic>
        <p:nvPicPr>
          <p:cNvPr id="3074" name="Picture 2" descr="http://im0-tub-ua.yandex.net/i?id=b179235c93023a81e41528b2c901eac7-128-144&amp;n=21"/>
          <p:cNvPicPr>
            <a:picLocks noChangeAspect="1" noChangeArrowheads="1"/>
          </p:cNvPicPr>
          <p:nvPr/>
        </p:nvPicPr>
        <p:blipFill>
          <a:blip r:embed="rId2"/>
          <a:srcRect/>
          <a:stretch>
            <a:fillRect/>
          </a:stretch>
        </p:blipFill>
        <p:spPr bwMode="auto">
          <a:xfrm>
            <a:off x="6762733" y="0"/>
            <a:ext cx="2381267" cy="1785950"/>
          </a:xfrm>
          <a:prstGeom prst="rect">
            <a:avLst/>
          </a:prstGeom>
          <a:ln>
            <a:noFill/>
          </a:ln>
          <a:effectLst>
            <a:softEdge rad="112500"/>
          </a:effectLst>
        </p:spPr>
      </p:pic>
      <p:pic>
        <p:nvPicPr>
          <p:cNvPr id="3076" name="Picture 4" descr="http://im1-tub-ua.yandex.net/i?id=b1915f33daf6abd487dc49ec540ae708-06-144&amp;n=21"/>
          <p:cNvPicPr>
            <a:picLocks noChangeAspect="1" noChangeArrowheads="1"/>
          </p:cNvPicPr>
          <p:nvPr/>
        </p:nvPicPr>
        <p:blipFill>
          <a:blip r:embed="rId3"/>
          <a:srcRect/>
          <a:stretch>
            <a:fillRect/>
          </a:stretch>
        </p:blipFill>
        <p:spPr bwMode="auto">
          <a:xfrm>
            <a:off x="0" y="4929198"/>
            <a:ext cx="2546018" cy="1928802"/>
          </a:xfrm>
          <a:prstGeom prst="rect">
            <a:avLst/>
          </a:prstGeom>
          <a:ln>
            <a:noFill/>
          </a:ln>
          <a:effectLst>
            <a:softEdge rad="112500"/>
          </a:effectLst>
        </p:spPr>
      </p:pic>
      <p:pic>
        <p:nvPicPr>
          <p:cNvPr id="3078" name="Picture 6" descr="http://im3-tub-ua.yandex.net/i?id=a3380d5ab2be2ad3d2f7ad023350b13a-114-144&amp;n=21"/>
          <p:cNvPicPr>
            <a:picLocks noChangeAspect="1" noChangeArrowheads="1"/>
          </p:cNvPicPr>
          <p:nvPr/>
        </p:nvPicPr>
        <p:blipFill>
          <a:blip r:embed="rId4"/>
          <a:srcRect/>
          <a:stretch>
            <a:fillRect/>
          </a:stretch>
        </p:blipFill>
        <p:spPr bwMode="auto">
          <a:xfrm>
            <a:off x="0" y="-1"/>
            <a:ext cx="2428860" cy="182164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229600" cy="1143000"/>
          </a:xfrm>
        </p:spPr>
        <p:txBody>
          <a:bodyPr>
            <a:normAutofit fontScale="90000"/>
          </a:bodyPr>
          <a:lstStyle/>
          <a:p>
            <a:r>
              <a:rPr lang="en-US" sz="10700" b="1" dirty="0" smtClean="0">
                <a:solidFill>
                  <a:schemeClr val="accent3">
                    <a:lumMod val="75000"/>
                  </a:schemeClr>
                </a:solidFill>
                <a:effectLst>
                  <a:outerShdw blurRad="38100" dist="38100" dir="2700000" algn="tl">
                    <a:srgbClr val="000000">
                      <a:alpha val="43137"/>
                    </a:srgbClr>
                  </a:outerShdw>
                </a:effectLst>
              </a:rPr>
              <a:t>Desserts</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normAutofit fontScale="92500"/>
          </a:bodyPr>
          <a:lstStyle/>
          <a:p>
            <a:r>
              <a:rPr lang="en-US" i="1" dirty="0" err="1" smtClean="0">
                <a:solidFill>
                  <a:schemeClr val="accent6">
                    <a:lumMod val="40000"/>
                    <a:lumOff val="60000"/>
                  </a:schemeClr>
                </a:solidFill>
              </a:rPr>
              <a:t>Kutia</a:t>
            </a:r>
            <a:r>
              <a:rPr lang="en-US" dirty="0" smtClean="0">
                <a:solidFill>
                  <a:schemeClr val="accent6">
                    <a:lumMod val="40000"/>
                    <a:lumOff val="60000"/>
                  </a:schemeClr>
                </a:solidFill>
              </a:rPr>
              <a:t>: </a:t>
            </a:r>
            <a:r>
              <a:rPr lang="en-US" dirty="0" smtClean="0"/>
              <a:t>traditional Christmas dish, made of poppy seeds, wheat, nuts, honey, and delicacies.</a:t>
            </a:r>
          </a:p>
          <a:p>
            <a:r>
              <a:rPr lang="en-US" i="1" dirty="0" err="1" smtClean="0">
                <a:solidFill>
                  <a:schemeClr val="accent6">
                    <a:lumMod val="40000"/>
                    <a:lumOff val="60000"/>
                  </a:schemeClr>
                </a:solidFill>
              </a:rPr>
              <a:t>Pampushky</a:t>
            </a:r>
            <a:r>
              <a:rPr lang="en-US" dirty="0" smtClean="0">
                <a:solidFill>
                  <a:schemeClr val="accent6">
                    <a:lumMod val="40000"/>
                    <a:lumOff val="60000"/>
                  </a:schemeClr>
                </a:solidFill>
              </a:rPr>
              <a:t>: </a:t>
            </a:r>
            <a:r>
              <a:rPr lang="en-US" dirty="0" smtClean="0"/>
              <a:t>sweet dough similar to doughnut holes. Frequently tossed with sugar. Traditionally filled with rose preserve, but can also be filled with poppy seed or other sweet fillings.</a:t>
            </a:r>
          </a:p>
          <a:p>
            <a:r>
              <a:rPr lang="en-US" i="1" dirty="0" err="1" smtClean="0">
                <a:solidFill>
                  <a:schemeClr val="accent6">
                    <a:lumMod val="40000"/>
                    <a:lumOff val="60000"/>
                  </a:schemeClr>
                </a:solidFill>
              </a:rPr>
              <a:t>Syrnyky</a:t>
            </a:r>
            <a:r>
              <a:rPr lang="en-US" dirty="0" smtClean="0">
                <a:solidFill>
                  <a:schemeClr val="accent6">
                    <a:lumMod val="40000"/>
                    <a:lumOff val="60000"/>
                  </a:schemeClr>
                </a:solidFill>
              </a:rPr>
              <a:t>: </a:t>
            </a:r>
            <a:r>
              <a:rPr lang="en-US" dirty="0" smtClean="0"/>
              <a:t>fried quark fritters, sometimes with raisins, served with sour cream, jam (</a:t>
            </a:r>
            <a:r>
              <a:rPr lang="en-US" i="1" dirty="0" err="1" smtClean="0"/>
              <a:t>varennya</a:t>
            </a:r>
            <a:r>
              <a:rPr lang="en-US" dirty="0" smtClean="0"/>
              <a:t>), honey or apple source.</a:t>
            </a:r>
          </a:p>
          <a:p>
            <a:endParaRPr lang="ru-RU" dirty="0"/>
          </a:p>
        </p:txBody>
      </p:sp>
      <p:pic>
        <p:nvPicPr>
          <p:cNvPr id="27650" name="Picture 2" descr="http://upload.wikimedia.org/wikipedia/commons/thumb/2/27/Syrniki.jpg/220px-Syrniki.jpg"/>
          <p:cNvPicPr>
            <a:picLocks noChangeAspect="1" noChangeArrowheads="1"/>
          </p:cNvPicPr>
          <p:nvPr/>
        </p:nvPicPr>
        <p:blipFill>
          <a:blip r:embed="rId2"/>
          <a:srcRect/>
          <a:stretch>
            <a:fillRect/>
          </a:stretch>
        </p:blipFill>
        <p:spPr bwMode="auto">
          <a:xfrm>
            <a:off x="0" y="0"/>
            <a:ext cx="2095500" cy="1504951"/>
          </a:xfrm>
          <a:prstGeom prst="rect">
            <a:avLst/>
          </a:prstGeom>
          <a:ln>
            <a:noFill/>
          </a:ln>
          <a:effectLst>
            <a:softEdge rad="112500"/>
          </a:effectLst>
        </p:spPr>
      </p:pic>
      <p:pic>
        <p:nvPicPr>
          <p:cNvPr id="27652" name="Picture 4" descr="Кулінарні рецепти з фото. - Part 11"/>
          <p:cNvPicPr>
            <a:picLocks noChangeAspect="1" noChangeArrowheads="1"/>
          </p:cNvPicPr>
          <p:nvPr/>
        </p:nvPicPr>
        <p:blipFill>
          <a:blip r:embed="rId3"/>
          <a:srcRect/>
          <a:stretch>
            <a:fillRect/>
          </a:stretch>
        </p:blipFill>
        <p:spPr bwMode="auto">
          <a:xfrm>
            <a:off x="7000892" y="-1"/>
            <a:ext cx="2143108" cy="1607333"/>
          </a:xfrm>
          <a:prstGeom prst="rect">
            <a:avLst/>
          </a:prstGeom>
          <a:ln>
            <a:noFill/>
          </a:ln>
          <a:effectLst>
            <a:softEdge rad="112500"/>
          </a:effectLst>
        </p:spPr>
      </p:pic>
      <p:pic>
        <p:nvPicPr>
          <p:cNvPr id="27654" name="Picture 6" descr="http://im0-tub-ua.yandex.net/i?id=236d0b3b3ad45c0c47be3146470d26a4-99-144&amp;n=21"/>
          <p:cNvPicPr>
            <a:picLocks noChangeAspect="1" noChangeArrowheads="1"/>
          </p:cNvPicPr>
          <p:nvPr/>
        </p:nvPicPr>
        <p:blipFill>
          <a:blip r:embed="rId4"/>
          <a:srcRect/>
          <a:stretch>
            <a:fillRect/>
          </a:stretch>
        </p:blipFill>
        <p:spPr bwMode="auto">
          <a:xfrm>
            <a:off x="1" y="5857892"/>
            <a:ext cx="1500161" cy="1000107"/>
          </a:xfrm>
          <a:prstGeom prst="rect">
            <a:avLst/>
          </a:prstGeom>
          <a:ln>
            <a:noFill/>
          </a:ln>
          <a:effectLst>
            <a:softEdge rad="112500"/>
          </a:effectLst>
        </p:spPr>
      </p:pic>
      <p:pic>
        <p:nvPicPr>
          <p:cNvPr id="27656" name="Picture 8" descr="http://im1-tub-ua.yandex.net/i?id=dfa5abe931d3da6ac06720f85e72d99d-113-144&amp;n=21"/>
          <p:cNvPicPr>
            <a:picLocks noChangeAspect="1" noChangeArrowheads="1"/>
          </p:cNvPicPr>
          <p:nvPr/>
        </p:nvPicPr>
        <p:blipFill>
          <a:blip r:embed="rId5"/>
          <a:srcRect/>
          <a:stretch>
            <a:fillRect/>
          </a:stretch>
        </p:blipFill>
        <p:spPr bwMode="auto">
          <a:xfrm>
            <a:off x="7010400" y="5429250"/>
            <a:ext cx="2133600" cy="142875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upload.wikimedia.org/wikipedia/commons/thumb/2/2c/Met_Flasche_und_Glas.jpg/170px-Met_Flasche_und_Glas.jpg"/>
          <p:cNvPicPr>
            <a:picLocks noChangeAspect="1" noChangeArrowheads="1"/>
          </p:cNvPicPr>
          <p:nvPr/>
        </p:nvPicPr>
        <p:blipFill>
          <a:blip r:embed="rId2"/>
          <a:srcRect/>
          <a:stretch>
            <a:fillRect/>
          </a:stretch>
        </p:blipFill>
        <p:spPr bwMode="auto">
          <a:xfrm>
            <a:off x="0" y="0"/>
            <a:ext cx="1178559" cy="16430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Содержимое 2"/>
          <p:cNvSpPr>
            <a:spLocks noGrp="1"/>
          </p:cNvSpPr>
          <p:nvPr>
            <p:ph idx="1"/>
          </p:nvPr>
        </p:nvSpPr>
        <p:spPr>
          <a:xfrm>
            <a:off x="357158" y="928670"/>
            <a:ext cx="8229600" cy="5357850"/>
          </a:xfrm>
        </p:spPr>
        <p:txBody>
          <a:bodyPr>
            <a:normAutofit fontScale="77500" lnSpcReduction="20000"/>
          </a:bodyPr>
          <a:lstStyle/>
          <a:p>
            <a:pPr algn="ctr">
              <a:buNone/>
            </a:pPr>
            <a:r>
              <a:rPr lang="uk-UA" sz="3600" b="1" dirty="0" smtClean="0">
                <a:solidFill>
                  <a:schemeClr val="accent6">
                    <a:lumMod val="60000"/>
                    <a:lumOff val="40000"/>
                  </a:schemeClr>
                </a:solidFill>
              </a:rPr>
              <a:t>  </a:t>
            </a:r>
            <a:r>
              <a:rPr lang="en-US" sz="3600" b="1" dirty="0" smtClean="0">
                <a:solidFill>
                  <a:schemeClr val="accent6">
                    <a:lumMod val="60000"/>
                    <a:lumOff val="40000"/>
                  </a:schemeClr>
                </a:solidFill>
              </a:rPr>
              <a:t>Alcoholic</a:t>
            </a:r>
            <a:r>
              <a:rPr lang="uk-UA" sz="3600" b="1" dirty="0" smtClean="0">
                <a:solidFill>
                  <a:schemeClr val="accent6">
                    <a:lumMod val="60000"/>
                    <a:lumOff val="40000"/>
                  </a:schemeClr>
                </a:solidFill>
              </a:rPr>
              <a:t>:</a:t>
            </a:r>
            <a:endParaRPr lang="en-US" sz="3600" b="1" dirty="0" smtClean="0">
              <a:solidFill>
                <a:schemeClr val="accent6">
                  <a:lumMod val="60000"/>
                  <a:lumOff val="40000"/>
                </a:schemeClr>
              </a:solidFill>
            </a:endParaRPr>
          </a:p>
          <a:p>
            <a:r>
              <a:rPr lang="en-US" dirty="0" smtClean="0">
                <a:solidFill>
                  <a:schemeClr val="accent6">
                    <a:lumMod val="40000"/>
                    <a:lumOff val="60000"/>
                  </a:schemeClr>
                </a:solidFill>
              </a:rPr>
              <a:t>Mead</a:t>
            </a:r>
            <a:r>
              <a:rPr lang="uk-UA" dirty="0" smtClean="0">
                <a:solidFill>
                  <a:schemeClr val="accent6">
                    <a:lumMod val="40000"/>
                    <a:lumOff val="60000"/>
                  </a:schemeClr>
                </a:solidFill>
              </a:rPr>
              <a:t>:</a:t>
            </a:r>
            <a:r>
              <a:rPr lang="en-US" dirty="0" smtClean="0">
                <a:solidFill>
                  <a:schemeClr val="accent6">
                    <a:lumMod val="40000"/>
                    <a:lumOff val="60000"/>
                  </a:schemeClr>
                </a:solidFill>
              </a:rPr>
              <a:t> </a:t>
            </a:r>
            <a:r>
              <a:rPr lang="en-US" dirty="0" smtClean="0"/>
              <a:t>a </a:t>
            </a:r>
            <a:r>
              <a:rPr lang="en-US" dirty="0" smtClean="0"/>
              <a:t>fermented alcoholic beverage made from honey, water, and yeast. Its </a:t>
            </a:r>
            <a:r>
              <a:rPr lang="en-US" dirty="0" err="1" smtClean="0"/>
              <a:t>flavour</a:t>
            </a:r>
            <a:r>
              <a:rPr lang="en-US" dirty="0" smtClean="0"/>
              <a:t> depends on the plants frequented by the honeybees, the length of time and method of aging, and the specific strain of yeast used. Its alcohol content will vary from maker to maker depending on the method of production.</a:t>
            </a:r>
          </a:p>
          <a:p>
            <a:r>
              <a:rPr lang="en-US" i="1" dirty="0" err="1" smtClean="0">
                <a:solidFill>
                  <a:schemeClr val="accent6">
                    <a:lumMod val="40000"/>
                    <a:lumOff val="60000"/>
                  </a:schemeClr>
                </a:solidFill>
              </a:rPr>
              <a:t>Nalyvka</a:t>
            </a:r>
            <a:r>
              <a:rPr lang="en-US" dirty="0" smtClean="0">
                <a:solidFill>
                  <a:schemeClr val="accent6">
                    <a:lumMod val="40000"/>
                    <a:lumOff val="60000"/>
                  </a:schemeClr>
                </a:solidFill>
              </a:rPr>
              <a:t> (</a:t>
            </a:r>
            <a:r>
              <a:rPr lang="en-US" dirty="0" err="1" smtClean="0">
                <a:solidFill>
                  <a:schemeClr val="accent6">
                    <a:lumMod val="40000"/>
                    <a:lumOff val="60000"/>
                  </a:schemeClr>
                </a:solidFill>
              </a:rPr>
              <a:t>наливка</a:t>
            </a:r>
            <a:r>
              <a:rPr lang="en-US" dirty="0" smtClean="0">
                <a:solidFill>
                  <a:schemeClr val="accent6">
                    <a:lumMod val="40000"/>
                    <a:lumOff val="60000"/>
                  </a:schemeClr>
                </a:solidFill>
              </a:rPr>
              <a:t>): </a:t>
            </a:r>
            <a:r>
              <a:rPr lang="en-US" dirty="0" smtClean="0"/>
              <a:t>a homemade wine made from cherries, raspberries, gooseberries, bilberries, blackberries, plums, blackthorns and other berries. Berries were put into a </a:t>
            </a:r>
            <a:r>
              <a:rPr lang="en-US" dirty="0" err="1" smtClean="0"/>
              <a:t>sulija</a:t>
            </a:r>
            <a:r>
              <a:rPr lang="en-US" dirty="0" smtClean="0"/>
              <a:t> (a big glass bottle), some sugar was added. After the berries fermented, the liquid was separated from the berries, and put into corked bottles. The berries were used to make </a:t>
            </a:r>
            <a:r>
              <a:rPr lang="en-US" dirty="0" err="1" smtClean="0"/>
              <a:t>pyrozhky</a:t>
            </a:r>
            <a:r>
              <a:rPr lang="en-US" dirty="0" smtClean="0"/>
              <a:t> (baked or fried pastry). The wine has about 15% of alcohol.</a:t>
            </a:r>
          </a:p>
          <a:p>
            <a:endParaRPr lang="ru-RU" dirty="0">
              <a:solidFill>
                <a:schemeClr val="accent3">
                  <a:lumMod val="60000"/>
                  <a:lumOff val="40000"/>
                </a:schemeClr>
              </a:solidFill>
            </a:endParaRPr>
          </a:p>
        </p:txBody>
      </p:sp>
      <p:sp>
        <p:nvSpPr>
          <p:cNvPr id="2" name="Заголовок 1"/>
          <p:cNvSpPr>
            <a:spLocks noGrp="1"/>
          </p:cNvSpPr>
          <p:nvPr>
            <p:ph type="title"/>
          </p:nvPr>
        </p:nvSpPr>
        <p:spPr/>
        <p:txBody>
          <a:bodyPr>
            <a:noAutofit/>
          </a:bodyPr>
          <a:lstStyle/>
          <a:p>
            <a:r>
              <a:rPr lang="en-US" sz="6000" b="1" dirty="0" smtClean="0">
                <a:solidFill>
                  <a:schemeClr val="accent3">
                    <a:lumMod val="75000"/>
                  </a:schemeClr>
                </a:solidFill>
                <a:effectLst>
                  <a:outerShdw blurRad="38100" dist="38100" dir="2700000" algn="tl">
                    <a:srgbClr val="000000">
                      <a:alpha val="43137"/>
                    </a:srgbClr>
                  </a:outerShdw>
                </a:effectLst>
              </a:rPr>
              <a:t>Beverages</a:t>
            </a:r>
            <a:br>
              <a:rPr lang="en-US" sz="6000" b="1" dirty="0" smtClean="0">
                <a:solidFill>
                  <a:schemeClr val="accent3">
                    <a:lumMod val="75000"/>
                  </a:schemeClr>
                </a:solidFill>
                <a:effectLst>
                  <a:outerShdw blurRad="38100" dist="38100" dir="2700000" algn="tl">
                    <a:srgbClr val="000000">
                      <a:alpha val="43137"/>
                    </a:srgbClr>
                  </a:outerShdw>
                </a:effectLst>
              </a:rPr>
            </a:br>
            <a:endParaRPr lang="ru-RU" sz="6000" b="1" dirty="0">
              <a:solidFill>
                <a:schemeClr val="accent3">
                  <a:lumMod val="75000"/>
                </a:schemeClr>
              </a:solidFill>
              <a:effectLst>
                <a:outerShdw blurRad="38100" dist="38100" dir="2700000" algn="tl">
                  <a:srgbClr val="000000">
                    <a:alpha val="43137"/>
                  </a:srgbClr>
                </a:outerShdw>
              </a:effectLst>
            </a:endParaRPr>
          </a:p>
        </p:txBody>
      </p:sp>
      <p:pic>
        <p:nvPicPr>
          <p:cNvPr id="29700" name="Picture 4" descr="http://im1-tub-ua.yandex.net/i?id=a188b656f8020a96cd70bb5d6fda60ea-97-144&amp;n=21"/>
          <p:cNvPicPr>
            <a:picLocks noChangeAspect="1" noChangeArrowheads="1"/>
          </p:cNvPicPr>
          <p:nvPr/>
        </p:nvPicPr>
        <p:blipFill>
          <a:blip r:embed="rId3"/>
          <a:srcRect/>
          <a:stretch>
            <a:fillRect/>
          </a:stretch>
        </p:blipFill>
        <p:spPr bwMode="auto">
          <a:xfrm>
            <a:off x="7239000" y="0"/>
            <a:ext cx="1905000" cy="1428750"/>
          </a:xfrm>
          <a:prstGeom prst="rect">
            <a:avLst/>
          </a:prstGeom>
          <a:ln>
            <a:noFill/>
          </a:ln>
          <a:effectLst>
            <a:softEdge rad="112500"/>
          </a:effectLst>
        </p:spPr>
      </p:pic>
      <p:pic>
        <p:nvPicPr>
          <p:cNvPr id="29702" name="Picture 6" descr="http://im0-tub-ua.yandex.net/i?id=4a94e36e1282f5c4157aac14f80af704-18-144&amp;n=21"/>
          <p:cNvPicPr>
            <a:picLocks noChangeAspect="1" noChangeArrowheads="1"/>
          </p:cNvPicPr>
          <p:nvPr/>
        </p:nvPicPr>
        <p:blipFill>
          <a:blip r:embed="rId4"/>
          <a:srcRect/>
          <a:stretch>
            <a:fillRect/>
          </a:stretch>
        </p:blipFill>
        <p:spPr bwMode="auto">
          <a:xfrm>
            <a:off x="0" y="5699568"/>
            <a:ext cx="1714480" cy="1158432"/>
          </a:xfrm>
          <a:prstGeom prst="rect">
            <a:avLst/>
          </a:prstGeom>
          <a:ln>
            <a:noFill/>
          </a:ln>
          <a:effectLst>
            <a:softEdge rad="112500"/>
          </a:effectLst>
        </p:spPr>
      </p:pic>
      <p:pic>
        <p:nvPicPr>
          <p:cNvPr id="29704" name="Picture 8" descr="http://im1-tub-ua.yandex.net/i?id=09a5b687cdb5fc55b496b975a2e18093-137-144&amp;n=21"/>
          <p:cNvPicPr>
            <a:picLocks noChangeAspect="1" noChangeArrowheads="1"/>
          </p:cNvPicPr>
          <p:nvPr/>
        </p:nvPicPr>
        <p:blipFill>
          <a:blip r:embed="rId5"/>
          <a:srcRect/>
          <a:stretch>
            <a:fillRect/>
          </a:stretch>
        </p:blipFill>
        <p:spPr bwMode="auto">
          <a:xfrm>
            <a:off x="7000875" y="5429250"/>
            <a:ext cx="2143125" cy="142875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8" name="Picture 6" descr="http://im0-tub-ua.yandex.net/i?id=ab3efb544c17b45457bcd5ca1dde24e7-76-144&amp;n=21"/>
          <p:cNvPicPr>
            <a:picLocks noChangeAspect="1" noChangeArrowheads="1"/>
          </p:cNvPicPr>
          <p:nvPr/>
        </p:nvPicPr>
        <p:blipFill>
          <a:blip r:embed="rId2"/>
          <a:srcRect/>
          <a:stretch>
            <a:fillRect/>
          </a:stretch>
        </p:blipFill>
        <p:spPr bwMode="auto">
          <a:xfrm>
            <a:off x="0" y="-1"/>
            <a:ext cx="1643041" cy="1232281"/>
          </a:xfrm>
          <a:prstGeom prst="rect">
            <a:avLst/>
          </a:prstGeom>
          <a:ln>
            <a:noFill/>
          </a:ln>
          <a:effectLst>
            <a:softEdge rad="112500"/>
          </a:effectLst>
        </p:spPr>
      </p:pic>
      <p:sp>
        <p:nvSpPr>
          <p:cNvPr id="2" name="Заголовок 1"/>
          <p:cNvSpPr>
            <a:spLocks noGrp="1"/>
          </p:cNvSpPr>
          <p:nvPr>
            <p:ph type="title"/>
          </p:nvPr>
        </p:nvSpPr>
        <p:spPr/>
        <p:txBody>
          <a:bodyPr>
            <a:normAutofit fontScale="90000"/>
          </a:bodyPr>
          <a:lstStyle/>
          <a:p>
            <a:r>
              <a:rPr lang="en-US" b="1" dirty="0" smtClean="0">
                <a:solidFill>
                  <a:schemeClr val="accent6">
                    <a:lumMod val="60000"/>
                    <a:lumOff val="40000"/>
                  </a:schemeClr>
                </a:solidFill>
              </a:rPr>
              <a:t>Non-alcoholic</a:t>
            </a:r>
            <a:r>
              <a:rPr lang="uk-UA" b="1" dirty="0" smtClean="0">
                <a:solidFill>
                  <a:schemeClr val="accent6">
                    <a:lumMod val="60000"/>
                    <a:lumOff val="40000"/>
                  </a:schemeClr>
                </a:solidFill>
              </a:rPr>
              <a:t>:</a:t>
            </a:r>
            <a:r>
              <a:rPr lang="en-US" b="1" dirty="0" smtClean="0">
                <a:solidFill>
                  <a:schemeClr val="accent6">
                    <a:lumMod val="60000"/>
                    <a:lumOff val="40000"/>
                  </a:schemeClr>
                </a:solidFill>
              </a:rPr>
              <a:t/>
            </a:r>
            <a:br>
              <a:rPr lang="en-US" b="1" dirty="0" smtClean="0">
                <a:solidFill>
                  <a:schemeClr val="accent6">
                    <a:lumMod val="60000"/>
                    <a:lumOff val="40000"/>
                  </a:schemeClr>
                </a:solidFill>
              </a:rPr>
            </a:br>
            <a:endParaRPr lang="ru-RU" dirty="0">
              <a:solidFill>
                <a:schemeClr val="accent6">
                  <a:lumMod val="60000"/>
                  <a:lumOff val="40000"/>
                </a:schemeClr>
              </a:solidFill>
            </a:endParaRPr>
          </a:p>
        </p:txBody>
      </p:sp>
      <p:sp>
        <p:nvSpPr>
          <p:cNvPr id="3" name="Содержимое 2"/>
          <p:cNvSpPr>
            <a:spLocks noGrp="1"/>
          </p:cNvSpPr>
          <p:nvPr>
            <p:ph idx="1"/>
          </p:nvPr>
        </p:nvSpPr>
        <p:spPr>
          <a:xfrm>
            <a:off x="357158" y="1071546"/>
            <a:ext cx="8229600" cy="5500726"/>
          </a:xfrm>
        </p:spPr>
        <p:txBody>
          <a:bodyPr>
            <a:normAutofit fontScale="70000" lnSpcReduction="20000"/>
          </a:bodyPr>
          <a:lstStyle/>
          <a:p>
            <a:r>
              <a:rPr lang="en-US" sz="3400" i="1" dirty="0" err="1" smtClean="0">
                <a:solidFill>
                  <a:schemeClr val="accent6">
                    <a:lumMod val="40000"/>
                    <a:lumOff val="60000"/>
                  </a:schemeClr>
                </a:solidFill>
              </a:rPr>
              <a:t>Kompot</a:t>
            </a:r>
            <a:r>
              <a:rPr lang="ru-RU" sz="3400" dirty="0" smtClean="0">
                <a:solidFill>
                  <a:schemeClr val="accent6">
                    <a:lumMod val="40000"/>
                    <a:lumOff val="60000"/>
                  </a:schemeClr>
                </a:solidFill>
              </a:rPr>
              <a:t>: </a:t>
            </a:r>
            <a:r>
              <a:rPr lang="en-US" sz="3400" dirty="0" smtClean="0"/>
              <a:t>a sweet beverage made of dried or fresh fruits and/or berries boiled in water.</a:t>
            </a:r>
          </a:p>
          <a:p>
            <a:r>
              <a:rPr lang="en-US" sz="3400" i="1" dirty="0" err="1" smtClean="0">
                <a:solidFill>
                  <a:schemeClr val="accent6">
                    <a:lumMod val="40000"/>
                    <a:lumOff val="60000"/>
                  </a:schemeClr>
                </a:solidFill>
              </a:rPr>
              <a:t>Uzvar</a:t>
            </a:r>
            <a:r>
              <a:rPr lang="ru-RU" sz="3400" dirty="0" smtClean="0">
                <a:solidFill>
                  <a:schemeClr val="accent6">
                    <a:lumMod val="40000"/>
                    <a:lumOff val="60000"/>
                  </a:schemeClr>
                </a:solidFill>
              </a:rPr>
              <a:t>: </a:t>
            </a:r>
            <a:r>
              <a:rPr lang="en-US" sz="3400" dirty="0" smtClean="0"/>
              <a:t>a specific type of </a:t>
            </a:r>
            <a:r>
              <a:rPr lang="en-US" sz="3400" dirty="0" err="1" smtClean="0"/>
              <a:t>kompot</a:t>
            </a:r>
            <a:r>
              <a:rPr lang="en-US" sz="3400" dirty="0" smtClean="0"/>
              <a:t> made of dried fruit, mainly apples, pears, and prunes.</a:t>
            </a:r>
          </a:p>
          <a:p>
            <a:r>
              <a:rPr lang="en-US" sz="3400" i="1" dirty="0" err="1" smtClean="0">
                <a:solidFill>
                  <a:schemeClr val="accent6">
                    <a:lumMod val="40000"/>
                    <a:lumOff val="60000"/>
                  </a:schemeClr>
                </a:solidFill>
              </a:rPr>
              <a:t>Kvas</a:t>
            </a:r>
            <a:r>
              <a:rPr lang="uk-UA" sz="3400" i="1" dirty="0" smtClean="0">
                <a:solidFill>
                  <a:schemeClr val="accent6">
                    <a:lumMod val="40000"/>
                    <a:lumOff val="60000"/>
                  </a:schemeClr>
                </a:solidFill>
              </a:rPr>
              <a:t>: </a:t>
            </a:r>
            <a:r>
              <a:rPr lang="en-US" sz="3400" dirty="0" smtClean="0"/>
              <a:t>a </a:t>
            </a:r>
            <a:r>
              <a:rPr lang="en-US" sz="3400" dirty="0" smtClean="0"/>
              <a:t>sweet-and-sour sparkling beverage brewed from yeast, sugar, and dried rye bread.</a:t>
            </a:r>
          </a:p>
          <a:p>
            <a:r>
              <a:rPr lang="en-US" sz="3400" i="1" dirty="0" smtClean="0">
                <a:solidFill>
                  <a:schemeClr val="accent6">
                    <a:lumMod val="40000"/>
                    <a:lumOff val="60000"/>
                  </a:schemeClr>
                </a:solidFill>
              </a:rPr>
              <a:t>Kefir</a:t>
            </a:r>
            <a:r>
              <a:rPr lang="ru-RU" sz="3400" dirty="0" smtClean="0">
                <a:solidFill>
                  <a:schemeClr val="accent6">
                    <a:lumMod val="40000"/>
                    <a:lumOff val="60000"/>
                  </a:schemeClr>
                </a:solidFill>
              </a:rPr>
              <a:t>:</a:t>
            </a:r>
            <a:r>
              <a:rPr lang="ru-RU" sz="3400" dirty="0" smtClean="0"/>
              <a:t> </a:t>
            </a:r>
            <a:r>
              <a:rPr lang="en-US" sz="3400" dirty="0" smtClean="0"/>
              <a:t>milk fermented by both yeast and lactobacillus bacteria, and having a similar taste to yogurt. Homemade kefir may contain a slight amount of alcohol.</a:t>
            </a:r>
          </a:p>
          <a:p>
            <a:r>
              <a:rPr lang="en-US" sz="3400" dirty="0" smtClean="0">
                <a:solidFill>
                  <a:schemeClr val="accent6">
                    <a:lumMod val="40000"/>
                    <a:lumOff val="60000"/>
                  </a:schemeClr>
                </a:solidFill>
              </a:rPr>
              <a:t>Mineral water: </a:t>
            </a:r>
            <a:r>
              <a:rPr lang="en-US" sz="3400" dirty="0" smtClean="0"/>
              <a:t>well-known brands are </a:t>
            </a:r>
            <a:r>
              <a:rPr lang="en-US" sz="3400" i="1" dirty="0" err="1" smtClean="0"/>
              <a:t>Truskavetska</a:t>
            </a:r>
            <a:r>
              <a:rPr lang="en-US" sz="3400" dirty="0" smtClean="0"/>
              <a:t>, </a:t>
            </a:r>
            <a:r>
              <a:rPr lang="en-US" sz="3400" i="1" dirty="0" err="1" smtClean="0"/>
              <a:t>Morshynska</a:t>
            </a:r>
            <a:r>
              <a:rPr lang="en-US" sz="3400" dirty="0" smtClean="0"/>
              <a:t>, and </a:t>
            </a:r>
            <a:r>
              <a:rPr lang="en-US" sz="3400" i="1" dirty="0" err="1" smtClean="0"/>
              <a:t>Myrhorodska</a:t>
            </a:r>
            <a:r>
              <a:rPr lang="en-US" sz="3400" dirty="0" smtClean="0"/>
              <a:t>. They usually come strongly carbonated.</a:t>
            </a:r>
          </a:p>
          <a:p>
            <a:r>
              <a:rPr lang="en-US" sz="3400" i="1" dirty="0" err="1" smtClean="0">
                <a:solidFill>
                  <a:schemeClr val="accent6">
                    <a:lumMod val="40000"/>
                    <a:lumOff val="60000"/>
                  </a:schemeClr>
                </a:solidFill>
              </a:rPr>
              <a:t>Pryazhene</a:t>
            </a:r>
            <a:r>
              <a:rPr lang="en-US" sz="3400" i="1" dirty="0" smtClean="0">
                <a:solidFill>
                  <a:schemeClr val="accent6">
                    <a:lumMod val="40000"/>
                    <a:lumOff val="60000"/>
                  </a:schemeClr>
                </a:solidFill>
              </a:rPr>
              <a:t> </a:t>
            </a:r>
            <a:r>
              <a:rPr lang="en-US" sz="3400" i="1" dirty="0" err="1" smtClean="0">
                <a:solidFill>
                  <a:schemeClr val="accent6">
                    <a:lumMod val="40000"/>
                    <a:lumOff val="60000"/>
                  </a:schemeClr>
                </a:solidFill>
              </a:rPr>
              <a:t>moloko</a:t>
            </a:r>
            <a:r>
              <a:rPr lang="ru-RU" sz="3400" dirty="0" smtClean="0">
                <a:solidFill>
                  <a:schemeClr val="accent6">
                    <a:lumMod val="40000"/>
                    <a:lumOff val="60000"/>
                  </a:schemeClr>
                </a:solidFill>
              </a:rPr>
              <a:t>: </a:t>
            </a:r>
            <a:r>
              <a:rPr lang="en-US" sz="3400" dirty="0" smtClean="0"/>
              <a:t>baked milk, a milk product having a creamy color and a light caramel </a:t>
            </a:r>
            <a:r>
              <a:rPr lang="en-US" sz="3400" dirty="0" err="1" smtClean="0"/>
              <a:t>flavour</a:t>
            </a:r>
            <a:r>
              <a:rPr lang="en-US" sz="3400" dirty="0" smtClean="0"/>
              <a:t>. It is made by simmering milk on low heat for at least eight hours.</a:t>
            </a:r>
          </a:p>
          <a:p>
            <a:r>
              <a:rPr lang="en-US" sz="3400" i="1" dirty="0" err="1" smtClean="0">
                <a:solidFill>
                  <a:schemeClr val="accent6">
                    <a:lumMod val="40000"/>
                    <a:lumOff val="60000"/>
                  </a:schemeClr>
                </a:solidFill>
              </a:rPr>
              <a:t>Ryazhanka</a:t>
            </a:r>
            <a:r>
              <a:rPr lang="en-US" sz="3400" dirty="0" smtClean="0">
                <a:solidFill>
                  <a:schemeClr val="accent6">
                    <a:lumMod val="40000"/>
                    <a:lumOff val="60000"/>
                  </a:schemeClr>
                </a:solidFill>
              </a:rPr>
              <a:t> </a:t>
            </a:r>
            <a:r>
              <a:rPr lang="ru-RU" sz="3400" dirty="0" smtClean="0">
                <a:solidFill>
                  <a:schemeClr val="accent6">
                    <a:lumMod val="40000"/>
                    <a:lumOff val="60000"/>
                  </a:schemeClr>
                </a:solidFill>
              </a:rPr>
              <a:t>:</a:t>
            </a:r>
            <a:r>
              <a:rPr lang="ru-RU" sz="3400" dirty="0" smtClean="0"/>
              <a:t> </a:t>
            </a:r>
            <a:r>
              <a:rPr lang="en-US" sz="3400" dirty="0" smtClean="0"/>
              <a:t>fermented baked milk</a:t>
            </a:r>
            <a:r>
              <a:rPr lang="en-US" dirty="0" smtClean="0"/>
              <a:t>.</a:t>
            </a:r>
            <a:endParaRPr lang="en-US" dirty="0"/>
          </a:p>
        </p:txBody>
      </p:sp>
      <p:pic>
        <p:nvPicPr>
          <p:cNvPr id="28674" name="Picture 2" descr="http://upload.wikimedia.org/wikipedia/commons/thumb/3/37/Ryazhenka16c.JPG/220px-Ryazhenka16c.JPG"/>
          <p:cNvPicPr>
            <a:picLocks noChangeAspect="1" noChangeArrowheads="1"/>
          </p:cNvPicPr>
          <p:nvPr/>
        </p:nvPicPr>
        <p:blipFill>
          <a:blip r:embed="rId3"/>
          <a:srcRect/>
          <a:stretch>
            <a:fillRect/>
          </a:stretch>
        </p:blipFill>
        <p:spPr bwMode="auto">
          <a:xfrm>
            <a:off x="7466441" y="5500703"/>
            <a:ext cx="1677559" cy="1357298"/>
          </a:xfrm>
          <a:prstGeom prst="rect">
            <a:avLst/>
          </a:prstGeom>
          <a:ln>
            <a:noFill/>
          </a:ln>
          <a:effectLst>
            <a:softEdge rad="112500"/>
          </a:effectLst>
        </p:spPr>
      </p:pic>
      <p:pic>
        <p:nvPicPr>
          <p:cNvPr id="28676" name="Picture 4" descr="http://im3-tub-ua.yandex.net/i?id=e2c8992f0129a5189d83dff7b500adfb-129-144&amp;n=21"/>
          <p:cNvPicPr>
            <a:picLocks noChangeAspect="1" noChangeArrowheads="1"/>
          </p:cNvPicPr>
          <p:nvPr/>
        </p:nvPicPr>
        <p:blipFill>
          <a:blip r:embed="rId4"/>
          <a:srcRect/>
          <a:stretch>
            <a:fillRect/>
          </a:stretch>
        </p:blipFill>
        <p:spPr bwMode="auto">
          <a:xfrm>
            <a:off x="7643834" y="0"/>
            <a:ext cx="1500166" cy="112512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357430"/>
            <a:ext cx="8229600" cy="1143000"/>
          </a:xfrm>
        </p:spPr>
        <p:txBody>
          <a:bodyPr>
            <a:noAutofit/>
          </a:bodyPr>
          <a:lstStyle/>
          <a:p>
            <a:r>
              <a:rPr lang="en-US" sz="13800" dirty="0" smtClean="0">
                <a:solidFill>
                  <a:schemeClr val="accent6">
                    <a:lumMod val="75000"/>
                  </a:schemeClr>
                </a:solidFill>
              </a:rPr>
              <a:t>Thank for </a:t>
            </a:r>
            <a:r>
              <a:rPr lang="en-US" sz="13800" dirty="0" smtClean="0">
                <a:solidFill>
                  <a:schemeClr val="accent6">
                    <a:lumMod val="75000"/>
                  </a:schemeClr>
                </a:solidFill>
              </a:rPr>
              <a:t>attention!</a:t>
            </a:r>
            <a:endParaRPr lang="ru-RU" sz="138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noFill/>
        </p:spPr>
        <p:txBody>
          <a:bodyPr>
            <a:normAutofit fontScale="90000"/>
          </a:bodyPr>
          <a:lstStyle/>
          <a:p>
            <a:r>
              <a:rPr lang="en-US" sz="9800" b="1" dirty="0" smtClean="0">
                <a:solidFill>
                  <a:schemeClr val="accent3">
                    <a:lumMod val="75000"/>
                  </a:schemeClr>
                </a:solidFill>
                <a:effectLst>
                  <a:outerShdw blurRad="38100" dist="38100" dir="2700000" algn="tl">
                    <a:srgbClr val="000000">
                      <a:alpha val="43137"/>
                    </a:srgbClr>
                  </a:outerShdw>
                </a:effectLst>
              </a:rPr>
              <a:t>Soups</a:t>
            </a:r>
            <a:r>
              <a:rPr lang="en-US" dirty="0" smtClean="0"/>
              <a:t/>
            </a:r>
            <a:br>
              <a:rPr lang="en-US" dirty="0" smtClean="0"/>
            </a:br>
            <a:endParaRPr lang="ru-RU" dirty="0"/>
          </a:p>
        </p:txBody>
      </p:sp>
      <p:sp>
        <p:nvSpPr>
          <p:cNvPr id="3" name="Содержимое 2"/>
          <p:cNvSpPr>
            <a:spLocks noGrp="1"/>
          </p:cNvSpPr>
          <p:nvPr>
            <p:ph idx="1"/>
          </p:nvPr>
        </p:nvSpPr>
        <p:spPr>
          <a:noFill/>
        </p:spPr>
        <p:txBody>
          <a:bodyPr>
            <a:normAutofit fontScale="70000" lnSpcReduction="20000"/>
          </a:bodyPr>
          <a:lstStyle/>
          <a:p>
            <a:r>
              <a:rPr lang="en-US" sz="3400" dirty="0" smtClean="0">
                <a:solidFill>
                  <a:schemeClr val="accent6">
                    <a:lumMod val="60000"/>
                    <a:lumOff val="40000"/>
                  </a:schemeClr>
                </a:solidFill>
              </a:rPr>
              <a:t>Borsch</a:t>
            </a:r>
            <a:r>
              <a:rPr lang="en-US" sz="3400" dirty="0" smtClean="0"/>
              <a:t> (</a:t>
            </a:r>
            <a:r>
              <a:rPr lang="en-US" sz="3400" i="1" dirty="0" err="1" smtClean="0"/>
              <a:t>borshch</a:t>
            </a:r>
            <a:r>
              <a:rPr lang="en-US" sz="3400" dirty="0" smtClean="0"/>
              <a:t>) is a vegetable soup made out of beets, cabbage, potatoes, tomatoes, carrots, onions, garlic, dill, sometimes green pepper, served with sour cream</a:t>
            </a:r>
            <a:r>
              <a:rPr lang="en-US" sz="3400" dirty="0" smtClean="0"/>
              <a:t>.</a:t>
            </a:r>
            <a:r>
              <a:rPr lang="en-US" sz="3400" dirty="0" smtClean="0"/>
              <a:t> There are about 30 varieties of Ukrainian Borsch soup</a:t>
            </a:r>
            <a:r>
              <a:rPr lang="en-US" sz="3400" dirty="0" smtClean="0"/>
              <a:t>,</a:t>
            </a:r>
            <a:r>
              <a:rPr lang="en-US" sz="3400" dirty="0" smtClean="0"/>
              <a:t> and the dish often includes </a:t>
            </a:r>
            <a:r>
              <a:rPr lang="en-US" sz="3400" dirty="0" smtClean="0"/>
              <a:t>meat.</a:t>
            </a:r>
            <a:endParaRPr lang="en-US" sz="3400" dirty="0" smtClean="0"/>
          </a:p>
          <a:p>
            <a:r>
              <a:rPr lang="en-US" sz="3400" i="1" dirty="0" err="1" smtClean="0">
                <a:solidFill>
                  <a:schemeClr val="accent6">
                    <a:lumMod val="60000"/>
                    <a:lumOff val="40000"/>
                  </a:schemeClr>
                </a:solidFill>
              </a:rPr>
              <a:t>Kapusniak</a:t>
            </a:r>
            <a:r>
              <a:rPr lang="en-US" sz="3400" dirty="0" smtClean="0"/>
              <a:t> soup made with pork, </a:t>
            </a:r>
            <a:r>
              <a:rPr lang="en-US" sz="3400" dirty="0" err="1" smtClean="0"/>
              <a:t>salo</a:t>
            </a:r>
            <a:r>
              <a:rPr lang="en-US" sz="3400" dirty="0" smtClean="0"/>
              <a:t> (pork fat),sauerkraut and served with sour cream</a:t>
            </a:r>
          </a:p>
          <a:p>
            <a:r>
              <a:rPr lang="en-US" sz="3400" i="1" dirty="0" err="1" smtClean="0">
                <a:solidFill>
                  <a:schemeClr val="accent6">
                    <a:lumMod val="60000"/>
                    <a:lumOff val="40000"/>
                  </a:schemeClr>
                </a:solidFill>
              </a:rPr>
              <a:t>Rosolnyk</a:t>
            </a:r>
            <a:r>
              <a:rPr lang="en-US" sz="3400" dirty="0" smtClean="0"/>
              <a:t>: soup with </a:t>
            </a:r>
            <a:r>
              <a:rPr lang="en-US" sz="3400" u="sng" dirty="0" smtClean="0"/>
              <a:t>pickles</a:t>
            </a:r>
            <a:r>
              <a:rPr lang="uk-UA" sz="3400" u="sng" dirty="0" smtClean="0"/>
              <a:t>.</a:t>
            </a:r>
            <a:endParaRPr lang="en-US" sz="3400" dirty="0" smtClean="0"/>
          </a:p>
          <a:p>
            <a:r>
              <a:rPr lang="en-US" sz="3400" i="1" dirty="0" err="1" smtClean="0">
                <a:solidFill>
                  <a:schemeClr val="accent6">
                    <a:lumMod val="60000"/>
                    <a:lumOff val="40000"/>
                  </a:schemeClr>
                </a:solidFill>
              </a:rPr>
              <a:t>Yushka</a:t>
            </a:r>
            <a:r>
              <a:rPr lang="en-US" sz="3400" dirty="0" smtClean="0">
                <a:solidFill>
                  <a:schemeClr val="accent6">
                    <a:lumMod val="60000"/>
                    <a:lumOff val="40000"/>
                  </a:schemeClr>
                </a:solidFill>
              </a:rPr>
              <a:t>:</a:t>
            </a:r>
            <a:r>
              <a:rPr lang="en-US" sz="3400" dirty="0" smtClean="0"/>
              <a:t> fish soup, made of fresh-water fish, usually carp. Similar to the Russian cuisine, </a:t>
            </a:r>
            <a:r>
              <a:rPr lang="en-US" sz="3400" dirty="0" err="1" smtClean="0"/>
              <a:t>Ukha</a:t>
            </a:r>
            <a:r>
              <a:rPr lang="en-US" sz="3400" dirty="0" smtClean="0"/>
              <a:t>, which is also a fish-soup.</a:t>
            </a:r>
          </a:p>
          <a:p>
            <a:r>
              <a:rPr lang="en-US" sz="3400" u="sng" dirty="0" err="1" smtClean="0">
                <a:solidFill>
                  <a:schemeClr val="accent6">
                    <a:lumMod val="60000"/>
                    <a:lumOff val="40000"/>
                  </a:schemeClr>
                </a:solidFill>
              </a:rPr>
              <a:t>Zelenyj</a:t>
            </a:r>
            <a:r>
              <a:rPr lang="en-US" sz="3400" u="sng" dirty="0" smtClean="0">
                <a:solidFill>
                  <a:schemeClr val="accent6">
                    <a:lumMod val="60000"/>
                    <a:lumOff val="40000"/>
                  </a:schemeClr>
                </a:solidFill>
              </a:rPr>
              <a:t> Borscht</a:t>
            </a:r>
            <a:r>
              <a:rPr lang="en-US" sz="3400" dirty="0" smtClean="0">
                <a:solidFill>
                  <a:schemeClr val="accent6">
                    <a:lumMod val="60000"/>
                    <a:lumOff val="40000"/>
                  </a:schemeClr>
                </a:solidFill>
              </a:rPr>
              <a:t> </a:t>
            </a:r>
            <a:r>
              <a:rPr lang="en-US" sz="3400" dirty="0" smtClean="0"/>
              <a:t>("</a:t>
            </a:r>
            <a:r>
              <a:rPr lang="en-US" sz="3400" dirty="0" err="1" smtClean="0"/>
              <a:t>Kvaskova</a:t>
            </a:r>
            <a:r>
              <a:rPr lang="en-US" sz="3400" dirty="0" smtClean="0"/>
              <a:t> </a:t>
            </a:r>
            <a:r>
              <a:rPr lang="en-US" sz="3400" dirty="0" err="1" smtClean="0"/>
              <a:t>Zupa</a:t>
            </a:r>
            <a:r>
              <a:rPr lang="en-US" sz="3400" dirty="0" smtClean="0"/>
              <a:t>" or "</a:t>
            </a:r>
            <a:r>
              <a:rPr lang="en-US" sz="3400" dirty="0" err="1" smtClean="0"/>
              <a:t>Shchaveleva</a:t>
            </a:r>
            <a:r>
              <a:rPr lang="en-US" sz="3400" dirty="0" smtClean="0"/>
              <a:t> </a:t>
            </a:r>
            <a:r>
              <a:rPr lang="en-US" sz="3400" dirty="0" err="1" smtClean="0"/>
              <a:t>Zupa</a:t>
            </a:r>
            <a:r>
              <a:rPr lang="en-US" sz="3400" dirty="0" smtClean="0"/>
              <a:t>"): water or broth based soup with sorrel and various vegetables, served with chopped hard boiled egg and sour cream.</a:t>
            </a:r>
          </a:p>
          <a:p>
            <a:endParaRPr lang="ru-RU" dirty="0"/>
          </a:p>
        </p:txBody>
      </p:sp>
      <p:pic>
        <p:nvPicPr>
          <p:cNvPr id="1026" name="Picture 2" descr="http://en.academic.ru/pictures/enwiki/50/200px-Borsch-ukr.jpg"/>
          <p:cNvPicPr>
            <a:picLocks noChangeAspect="1" noChangeArrowheads="1"/>
          </p:cNvPicPr>
          <p:nvPr/>
        </p:nvPicPr>
        <p:blipFill>
          <a:blip r:embed="rId2"/>
          <a:srcRect/>
          <a:stretch>
            <a:fillRect/>
          </a:stretch>
        </p:blipFill>
        <p:spPr bwMode="auto">
          <a:xfrm>
            <a:off x="6858016" y="0"/>
            <a:ext cx="2285984" cy="1714488"/>
          </a:xfrm>
          <a:prstGeom prst="rect">
            <a:avLst/>
          </a:prstGeom>
          <a:ln>
            <a:noFill/>
          </a:ln>
          <a:effectLst>
            <a:softEdge rad="112500"/>
          </a:effectLst>
        </p:spPr>
      </p:pic>
      <p:pic>
        <p:nvPicPr>
          <p:cNvPr id="1028" name="Picture 4" descr="http://im3-tub-ua.yandex.net/i?id=cbf7841c650664511be72289782bf767-27-144&amp;n=21"/>
          <p:cNvPicPr>
            <a:picLocks noChangeAspect="1" noChangeArrowheads="1"/>
          </p:cNvPicPr>
          <p:nvPr/>
        </p:nvPicPr>
        <p:blipFill>
          <a:blip r:embed="rId3"/>
          <a:srcRect/>
          <a:stretch>
            <a:fillRect/>
          </a:stretch>
        </p:blipFill>
        <p:spPr bwMode="auto">
          <a:xfrm>
            <a:off x="-1" y="0"/>
            <a:ext cx="2346941" cy="1571612"/>
          </a:xfrm>
          <a:prstGeom prst="rect">
            <a:avLst/>
          </a:prstGeom>
          <a:ln>
            <a:noFill/>
          </a:ln>
          <a:effectLst>
            <a:softEdge rad="112500"/>
          </a:effectLst>
        </p:spPr>
      </p:pic>
      <p:pic>
        <p:nvPicPr>
          <p:cNvPr id="1030" name="Picture 6" descr="http://im1-tub-ua.yandex.net/i?id=126fb98994d34fc1579f51d031f3a277-84-144&amp;n=21"/>
          <p:cNvPicPr>
            <a:picLocks noChangeAspect="1" noChangeArrowheads="1"/>
          </p:cNvPicPr>
          <p:nvPr/>
        </p:nvPicPr>
        <p:blipFill>
          <a:blip r:embed="rId4"/>
          <a:srcRect/>
          <a:stretch>
            <a:fillRect/>
          </a:stretch>
        </p:blipFill>
        <p:spPr bwMode="auto">
          <a:xfrm>
            <a:off x="7429520" y="5572140"/>
            <a:ext cx="1714480" cy="1285860"/>
          </a:xfrm>
          <a:prstGeom prst="rect">
            <a:avLst/>
          </a:prstGeom>
          <a:ln>
            <a:noFill/>
          </a:ln>
          <a:effectLst>
            <a:softEdge rad="112500"/>
          </a:effectLst>
        </p:spPr>
      </p:pic>
      <p:pic>
        <p:nvPicPr>
          <p:cNvPr id="1032" name="Picture 8" descr="http://im0-tub-ua.yandex.net/i?id=35051479adc69401d495a91aefe4dcf4-109-144&amp;n=21"/>
          <p:cNvPicPr>
            <a:picLocks noChangeAspect="1" noChangeArrowheads="1"/>
          </p:cNvPicPr>
          <p:nvPr/>
        </p:nvPicPr>
        <p:blipFill>
          <a:blip r:embed="rId5"/>
          <a:srcRect/>
          <a:stretch>
            <a:fillRect/>
          </a:stretch>
        </p:blipFill>
        <p:spPr bwMode="auto">
          <a:xfrm>
            <a:off x="1" y="5623494"/>
            <a:ext cx="1785918" cy="123450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428604"/>
            <a:ext cx="8229600" cy="1143000"/>
          </a:xfrm>
        </p:spPr>
        <p:txBody>
          <a:bodyPr>
            <a:normAutofit fontScale="90000"/>
          </a:bodyPr>
          <a:lstStyle/>
          <a:p>
            <a:r>
              <a:rPr lang="en-US" sz="10700" b="1" dirty="0" smtClean="0">
                <a:solidFill>
                  <a:schemeClr val="accent3">
                    <a:lumMod val="75000"/>
                  </a:schemeClr>
                </a:solidFill>
                <a:effectLst>
                  <a:outerShdw blurRad="38100" dist="38100" dir="2700000" algn="tl">
                    <a:srgbClr val="000000">
                      <a:alpha val="43137"/>
                    </a:srgbClr>
                  </a:outerShdw>
                </a:effectLst>
              </a:rPr>
              <a:t>Salads</a:t>
            </a:r>
            <a:r>
              <a:rPr lang="en-US" b="1" dirty="0" smtClean="0"/>
              <a:t/>
            </a:r>
            <a:br>
              <a:rPr lang="en-US" b="1" dirty="0" smtClean="0"/>
            </a:br>
            <a:endParaRPr lang="ru-RU" dirty="0"/>
          </a:p>
        </p:txBody>
      </p:sp>
      <p:sp>
        <p:nvSpPr>
          <p:cNvPr id="3" name="Содержимое 2"/>
          <p:cNvSpPr>
            <a:spLocks noGrp="1"/>
          </p:cNvSpPr>
          <p:nvPr>
            <p:ph idx="1"/>
          </p:nvPr>
        </p:nvSpPr>
        <p:spPr>
          <a:xfrm>
            <a:off x="428596" y="1428736"/>
            <a:ext cx="8229600" cy="4525963"/>
          </a:xfrm>
        </p:spPr>
        <p:txBody>
          <a:bodyPr>
            <a:normAutofit fontScale="85000" lnSpcReduction="10000"/>
          </a:bodyPr>
          <a:lstStyle/>
          <a:p>
            <a:r>
              <a:rPr lang="en-US" i="1" dirty="0" err="1" smtClean="0">
                <a:solidFill>
                  <a:schemeClr val="accent6">
                    <a:lumMod val="40000"/>
                    <a:lumOff val="60000"/>
                  </a:schemeClr>
                </a:solidFill>
              </a:rPr>
              <a:t>Olivye</a:t>
            </a:r>
            <a:r>
              <a:rPr lang="en-US" dirty="0" smtClean="0"/>
              <a:t> (</a:t>
            </a:r>
            <a:r>
              <a:rPr lang="en-US" i="1" dirty="0" err="1" smtClean="0"/>
              <a:t>Salade</a:t>
            </a:r>
            <a:r>
              <a:rPr lang="en-US" i="1" dirty="0" smtClean="0"/>
              <a:t> Olivier</a:t>
            </a:r>
            <a:r>
              <a:rPr lang="en-US" dirty="0" smtClean="0"/>
              <a:t>): salad made out of cooked and chopped potatoes, dill pickles, broiled chopped eggs, cooked and chopped ham, chopped onions, canned peas, mixed with mayonnaise.</a:t>
            </a:r>
          </a:p>
          <a:p>
            <a:r>
              <a:rPr lang="en-US" i="1" dirty="0" err="1" smtClean="0">
                <a:solidFill>
                  <a:schemeClr val="accent6">
                    <a:lumMod val="40000"/>
                    <a:lumOff val="60000"/>
                  </a:schemeClr>
                </a:solidFill>
              </a:rPr>
              <a:t>Vinigret</a:t>
            </a:r>
            <a:r>
              <a:rPr lang="en-US" dirty="0" smtClean="0"/>
              <a:t> (from French </a:t>
            </a:r>
            <a:r>
              <a:rPr lang="en-US" i="1" dirty="0" smtClean="0"/>
              <a:t>Vinaigrette</a:t>
            </a:r>
            <a:r>
              <a:rPr lang="en-US" dirty="0" smtClean="0"/>
              <a:t>): salad with cooked and shredded beets, sauerkraut, cooked and chopped potatoes, onions and </a:t>
            </a:r>
            <a:r>
              <a:rPr lang="en-US" dirty="0" err="1" smtClean="0"/>
              <a:t>carrots,sometimes</a:t>
            </a:r>
            <a:r>
              <a:rPr lang="en-US" dirty="0" smtClean="0"/>
              <a:t> pickles mixed with some sunflower oil and salt.</a:t>
            </a:r>
          </a:p>
          <a:p>
            <a:r>
              <a:rPr lang="en-US" dirty="0" smtClean="0">
                <a:solidFill>
                  <a:schemeClr val="accent6">
                    <a:lumMod val="40000"/>
                    <a:lumOff val="60000"/>
                  </a:schemeClr>
                </a:solidFill>
              </a:rPr>
              <a:t>Pickles:</a:t>
            </a:r>
            <a:r>
              <a:rPr lang="en-US" dirty="0" smtClean="0"/>
              <a:t> </a:t>
            </a:r>
            <a:r>
              <a:rPr lang="en-US" u="sng" dirty="0" smtClean="0"/>
              <a:t>Pickled cucumbers</a:t>
            </a:r>
            <a:r>
              <a:rPr lang="en-US" dirty="0" smtClean="0"/>
              <a:t> (</a:t>
            </a:r>
            <a:r>
              <a:rPr lang="en-US" i="1" dirty="0" err="1" smtClean="0"/>
              <a:t>kvasheni</a:t>
            </a:r>
            <a:r>
              <a:rPr lang="en-US" i="1" dirty="0" smtClean="0"/>
              <a:t> </a:t>
            </a:r>
            <a:r>
              <a:rPr lang="en-US" i="1" dirty="0" err="1" smtClean="0"/>
              <a:t>ohirky</a:t>
            </a:r>
            <a:r>
              <a:rPr lang="en-US" dirty="0" smtClean="0"/>
              <a:t>) or tomatoes (</a:t>
            </a:r>
            <a:r>
              <a:rPr lang="en-US" i="1" dirty="0" err="1" smtClean="0"/>
              <a:t>kvasheni</a:t>
            </a:r>
            <a:r>
              <a:rPr lang="en-US" i="1" dirty="0" smtClean="0"/>
              <a:t> </a:t>
            </a:r>
            <a:r>
              <a:rPr lang="en-US" i="1" dirty="0" err="1" smtClean="0"/>
              <a:t>pomidory</a:t>
            </a:r>
            <a:r>
              <a:rPr lang="en-US" dirty="0" smtClean="0"/>
              <a:t>) are usually made with garlic and dill. </a:t>
            </a:r>
            <a:r>
              <a:rPr lang="en-US" dirty="0" err="1" smtClean="0"/>
              <a:t>Also,</a:t>
            </a:r>
            <a:r>
              <a:rPr lang="en-US" u="sng" dirty="0" err="1" smtClean="0"/>
              <a:t>sauerkraut</a:t>
            </a:r>
            <a:r>
              <a:rPr lang="en-US" dirty="0" smtClean="0"/>
              <a:t> (</a:t>
            </a:r>
            <a:r>
              <a:rPr lang="en-US" i="1" dirty="0" err="1" smtClean="0"/>
              <a:t>kvashena</a:t>
            </a:r>
            <a:r>
              <a:rPr lang="en-US" i="1" dirty="0" smtClean="0"/>
              <a:t> </a:t>
            </a:r>
            <a:r>
              <a:rPr lang="en-US" i="1" dirty="0" err="1" smtClean="0"/>
              <a:t>kapusta</a:t>
            </a:r>
            <a:r>
              <a:rPr lang="en-US" dirty="0" smtClean="0"/>
              <a:t>).</a:t>
            </a:r>
          </a:p>
          <a:p>
            <a:endParaRPr lang="ru-RU" dirty="0"/>
          </a:p>
        </p:txBody>
      </p:sp>
      <p:pic>
        <p:nvPicPr>
          <p:cNvPr id="16386" name="Picture 2" descr="Салаты / Мясные - 1121 рецептов с фото. Приготовление мясных салатов."/>
          <p:cNvPicPr>
            <a:picLocks noChangeAspect="1" noChangeArrowheads="1"/>
          </p:cNvPicPr>
          <p:nvPr/>
        </p:nvPicPr>
        <p:blipFill>
          <a:blip r:embed="rId2"/>
          <a:srcRect/>
          <a:stretch>
            <a:fillRect/>
          </a:stretch>
        </p:blipFill>
        <p:spPr bwMode="auto">
          <a:xfrm>
            <a:off x="0" y="0"/>
            <a:ext cx="1905000" cy="1428750"/>
          </a:xfrm>
          <a:prstGeom prst="rect">
            <a:avLst/>
          </a:prstGeom>
          <a:ln>
            <a:noFill/>
          </a:ln>
          <a:effectLst>
            <a:softEdge rad="112500"/>
          </a:effectLst>
        </p:spPr>
      </p:pic>
      <p:pic>
        <p:nvPicPr>
          <p:cNvPr id="16388" name="Picture 4" descr="Пышки сдобные рецепт &quot; ВКУСНЫЕ РЕЦЕПТЫ 2014 С ФОТО. Вкусные рецепты с фотографиями на каждый день. Рецепты салатов, рецепты перв"/>
          <p:cNvPicPr>
            <a:picLocks noChangeAspect="1" noChangeArrowheads="1"/>
          </p:cNvPicPr>
          <p:nvPr/>
        </p:nvPicPr>
        <p:blipFill>
          <a:blip r:embed="rId3"/>
          <a:srcRect/>
          <a:stretch>
            <a:fillRect/>
          </a:stretch>
        </p:blipFill>
        <p:spPr bwMode="auto">
          <a:xfrm>
            <a:off x="7072330" y="0"/>
            <a:ext cx="2071670" cy="1553753"/>
          </a:xfrm>
          <a:prstGeom prst="rect">
            <a:avLst/>
          </a:prstGeom>
          <a:ln>
            <a:noFill/>
          </a:ln>
          <a:effectLst>
            <a:softEdge rad="112500"/>
          </a:effectLst>
        </p:spPr>
      </p:pic>
      <p:pic>
        <p:nvPicPr>
          <p:cNvPr id="16390" name="Picture 6" descr="http://im1-tub-ua.yandex.net/i?id=60f6259118a9a7d530b046987bfdcd5d-32-144&amp;n=21"/>
          <p:cNvPicPr>
            <a:picLocks noChangeAspect="1" noChangeArrowheads="1"/>
          </p:cNvPicPr>
          <p:nvPr/>
        </p:nvPicPr>
        <p:blipFill>
          <a:blip r:embed="rId4"/>
          <a:srcRect/>
          <a:stretch>
            <a:fillRect/>
          </a:stretch>
        </p:blipFill>
        <p:spPr bwMode="auto">
          <a:xfrm>
            <a:off x="0" y="5640334"/>
            <a:ext cx="1928794" cy="1217666"/>
          </a:xfrm>
          <a:prstGeom prst="rect">
            <a:avLst/>
          </a:prstGeom>
          <a:ln>
            <a:noFill/>
          </a:ln>
          <a:effectLst>
            <a:softEdge rad="112500"/>
          </a:effectLst>
        </p:spPr>
      </p:pic>
      <p:pic>
        <p:nvPicPr>
          <p:cNvPr id="16392" name="Picture 8" descr="http://im0-tub-ua.yandex.net/i?id=79eef0c8fa04420af8de00c8342212fd-121-144&amp;n=21"/>
          <p:cNvPicPr>
            <a:picLocks noChangeAspect="1" noChangeArrowheads="1"/>
          </p:cNvPicPr>
          <p:nvPr/>
        </p:nvPicPr>
        <p:blipFill>
          <a:blip r:embed="rId5"/>
          <a:srcRect/>
          <a:stretch>
            <a:fillRect/>
          </a:stretch>
        </p:blipFill>
        <p:spPr bwMode="auto">
          <a:xfrm>
            <a:off x="6698857" y="5643578"/>
            <a:ext cx="2445143" cy="121442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642918"/>
            <a:ext cx="8229600" cy="1143000"/>
          </a:xfrm>
        </p:spPr>
        <p:txBody>
          <a:bodyPr>
            <a:noAutofit/>
          </a:bodyPr>
          <a:lstStyle/>
          <a:p>
            <a:r>
              <a:rPr lang="en-US" sz="7200" b="1" dirty="0" err="1" smtClean="0">
                <a:solidFill>
                  <a:schemeClr val="accent3">
                    <a:lumMod val="75000"/>
                  </a:schemeClr>
                </a:solidFill>
                <a:effectLst>
                  <a:outerShdw blurRad="38100" dist="38100" dir="2700000" algn="tl">
                    <a:srgbClr val="000000">
                      <a:alpha val="43137"/>
                    </a:srgbClr>
                  </a:outerShdw>
                </a:effectLst>
              </a:rPr>
              <a:t>Appetisers</a:t>
            </a:r>
            <a:r>
              <a:rPr lang="en-US" sz="8000" b="1" dirty="0" smtClean="0">
                <a:solidFill>
                  <a:schemeClr val="accent3">
                    <a:lumMod val="75000"/>
                  </a:schemeClr>
                </a:solidFill>
                <a:effectLst>
                  <a:outerShdw blurRad="38100" dist="38100" dir="2700000" algn="tl">
                    <a:srgbClr val="000000">
                      <a:alpha val="43137"/>
                    </a:srgbClr>
                  </a:outerShdw>
                </a:effectLst>
              </a:rPr>
              <a:t/>
            </a:r>
            <a:br>
              <a:rPr lang="en-US" sz="8000" b="1" dirty="0" smtClean="0">
                <a:solidFill>
                  <a:schemeClr val="accent3">
                    <a:lumMod val="75000"/>
                  </a:schemeClr>
                </a:solidFill>
                <a:effectLst>
                  <a:outerShdw blurRad="38100" dist="38100" dir="2700000" algn="tl">
                    <a:srgbClr val="000000">
                      <a:alpha val="43137"/>
                    </a:srgbClr>
                  </a:outerShdw>
                </a:effectLst>
              </a:rPr>
            </a:br>
            <a:endParaRPr lang="ru-RU" sz="8000" b="1" dirty="0">
              <a:solidFill>
                <a:schemeClr val="accent3">
                  <a:lumMod val="75000"/>
                </a:schemeClr>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lstStyle/>
          <a:p>
            <a:r>
              <a:rPr lang="en-US" i="1" dirty="0" err="1" smtClean="0">
                <a:solidFill>
                  <a:schemeClr val="accent6">
                    <a:lumMod val="40000"/>
                    <a:lumOff val="60000"/>
                  </a:schemeClr>
                </a:solidFill>
              </a:rPr>
              <a:t>Kovbasa</a:t>
            </a:r>
            <a:r>
              <a:rPr lang="en-US" dirty="0" smtClean="0">
                <a:solidFill>
                  <a:schemeClr val="accent6">
                    <a:lumMod val="40000"/>
                    <a:lumOff val="60000"/>
                  </a:schemeClr>
                </a:solidFill>
              </a:rPr>
              <a:t>:</a:t>
            </a:r>
            <a:r>
              <a:rPr lang="en-US" dirty="0" smtClean="0"/>
              <a:t> various kinds of smoked or boiled pork, beef or chicken sausage. </a:t>
            </a:r>
            <a:r>
              <a:rPr lang="en-US" i="1" dirty="0" err="1" smtClean="0"/>
              <a:t>Sosysky</a:t>
            </a:r>
            <a:r>
              <a:rPr lang="en-US" dirty="0" smtClean="0"/>
              <a:t>: (hot dogs without buns) typically eaten for breakfast.</a:t>
            </a:r>
          </a:p>
          <a:p>
            <a:r>
              <a:rPr lang="en-US" i="1" dirty="0" err="1" smtClean="0">
                <a:solidFill>
                  <a:schemeClr val="accent6">
                    <a:lumMod val="40000"/>
                    <a:lumOff val="60000"/>
                  </a:schemeClr>
                </a:solidFill>
              </a:rPr>
              <a:t>Salo</a:t>
            </a:r>
            <a:r>
              <a:rPr lang="en-US" dirty="0" smtClean="0">
                <a:solidFill>
                  <a:schemeClr val="accent6">
                    <a:lumMod val="40000"/>
                    <a:lumOff val="60000"/>
                  </a:schemeClr>
                </a:solidFill>
              </a:rPr>
              <a:t>: </a:t>
            </a:r>
            <a:r>
              <a:rPr lang="en-US" dirty="0" smtClean="0"/>
              <a:t>cured fatback.</a:t>
            </a:r>
          </a:p>
          <a:p>
            <a:r>
              <a:rPr lang="en-US" i="1" dirty="0" err="1" smtClean="0">
                <a:solidFill>
                  <a:schemeClr val="accent6">
                    <a:lumMod val="40000"/>
                    <a:lumOff val="60000"/>
                  </a:schemeClr>
                </a:solidFill>
              </a:rPr>
              <a:t>Studenetz</a:t>
            </a:r>
            <a:r>
              <a:rPr lang="en-US" dirty="0" smtClean="0">
                <a:solidFill>
                  <a:schemeClr val="accent6">
                    <a:lumMod val="40000"/>
                    <a:lumOff val="60000"/>
                  </a:schemeClr>
                </a:solidFill>
              </a:rPr>
              <a:t>: </a:t>
            </a:r>
            <a:r>
              <a:rPr lang="en-US" dirty="0" smtClean="0"/>
              <a:t>aspic made with fish (</a:t>
            </a:r>
            <a:r>
              <a:rPr lang="en-US" i="1" dirty="0" err="1" smtClean="0"/>
              <a:t>zalyvne</a:t>
            </a:r>
            <a:r>
              <a:rPr lang="en-US" dirty="0" smtClean="0"/>
              <a:t>) or meat (</a:t>
            </a:r>
            <a:r>
              <a:rPr lang="en-US" i="1" dirty="0" err="1" smtClean="0"/>
              <a:t>kholodets</a:t>
            </a:r>
            <a:r>
              <a:rPr lang="en-US" dirty="0" smtClean="0"/>
              <a:t>).</a:t>
            </a:r>
            <a:endParaRPr lang="en-US" dirty="0" smtClean="0"/>
          </a:p>
          <a:p>
            <a:endParaRPr lang="ru-RU" dirty="0"/>
          </a:p>
        </p:txBody>
      </p:sp>
      <p:pic>
        <p:nvPicPr>
          <p:cNvPr id="17410" name="Picture 2" descr="http://upload.wikimedia.org/wikipedia/commons/thumb/8/87/Holodets.jpg/220px-Holodets.jpg"/>
          <p:cNvPicPr>
            <a:picLocks noChangeAspect="1" noChangeArrowheads="1"/>
          </p:cNvPicPr>
          <p:nvPr/>
        </p:nvPicPr>
        <p:blipFill>
          <a:blip r:embed="rId2"/>
          <a:srcRect/>
          <a:stretch>
            <a:fillRect/>
          </a:stretch>
        </p:blipFill>
        <p:spPr bwMode="auto">
          <a:xfrm>
            <a:off x="0" y="0"/>
            <a:ext cx="2357422" cy="1768068"/>
          </a:xfrm>
          <a:prstGeom prst="rect">
            <a:avLst/>
          </a:prstGeom>
          <a:ln>
            <a:noFill/>
          </a:ln>
          <a:effectLst>
            <a:softEdge rad="112500"/>
          </a:effectLst>
        </p:spPr>
      </p:pic>
      <p:pic>
        <p:nvPicPr>
          <p:cNvPr id="17412" name="Picture 4" descr="http://im0-tub-ua.yandex.net/i?id=a23ff8b5341267b0831012dae92df2c1-02-144&amp;n=21"/>
          <p:cNvPicPr>
            <a:picLocks noChangeAspect="1" noChangeArrowheads="1"/>
          </p:cNvPicPr>
          <p:nvPr/>
        </p:nvPicPr>
        <p:blipFill>
          <a:blip r:embed="rId3"/>
          <a:srcRect/>
          <a:stretch>
            <a:fillRect/>
          </a:stretch>
        </p:blipFill>
        <p:spPr bwMode="auto">
          <a:xfrm>
            <a:off x="6643701" y="0"/>
            <a:ext cx="2500299" cy="1666866"/>
          </a:xfrm>
          <a:prstGeom prst="rect">
            <a:avLst/>
          </a:prstGeom>
          <a:ln>
            <a:noFill/>
          </a:ln>
          <a:effectLst>
            <a:softEdge rad="112500"/>
          </a:effectLst>
        </p:spPr>
      </p:pic>
      <p:pic>
        <p:nvPicPr>
          <p:cNvPr id="17414" name="Picture 6" descr="http://im2-tub-ua.yandex.net/i?id=48b4b1823122265dffda7d89d85e14ab-138-144&amp;n=21"/>
          <p:cNvPicPr>
            <a:picLocks noChangeAspect="1" noChangeArrowheads="1"/>
          </p:cNvPicPr>
          <p:nvPr/>
        </p:nvPicPr>
        <p:blipFill>
          <a:blip r:embed="rId4"/>
          <a:srcRect/>
          <a:stretch>
            <a:fillRect/>
          </a:stretch>
        </p:blipFill>
        <p:spPr bwMode="auto">
          <a:xfrm>
            <a:off x="0" y="5214950"/>
            <a:ext cx="2464575" cy="1643050"/>
          </a:xfrm>
          <a:prstGeom prst="rect">
            <a:avLst/>
          </a:prstGeom>
          <a:ln>
            <a:noFill/>
          </a:ln>
          <a:effectLst>
            <a:softEdge rad="112500"/>
          </a:effectLst>
        </p:spPr>
      </p:pic>
      <p:pic>
        <p:nvPicPr>
          <p:cNvPr id="17416" name="Picture 8" descr="http://im3-tub-ua.yandex.net/i?id=b94487925ae18780a71c4d23fd7834af-57-144&amp;n=21"/>
          <p:cNvPicPr>
            <a:picLocks noChangeAspect="1" noChangeArrowheads="1"/>
          </p:cNvPicPr>
          <p:nvPr/>
        </p:nvPicPr>
        <p:blipFill>
          <a:blip r:embed="rId5"/>
          <a:srcRect/>
          <a:stretch>
            <a:fillRect/>
          </a:stretch>
        </p:blipFill>
        <p:spPr bwMode="auto">
          <a:xfrm>
            <a:off x="6143636" y="4901241"/>
            <a:ext cx="3000364" cy="195675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785794"/>
            <a:ext cx="8229600" cy="1143000"/>
          </a:xfrm>
        </p:spPr>
        <p:txBody>
          <a:bodyPr>
            <a:normAutofit fontScale="90000"/>
          </a:bodyPr>
          <a:lstStyle/>
          <a:p>
            <a:r>
              <a:rPr lang="en-US" sz="9800" b="1" dirty="0" smtClean="0">
                <a:solidFill>
                  <a:schemeClr val="accent3">
                    <a:lumMod val="75000"/>
                  </a:schemeClr>
                </a:solidFill>
                <a:effectLst>
                  <a:outerShdw blurRad="38100" dist="38100" dir="2700000" algn="tl">
                    <a:srgbClr val="000000">
                      <a:alpha val="43137"/>
                    </a:srgbClr>
                  </a:outerShdw>
                </a:effectLst>
              </a:rPr>
              <a:t>Breads</a:t>
            </a:r>
            <a:r>
              <a:rPr lang="en-US" b="1" dirty="0" smtClean="0"/>
              <a:t/>
            </a:r>
            <a:br>
              <a:rPr lang="en-US" b="1" dirty="0" smtClean="0"/>
            </a:br>
            <a:r>
              <a:rPr lang="en-US" dirty="0" smtClean="0"/>
              <a:t/>
            </a:r>
            <a:br>
              <a:rPr lang="en-US" dirty="0" smtClean="0"/>
            </a:br>
            <a:endParaRPr lang="ru-RU" dirty="0"/>
          </a:p>
        </p:txBody>
      </p:sp>
      <p:sp>
        <p:nvSpPr>
          <p:cNvPr id="3" name="Содержимое 2"/>
          <p:cNvSpPr>
            <a:spLocks noGrp="1"/>
          </p:cNvSpPr>
          <p:nvPr>
            <p:ph idx="1"/>
          </p:nvPr>
        </p:nvSpPr>
        <p:spPr/>
        <p:txBody>
          <a:bodyPr>
            <a:normAutofit fontScale="85000" lnSpcReduction="20000"/>
          </a:bodyPr>
          <a:lstStyle/>
          <a:p>
            <a:r>
              <a:rPr lang="en-US" i="1" u="sng" dirty="0" err="1" smtClean="0">
                <a:solidFill>
                  <a:schemeClr val="accent6">
                    <a:lumMod val="40000"/>
                    <a:lumOff val="60000"/>
                  </a:schemeClr>
                </a:solidFill>
              </a:rPr>
              <a:t>Paska</a:t>
            </a:r>
            <a:r>
              <a:rPr lang="en-US" dirty="0" smtClean="0">
                <a:solidFill>
                  <a:schemeClr val="accent6">
                    <a:lumMod val="40000"/>
                    <a:lumOff val="60000"/>
                  </a:schemeClr>
                </a:solidFill>
              </a:rPr>
              <a:t>: </a:t>
            </a:r>
            <a:r>
              <a:rPr lang="en-US" dirty="0" smtClean="0"/>
              <a:t>traditional rich Easter bread. It is shaped in a short round form. The top of the </a:t>
            </a:r>
            <a:r>
              <a:rPr lang="en-US" dirty="0" err="1" smtClean="0"/>
              <a:t>paska</a:t>
            </a:r>
            <a:r>
              <a:rPr lang="en-US" dirty="0" smtClean="0"/>
              <a:t> is decorated with typical Easter symbols, such as roses or crosses.</a:t>
            </a:r>
          </a:p>
          <a:p>
            <a:r>
              <a:rPr lang="en-US" i="1" dirty="0" err="1" smtClean="0">
                <a:solidFill>
                  <a:schemeClr val="accent6">
                    <a:lumMod val="40000"/>
                    <a:lumOff val="60000"/>
                  </a:schemeClr>
                </a:solidFill>
              </a:rPr>
              <a:t>Babka</a:t>
            </a:r>
            <a:r>
              <a:rPr lang="en-US" dirty="0" smtClean="0">
                <a:solidFill>
                  <a:schemeClr val="accent6">
                    <a:lumMod val="40000"/>
                    <a:lumOff val="60000"/>
                  </a:schemeClr>
                </a:solidFill>
              </a:rPr>
              <a:t>: </a:t>
            </a:r>
            <a:r>
              <a:rPr lang="en-US" dirty="0" smtClean="0"/>
              <a:t>another Easter bread, usually a sweet dough with raisins and other </a:t>
            </a:r>
            <a:r>
              <a:rPr lang="en-US" u="sng" dirty="0" smtClean="0"/>
              <a:t>dried fruit</a:t>
            </a:r>
            <a:r>
              <a:rPr lang="en-US" dirty="0" smtClean="0"/>
              <a:t>. It is usually baked in a tall, cylindrical form.</a:t>
            </a:r>
          </a:p>
          <a:p>
            <a:r>
              <a:rPr lang="en-US" i="1" u="sng" dirty="0" err="1" smtClean="0">
                <a:solidFill>
                  <a:schemeClr val="accent6">
                    <a:lumMod val="40000"/>
                    <a:lumOff val="60000"/>
                  </a:schemeClr>
                </a:solidFill>
              </a:rPr>
              <a:t>Kalach</a:t>
            </a:r>
            <a:r>
              <a:rPr lang="en-US" dirty="0" smtClean="0">
                <a:solidFill>
                  <a:schemeClr val="accent6">
                    <a:lumMod val="40000"/>
                    <a:lumOff val="60000"/>
                  </a:schemeClr>
                </a:solidFill>
              </a:rPr>
              <a:t>: </a:t>
            </a:r>
            <a:r>
              <a:rPr lang="en-US" dirty="0" smtClean="0"/>
              <a:t>ring-shaped bread typically served at Christmas and funerals. The dough is braided, often with three strands representing the Holy Trinity. The braid is then shaped into a circle (circle = </a:t>
            </a:r>
            <a:r>
              <a:rPr lang="en-US" i="1" dirty="0" err="1" smtClean="0"/>
              <a:t>kolo</a:t>
            </a:r>
            <a:r>
              <a:rPr lang="en-US" dirty="0" smtClean="0"/>
              <a:t> in Ukrainian) representing the circle of life and family.</a:t>
            </a:r>
          </a:p>
          <a:p>
            <a:pPr>
              <a:buNone/>
            </a:pPr>
            <a:r>
              <a:rPr lang="en-US" i="1" u="sng" dirty="0" smtClean="0"/>
              <a:t> </a:t>
            </a:r>
            <a:endParaRPr lang="en-US" dirty="0" smtClean="0"/>
          </a:p>
          <a:p>
            <a:endParaRPr lang="ru-RU" dirty="0"/>
          </a:p>
        </p:txBody>
      </p:sp>
      <p:pic>
        <p:nvPicPr>
          <p:cNvPr id="19458" name="Picture 2" descr="http://upload.wikimedia.org/wikipedia/commons/thumb/a/a1/Martiniouk_Paska.JPG/300px-Martiniouk_Paska.JPG"/>
          <p:cNvPicPr>
            <a:picLocks noChangeAspect="1" noChangeArrowheads="1"/>
          </p:cNvPicPr>
          <p:nvPr/>
        </p:nvPicPr>
        <p:blipFill>
          <a:blip r:embed="rId2"/>
          <a:srcRect/>
          <a:stretch>
            <a:fillRect/>
          </a:stretch>
        </p:blipFill>
        <p:spPr bwMode="auto">
          <a:xfrm>
            <a:off x="0" y="0"/>
            <a:ext cx="2500298" cy="1658532"/>
          </a:xfrm>
          <a:prstGeom prst="rect">
            <a:avLst/>
          </a:prstGeom>
          <a:ln>
            <a:noFill/>
          </a:ln>
          <a:effectLst>
            <a:softEdge rad="112500"/>
          </a:effectLst>
        </p:spPr>
      </p:pic>
      <p:pic>
        <p:nvPicPr>
          <p:cNvPr id="19460" name="Picture 4" descr="Сегодня - Чистый четверг - Фокус.ua"/>
          <p:cNvPicPr>
            <a:picLocks noChangeAspect="1" noChangeArrowheads="1"/>
          </p:cNvPicPr>
          <p:nvPr/>
        </p:nvPicPr>
        <p:blipFill>
          <a:blip r:embed="rId3"/>
          <a:srcRect/>
          <a:stretch>
            <a:fillRect/>
          </a:stretch>
        </p:blipFill>
        <p:spPr bwMode="auto">
          <a:xfrm>
            <a:off x="6786578" y="5089933"/>
            <a:ext cx="2357422" cy="1768067"/>
          </a:xfrm>
          <a:prstGeom prst="rect">
            <a:avLst/>
          </a:prstGeom>
          <a:ln>
            <a:noFill/>
          </a:ln>
          <a:effectLst>
            <a:softEdge rad="112500"/>
          </a:effectLst>
        </p:spPr>
      </p:pic>
      <p:pic>
        <p:nvPicPr>
          <p:cNvPr id="19464" name="Picture 8" descr="http://im2-tub-ua.yandex.net/i?id=a95e7cecb318431d07f62aabf507b505-07-144&amp;n=21"/>
          <p:cNvPicPr>
            <a:picLocks noChangeAspect="1" noChangeArrowheads="1"/>
          </p:cNvPicPr>
          <p:nvPr/>
        </p:nvPicPr>
        <p:blipFill>
          <a:blip r:embed="rId4"/>
          <a:srcRect/>
          <a:stretch>
            <a:fillRect/>
          </a:stretch>
        </p:blipFill>
        <p:spPr bwMode="auto">
          <a:xfrm>
            <a:off x="0" y="5435583"/>
            <a:ext cx="2143108" cy="1422417"/>
          </a:xfrm>
          <a:prstGeom prst="rect">
            <a:avLst/>
          </a:prstGeom>
          <a:ln>
            <a:noFill/>
          </a:ln>
          <a:effectLst>
            <a:softEdge rad="112500"/>
          </a:effectLst>
        </p:spPr>
      </p:pic>
      <p:pic>
        <p:nvPicPr>
          <p:cNvPr id="19466" name="Picture 10" descr="http://im1-tub-ua.yandex.net/i?id=7ff5260776f90a96eb04456987d938bd-118-144&amp;n=21"/>
          <p:cNvPicPr>
            <a:picLocks noChangeAspect="1" noChangeArrowheads="1"/>
          </p:cNvPicPr>
          <p:nvPr/>
        </p:nvPicPr>
        <p:blipFill>
          <a:blip r:embed="rId5"/>
          <a:srcRect/>
          <a:stretch>
            <a:fillRect/>
          </a:stretch>
        </p:blipFill>
        <p:spPr bwMode="auto">
          <a:xfrm>
            <a:off x="6473691" y="0"/>
            <a:ext cx="2670310" cy="150017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r>
              <a:rPr lang="en-US" i="1" u="sng" dirty="0" err="1" smtClean="0">
                <a:solidFill>
                  <a:schemeClr val="accent6">
                    <a:lumMod val="40000"/>
                    <a:lumOff val="60000"/>
                  </a:schemeClr>
                </a:solidFill>
              </a:rPr>
              <a:t>Korovai</a:t>
            </a:r>
            <a:r>
              <a:rPr lang="en-US" dirty="0" smtClean="0">
                <a:solidFill>
                  <a:schemeClr val="accent6">
                    <a:lumMod val="40000"/>
                    <a:lumOff val="60000"/>
                  </a:schemeClr>
                </a:solidFill>
              </a:rPr>
              <a:t>: </a:t>
            </a:r>
            <a:r>
              <a:rPr lang="en-US" dirty="0" smtClean="0"/>
              <a:t>a round, braided bread, similar to the </a:t>
            </a:r>
            <a:r>
              <a:rPr lang="en-US" dirty="0" err="1" smtClean="0"/>
              <a:t>kolach</a:t>
            </a:r>
            <a:r>
              <a:rPr lang="en-US" dirty="0" smtClean="0"/>
              <a:t>. It is most often baked for weddings and its top decorated with birds </a:t>
            </a:r>
            <a:r>
              <a:rPr lang="en-US" dirty="0" err="1" smtClean="0"/>
              <a:t>and</a:t>
            </a:r>
            <a:r>
              <a:rPr lang="en-US" u="sng" dirty="0" err="1" smtClean="0"/>
              <a:t>periwinkle</a:t>
            </a:r>
            <a:r>
              <a:rPr lang="en-US" dirty="0" smtClean="0"/>
              <a:t>.</a:t>
            </a:r>
          </a:p>
          <a:p>
            <a:r>
              <a:rPr lang="en-US" i="1" dirty="0" err="1" smtClean="0">
                <a:solidFill>
                  <a:schemeClr val="accent6">
                    <a:lumMod val="40000"/>
                    <a:lumOff val="60000"/>
                  </a:schemeClr>
                </a:solidFill>
              </a:rPr>
              <a:t>Palyanytsya</a:t>
            </a:r>
            <a:r>
              <a:rPr lang="uk-UA" i="1" dirty="0" smtClean="0">
                <a:solidFill>
                  <a:schemeClr val="accent6">
                    <a:lumMod val="40000"/>
                    <a:lumOff val="60000"/>
                  </a:schemeClr>
                </a:solidFill>
              </a:rPr>
              <a:t>;</a:t>
            </a:r>
            <a:endParaRPr lang="en-US" dirty="0" smtClean="0">
              <a:solidFill>
                <a:schemeClr val="accent6">
                  <a:lumMod val="40000"/>
                  <a:lumOff val="60000"/>
                </a:schemeClr>
              </a:solidFill>
            </a:endParaRPr>
          </a:p>
          <a:p>
            <a:r>
              <a:rPr lang="en-US" i="1" dirty="0" err="1" smtClean="0">
                <a:solidFill>
                  <a:schemeClr val="accent6">
                    <a:lumMod val="40000"/>
                    <a:lumOff val="60000"/>
                  </a:schemeClr>
                </a:solidFill>
              </a:rPr>
              <a:t>Pampushki</a:t>
            </a:r>
            <a:r>
              <a:rPr lang="en-US" dirty="0" smtClean="0">
                <a:solidFill>
                  <a:schemeClr val="accent6">
                    <a:lumMod val="40000"/>
                    <a:lumOff val="60000"/>
                  </a:schemeClr>
                </a:solidFill>
              </a:rPr>
              <a:t>: </a:t>
            </a:r>
            <a:r>
              <a:rPr lang="en-US" dirty="0" smtClean="0"/>
              <a:t>type of dinner roll. Once baked it is tossed with minced garlic, fresh herbs and oil. Served with soups such as borsch.</a:t>
            </a:r>
          </a:p>
          <a:p>
            <a:endParaRPr lang="ru-RU" dirty="0"/>
          </a:p>
        </p:txBody>
      </p:sp>
      <p:pic>
        <p:nvPicPr>
          <p:cNvPr id="18434" name="Picture 2" descr="http://im3-tub-ua.yandex.net/i?id=29fe93a3c13e82f66ac58444beb47e9c-105-144&amp;n=21"/>
          <p:cNvPicPr>
            <a:picLocks noChangeAspect="1" noChangeArrowheads="1"/>
          </p:cNvPicPr>
          <p:nvPr/>
        </p:nvPicPr>
        <p:blipFill>
          <a:blip r:embed="rId3"/>
          <a:srcRect/>
          <a:stretch>
            <a:fillRect/>
          </a:stretch>
        </p:blipFill>
        <p:spPr bwMode="auto">
          <a:xfrm>
            <a:off x="0" y="0"/>
            <a:ext cx="2285984" cy="1714488"/>
          </a:xfrm>
          <a:prstGeom prst="rect">
            <a:avLst/>
          </a:prstGeom>
          <a:ln>
            <a:noFill/>
          </a:ln>
          <a:effectLst>
            <a:softEdge rad="112500"/>
          </a:effectLst>
        </p:spPr>
      </p:pic>
      <p:pic>
        <p:nvPicPr>
          <p:cNvPr id="18436" name="Picture 4" descr="http://im3-tub-ua.yandex.net/i?id=cdf3de84fe532d7c28848ca3301a6d65-45-144&amp;n=21"/>
          <p:cNvPicPr>
            <a:picLocks noChangeAspect="1" noChangeArrowheads="1"/>
          </p:cNvPicPr>
          <p:nvPr/>
        </p:nvPicPr>
        <p:blipFill>
          <a:blip r:embed="rId4"/>
          <a:srcRect/>
          <a:stretch>
            <a:fillRect/>
          </a:stretch>
        </p:blipFill>
        <p:spPr bwMode="auto">
          <a:xfrm>
            <a:off x="6679425" y="0"/>
            <a:ext cx="2464575" cy="1643050"/>
          </a:xfrm>
          <a:prstGeom prst="rect">
            <a:avLst/>
          </a:prstGeom>
          <a:ln>
            <a:noFill/>
          </a:ln>
          <a:effectLst>
            <a:softEdge rad="112500"/>
          </a:effectLst>
        </p:spPr>
      </p:pic>
      <p:pic>
        <p:nvPicPr>
          <p:cNvPr id="18438" name="Picture 6" descr="http://im1-tub-ua.yandex.net/i?id=84096f356606b17db4262adbbf6cebf7-132-144&amp;n=21"/>
          <p:cNvPicPr>
            <a:picLocks noChangeAspect="1" noChangeArrowheads="1"/>
          </p:cNvPicPr>
          <p:nvPr/>
        </p:nvPicPr>
        <p:blipFill>
          <a:blip r:embed="rId5"/>
          <a:srcRect/>
          <a:stretch>
            <a:fillRect/>
          </a:stretch>
        </p:blipFill>
        <p:spPr bwMode="auto">
          <a:xfrm>
            <a:off x="3500430" y="0"/>
            <a:ext cx="1928826" cy="1643042"/>
          </a:xfrm>
          <a:prstGeom prst="rect">
            <a:avLst/>
          </a:prstGeom>
          <a:ln>
            <a:noFill/>
          </a:ln>
          <a:effectLst>
            <a:softEdge rad="112500"/>
          </a:effectLst>
        </p:spPr>
      </p:pic>
      <p:pic>
        <p:nvPicPr>
          <p:cNvPr id="18440" name="Picture 8" descr="Паляница украинская &quot; Вкусные блюда, рецепты вторых и первых блюд, как приготовить суп, борщ, окрошку, вкусную закуску и другие"/>
          <p:cNvPicPr>
            <a:picLocks noChangeAspect="1" noChangeArrowheads="1"/>
          </p:cNvPicPr>
          <p:nvPr/>
        </p:nvPicPr>
        <p:blipFill>
          <a:blip r:embed="rId6" cstate="print"/>
          <a:srcRect/>
          <a:stretch>
            <a:fillRect/>
          </a:stretch>
        </p:blipFill>
        <p:spPr bwMode="auto">
          <a:xfrm>
            <a:off x="0" y="5677750"/>
            <a:ext cx="1357290" cy="1180249"/>
          </a:xfrm>
          <a:prstGeom prst="rect">
            <a:avLst/>
          </a:prstGeom>
          <a:ln>
            <a:noFill/>
          </a:ln>
          <a:effectLst>
            <a:softEdge rad="112500"/>
          </a:effectLst>
        </p:spPr>
      </p:pic>
      <p:pic>
        <p:nvPicPr>
          <p:cNvPr id="18442" name="Picture 10" descr="http://im3-tub-ua.yandex.net/i?id=2e5ab390342a9036a08cd57986cecf24-52-144&amp;n=21"/>
          <p:cNvPicPr>
            <a:picLocks noChangeAspect="1" noChangeArrowheads="1"/>
          </p:cNvPicPr>
          <p:nvPr/>
        </p:nvPicPr>
        <p:blipFill>
          <a:blip r:embed="rId7"/>
          <a:srcRect/>
          <a:stretch>
            <a:fillRect/>
          </a:stretch>
        </p:blipFill>
        <p:spPr bwMode="auto">
          <a:xfrm>
            <a:off x="7215206" y="5351130"/>
            <a:ext cx="1928794" cy="150687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785794"/>
            <a:ext cx="8229600" cy="1143000"/>
          </a:xfrm>
        </p:spPr>
        <p:txBody>
          <a:bodyPr>
            <a:noAutofit/>
          </a:bodyPr>
          <a:lstStyle/>
          <a:p>
            <a:r>
              <a:rPr lang="en-US" sz="7200" b="1" dirty="0" smtClean="0">
                <a:solidFill>
                  <a:schemeClr val="accent3">
                    <a:lumMod val="75000"/>
                  </a:schemeClr>
                </a:solidFill>
                <a:effectLst>
                  <a:outerShdw blurRad="38100" dist="38100" dir="2700000" algn="tl">
                    <a:srgbClr val="000000">
                      <a:alpha val="43137"/>
                    </a:srgbClr>
                  </a:outerShdw>
                </a:effectLst>
              </a:rPr>
              <a:t>Main courses</a:t>
            </a:r>
            <a:br>
              <a:rPr lang="en-US" sz="7200" b="1" dirty="0" smtClean="0">
                <a:solidFill>
                  <a:schemeClr val="accent3">
                    <a:lumMod val="75000"/>
                  </a:schemeClr>
                </a:solidFill>
                <a:effectLst>
                  <a:outerShdw blurRad="38100" dist="38100" dir="2700000" algn="tl">
                    <a:srgbClr val="000000">
                      <a:alpha val="43137"/>
                    </a:srgbClr>
                  </a:outerShdw>
                </a:effectLst>
              </a:rPr>
            </a:br>
            <a:endParaRPr lang="ru-RU" sz="7200" b="1" dirty="0">
              <a:solidFill>
                <a:schemeClr val="accent3">
                  <a:lumMod val="75000"/>
                </a:schemeClr>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457200" y="1600200"/>
            <a:ext cx="8229600" cy="5257800"/>
          </a:xfrm>
        </p:spPr>
        <p:txBody>
          <a:bodyPr>
            <a:noAutofit/>
          </a:bodyPr>
          <a:lstStyle/>
          <a:p>
            <a:r>
              <a:rPr lang="en-US" sz="2800" i="1" dirty="0" err="1" smtClean="0">
                <a:solidFill>
                  <a:schemeClr val="accent6">
                    <a:lumMod val="40000"/>
                    <a:lumOff val="60000"/>
                  </a:schemeClr>
                </a:solidFill>
              </a:rPr>
              <a:t>Varenyky</a:t>
            </a:r>
            <a:r>
              <a:rPr lang="en-US" sz="2800" dirty="0" smtClean="0"/>
              <a:t> (also called </a:t>
            </a:r>
            <a:r>
              <a:rPr lang="en-US" sz="2800" i="1" dirty="0" err="1" smtClean="0"/>
              <a:t>pyrohy</a:t>
            </a:r>
            <a:r>
              <a:rPr lang="en-US" sz="2800" dirty="0" smtClean="0"/>
              <a:t> in some regions of Western Ukraine): dumplings made with fillings</a:t>
            </a:r>
            <a:r>
              <a:rPr lang="en-US" sz="2800" dirty="0" smtClean="0"/>
              <a:t>,</a:t>
            </a:r>
            <a:r>
              <a:rPr lang="en-US" sz="2800" dirty="0" smtClean="0"/>
              <a:t> such as mashed potatoes and fried onions, boiled ground meat and fried onions, liver and fried onions, fried cabbage with fried onions, quark, cherries, and strawberries. Served with sour cream and butter or sugar, when filled with fruits</a:t>
            </a:r>
            <a:r>
              <a:rPr lang="en-US" sz="2800" dirty="0" smtClean="0"/>
              <a:t>.</a:t>
            </a:r>
            <a:endParaRPr lang="uk-UA" sz="2800" dirty="0" smtClean="0"/>
          </a:p>
          <a:p>
            <a:r>
              <a:rPr lang="en-US" i="1" dirty="0" err="1" smtClean="0">
                <a:solidFill>
                  <a:schemeClr val="accent6">
                    <a:lumMod val="40000"/>
                    <a:lumOff val="60000"/>
                  </a:schemeClr>
                </a:solidFill>
              </a:rPr>
              <a:t>Kotleta</a:t>
            </a:r>
            <a:r>
              <a:rPr lang="en-US" i="1" dirty="0" smtClean="0">
                <a:solidFill>
                  <a:schemeClr val="accent6">
                    <a:lumMod val="40000"/>
                    <a:lumOff val="60000"/>
                  </a:schemeClr>
                </a:solidFill>
              </a:rPr>
              <a:t> </a:t>
            </a:r>
            <a:r>
              <a:rPr lang="en-US" i="1" dirty="0" err="1" smtClean="0">
                <a:solidFill>
                  <a:schemeClr val="accent6">
                    <a:lumMod val="40000"/>
                    <a:lumOff val="60000"/>
                  </a:schemeClr>
                </a:solidFill>
              </a:rPr>
              <a:t>po-kyivsky</a:t>
            </a:r>
            <a:r>
              <a:rPr lang="en-US" dirty="0" smtClean="0">
                <a:solidFill>
                  <a:schemeClr val="accent6">
                    <a:lumMod val="40000"/>
                    <a:lumOff val="60000"/>
                  </a:schemeClr>
                </a:solidFill>
              </a:rPr>
              <a:t>: </a:t>
            </a:r>
            <a:r>
              <a:rPr lang="en-US" dirty="0" smtClean="0"/>
              <a:t>chicken Kiev.</a:t>
            </a:r>
            <a:endParaRPr lang="uk-UA" dirty="0" smtClean="0"/>
          </a:p>
          <a:p>
            <a:endParaRPr lang="en-US" sz="2800" dirty="0" smtClean="0"/>
          </a:p>
          <a:p>
            <a:pPr>
              <a:buNone/>
            </a:pPr>
            <a:endParaRPr lang="en-US" sz="2800" dirty="0" smtClean="0"/>
          </a:p>
          <a:p>
            <a:pPr lvl="1">
              <a:buNone/>
            </a:pPr>
            <a:endParaRPr lang="en-US" sz="1800" dirty="0" smtClean="0"/>
          </a:p>
          <a:p>
            <a:pPr>
              <a:buNone/>
            </a:pPr>
            <a:endParaRPr lang="en-US" sz="300" dirty="0" smtClean="0"/>
          </a:p>
          <a:p>
            <a:pPr>
              <a:buNone/>
            </a:pPr>
            <a:endParaRPr lang="en-US" sz="200" dirty="0" smtClean="0"/>
          </a:p>
        </p:txBody>
      </p:sp>
      <p:pic>
        <p:nvPicPr>
          <p:cNvPr id="26626" name="Picture 2" descr="http://im2-tub-ua.yandex.net/i?id=513c8b9db42f3f3f4ffe1887b08cd524-116-144&amp;n=21"/>
          <p:cNvPicPr>
            <a:picLocks noChangeAspect="1" noChangeArrowheads="1"/>
          </p:cNvPicPr>
          <p:nvPr/>
        </p:nvPicPr>
        <p:blipFill>
          <a:blip r:embed="rId2"/>
          <a:srcRect/>
          <a:stretch>
            <a:fillRect/>
          </a:stretch>
        </p:blipFill>
        <p:spPr bwMode="auto">
          <a:xfrm>
            <a:off x="0" y="-1"/>
            <a:ext cx="1785918" cy="1643483"/>
          </a:xfrm>
          <a:prstGeom prst="rect">
            <a:avLst/>
          </a:prstGeom>
          <a:ln>
            <a:noFill/>
          </a:ln>
          <a:effectLst>
            <a:softEdge rad="112500"/>
          </a:effectLst>
        </p:spPr>
      </p:pic>
      <p:pic>
        <p:nvPicPr>
          <p:cNvPr id="26628" name="Picture 4" descr="http://im3-tub-ua.yandex.net/i?id=dddce6a115f951092f3d25c79e69b31c-53-144&amp;n=21"/>
          <p:cNvPicPr>
            <a:picLocks noChangeAspect="1" noChangeArrowheads="1"/>
          </p:cNvPicPr>
          <p:nvPr/>
        </p:nvPicPr>
        <p:blipFill>
          <a:blip r:embed="rId3"/>
          <a:srcRect/>
          <a:stretch>
            <a:fillRect/>
          </a:stretch>
        </p:blipFill>
        <p:spPr bwMode="auto">
          <a:xfrm>
            <a:off x="7500950" y="0"/>
            <a:ext cx="1643050" cy="1643050"/>
          </a:xfrm>
          <a:prstGeom prst="rect">
            <a:avLst/>
          </a:prstGeom>
          <a:ln>
            <a:noFill/>
          </a:ln>
          <a:effectLst>
            <a:softEdge rad="112500"/>
          </a:effectLst>
        </p:spPr>
      </p:pic>
      <p:pic>
        <p:nvPicPr>
          <p:cNvPr id="26630" name="Picture 6" descr="пусть пригодится"/>
          <p:cNvPicPr>
            <a:picLocks noChangeAspect="1" noChangeArrowheads="1"/>
          </p:cNvPicPr>
          <p:nvPr/>
        </p:nvPicPr>
        <p:blipFill>
          <a:blip r:embed="rId4"/>
          <a:srcRect/>
          <a:stretch>
            <a:fillRect/>
          </a:stretch>
        </p:blipFill>
        <p:spPr bwMode="auto">
          <a:xfrm>
            <a:off x="6429388" y="4480238"/>
            <a:ext cx="2714612" cy="2377762"/>
          </a:xfrm>
          <a:prstGeom prst="rect">
            <a:avLst/>
          </a:prstGeom>
          <a:ln>
            <a:noFill/>
          </a:ln>
          <a:effectLst>
            <a:softEdge rad="112500"/>
          </a:effectLst>
        </p:spPr>
      </p:pic>
      <p:pic>
        <p:nvPicPr>
          <p:cNvPr id="26632" name="Picture 8" descr="http://im2-tub-ua.yandex.net/i?id=38075339e2945b4a35399a8f536e0d1f-56-144&amp;n=21"/>
          <p:cNvPicPr>
            <a:picLocks noChangeAspect="1" noChangeArrowheads="1"/>
          </p:cNvPicPr>
          <p:nvPr/>
        </p:nvPicPr>
        <p:blipFill>
          <a:blip r:embed="rId5"/>
          <a:srcRect/>
          <a:stretch>
            <a:fillRect/>
          </a:stretch>
        </p:blipFill>
        <p:spPr bwMode="auto">
          <a:xfrm>
            <a:off x="0" y="5205072"/>
            <a:ext cx="2071670" cy="1652928"/>
          </a:xfrm>
          <a:prstGeom prst="rect">
            <a:avLst/>
          </a:prstGeom>
          <a:ln>
            <a:noFill/>
          </a:ln>
          <a:effectLst>
            <a:softEdge rad="112500"/>
          </a:effectLst>
        </p:spPr>
      </p:pic>
      <p:pic>
        <p:nvPicPr>
          <p:cNvPr id="26634" name="Picture 10" descr="http://upload.wikimedia.org/wikipedia/commons/thumb/5/5f/Wareniki.JPG/220px-Wareniki.JPG"/>
          <p:cNvPicPr>
            <a:picLocks noChangeAspect="1" noChangeArrowheads="1"/>
          </p:cNvPicPr>
          <p:nvPr/>
        </p:nvPicPr>
        <p:blipFill>
          <a:blip r:embed="rId6"/>
          <a:srcRect/>
          <a:stretch>
            <a:fillRect/>
          </a:stretch>
        </p:blipFill>
        <p:spPr bwMode="auto">
          <a:xfrm>
            <a:off x="3071802" y="5500702"/>
            <a:ext cx="2408107" cy="135729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285860"/>
            <a:ext cx="8229600" cy="5126055"/>
          </a:xfrm>
        </p:spPr>
        <p:txBody>
          <a:bodyPr>
            <a:normAutofit/>
          </a:bodyPr>
          <a:lstStyle/>
          <a:p>
            <a:r>
              <a:rPr lang="en-US" i="1" dirty="0" err="1" smtClean="0">
                <a:solidFill>
                  <a:schemeClr val="accent6">
                    <a:lumMod val="40000"/>
                    <a:lumOff val="60000"/>
                  </a:schemeClr>
                </a:solidFill>
              </a:rPr>
              <a:t>Holubtsi</a:t>
            </a:r>
            <a:r>
              <a:rPr lang="en-US" dirty="0" smtClean="0">
                <a:solidFill>
                  <a:schemeClr val="accent6">
                    <a:lumMod val="40000"/>
                    <a:lumOff val="60000"/>
                  </a:schemeClr>
                </a:solidFill>
              </a:rPr>
              <a:t>:</a:t>
            </a:r>
            <a:r>
              <a:rPr lang="en-US" dirty="0" smtClean="0"/>
              <a:t> cabbage leaves (fresh or sour) rolled with rice filling and may contain meat (minced beef or bacon), baked in oil and </a:t>
            </a:r>
            <a:r>
              <a:rPr lang="en-US" dirty="0" err="1" smtClean="0"/>
              <a:t>carmelized</a:t>
            </a:r>
            <a:r>
              <a:rPr lang="en-US" dirty="0" smtClean="0"/>
              <a:t> onions and may contain as a baking sauce tomato soup, cream or sour cream, bacon drippings or roasted with bacon strips on top</a:t>
            </a:r>
            <a:r>
              <a:rPr lang="en-US" dirty="0" smtClean="0"/>
              <a:t>.</a:t>
            </a:r>
            <a:r>
              <a:rPr lang="en-US" i="1" dirty="0" smtClean="0">
                <a:hlinkClick r:id="rId2" tooltip="Blintz"/>
              </a:rPr>
              <a:t> </a:t>
            </a:r>
            <a:endParaRPr lang="en-US" dirty="0" smtClean="0"/>
          </a:p>
          <a:p>
            <a:r>
              <a:rPr lang="en-US" i="1" dirty="0" err="1" smtClean="0">
                <a:solidFill>
                  <a:schemeClr val="accent6">
                    <a:lumMod val="40000"/>
                    <a:lumOff val="60000"/>
                  </a:schemeClr>
                </a:solidFill>
              </a:rPr>
              <a:t>Mlyntsi</a:t>
            </a:r>
            <a:r>
              <a:rPr lang="en-US" dirty="0" smtClean="0">
                <a:solidFill>
                  <a:schemeClr val="accent6">
                    <a:lumMod val="40000"/>
                    <a:lumOff val="60000"/>
                  </a:schemeClr>
                </a:solidFill>
              </a:rPr>
              <a:t> or </a:t>
            </a:r>
            <a:r>
              <a:rPr lang="en-US" i="1" dirty="0" err="1" smtClean="0">
                <a:solidFill>
                  <a:schemeClr val="accent6">
                    <a:lumMod val="40000"/>
                    <a:lumOff val="60000"/>
                  </a:schemeClr>
                </a:solidFill>
              </a:rPr>
              <a:t>nalisnyky</a:t>
            </a:r>
            <a:r>
              <a:rPr lang="en-US" dirty="0" smtClean="0">
                <a:solidFill>
                  <a:schemeClr val="accent6">
                    <a:lumMod val="40000"/>
                    <a:lumOff val="60000"/>
                  </a:schemeClr>
                </a:solidFill>
              </a:rPr>
              <a:t>: </a:t>
            </a:r>
            <a:r>
              <a:rPr lang="en-US" dirty="0" smtClean="0"/>
              <a:t>thin pancakes filled usually with quark, meat, cabbage, fruits, served with sour cream.</a:t>
            </a:r>
          </a:p>
          <a:p>
            <a:pPr>
              <a:buNone/>
            </a:pPr>
            <a:endParaRPr lang="en-US" dirty="0" smtClean="0"/>
          </a:p>
          <a:p>
            <a:pPr>
              <a:buNone/>
            </a:pPr>
            <a:endParaRPr lang="en-US" sz="500" dirty="0" smtClean="0"/>
          </a:p>
          <a:p>
            <a:endParaRPr lang="ru-RU" dirty="0"/>
          </a:p>
        </p:txBody>
      </p:sp>
      <p:pic>
        <p:nvPicPr>
          <p:cNvPr id="25602" name="Picture 2" descr="Голубцы украинские с мясом Рецепты, салат из свежих овощей фото, вкусные слоеные салатики, новорічний стіл 2014, праздничный сто"/>
          <p:cNvPicPr>
            <a:picLocks noChangeAspect="1" noChangeArrowheads="1"/>
          </p:cNvPicPr>
          <p:nvPr/>
        </p:nvPicPr>
        <p:blipFill>
          <a:blip r:embed="rId3" cstate="print"/>
          <a:srcRect/>
          <a:stretch>
            <a:fillRect/>
          </a:stretch>
        </p:blipFill>
        <p:spPr bwMode="auto">
          <a:xfrm>
            <a:off x="7286644" y="0"/>
            <a:ext cx="1857356" cy="1477211"/>
          </a:xfrm>
          <a:prstGeom prst="rect">
            <a:avLst/>
          </a:prstGeom>
          <a:ln>
            <a:noFill/>
          </a:ln>
          <a:effectLst>
            <a:softEdge rad="112500"/>
          </a:effectLst>
        </p:spPr>
      </p:pic>
      <p:pic>
        <p:nvPicPr>
          <p:cNvPr id="25604" name="Picture 4" descr="http://im2-tub-ua.yandex.net/i?id=88ebd3700adc76ed50bf3e8c02d377c4-72-144&amp;n=21"/>
          <p:cNvPicPr>
            <a:picLocks noChangeAspect="1" noChangeArrowheads="1"/>
          </p:cNvPicPr>
          <p:nvPr/>
        </p:nvPicPr>
        <p:blipFill>
          <a:blip r:embed="rId4"/>
          <a:srcRect/>
          <a:stretch>
            <a:fillRect/>
          </a:stretch>
        </p:blipFill>
        <p:spPr bwMode="auto">
          <a:xfrm>
            <a:off x="0" y="0"/>
            <a:ext cx="2143125" cy="1428750"/>
          </a:xfrm>
          <a:prstGeom prst="rect">
            <a:avLst/>
          </a:prstGeom>
          <a:ln>
            <a:noFill/>
          </a:ln>
          <a:effectLst>
            <a:softEdge rad="112500"/>
          </a:effectLst>
        </p:spPr>
      </p:pic>
      <p:pic>
        <p:nvPicPr>
          <p:cNvPr id="25606" name="Picture 6" descr="http://im1-tub-ua.yandex.net/i?id=3d91e0e5a4efb627a44e7079ee5c62e5-61-144&amp;n=21"/>
          <p:cNvPicPr>
            <a:picLocks noChangeAspect="1" noChangeArrowheads="1"/>
          </p:cNvPicPr>
          <p:nvPr/>
        </p:nvPicPr>
        <p:blipFill>
          <a:blip r:embed="rId5"/>
          <a:srcRect/>
          <a:stretch>
            <a:fillRect/>
          </a:stretch>
        </p:blipFill>
        <p:spPr bwMode="auto">
          <a:xfrm>
            <a:off x="6929454" y="5348082"/>
            <a:ext cx="2214546" cy="1509918"/>
          </a:xfrm>
          <a:prstGeom prst="rect">
            <a:avLst/>
          </a:prstGeom>
          <a:ln>
            <a:noFill/>
          </a:ln>
          <a:effectLst>
            <a:softEdge rad="112500"/>
          </a:effectLst>
        </p:spPr>
      </p:pic>
      <p:pic>
        <p:nvPicPr>
          <p:cNvPr id="25608" name="Picture 8" descr="Десерти - РІЗНОМАНІТ - журнал для тебе і твоїх друзів"/>
          <p:cNvPicPr>
            <a:picLocks noChangeAspect="1" noChangeArrowheads="1"/>
          </p:cNvPicPr>
          <p:nvPr/>
        </p:nvPicPr>
        <p:blipFill>
          <a:blip r:embed="rId6" cstate="print"/>
          <a:srcRect/>
          <a:stretch>
            <a:fillRect/>
          </a:stretch>
        </p:blipFill>
        <p:spPr bwMode="auto">
          <a:xfrm>
            <a:off x="0" y="5757872"/>
            <a:ext cx="2000232" cy="110012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a:bodyPr>
          <a:lstStyle/>
          <a:p>
            <a:r>
              <a:rPr lang="uk-UA" i="1" dirty="0" smtClean="0">
                <a:solidFill>
                  <a:schemeClr val="accent6">
                    <a:lumMod val="40000"/>
                    <a:lumOff val="60000"/>
                  </a:schemeClr>
                </a:solidFill>
              </a:rPr>
              <a:t> </a:t>
            </a:r>
            <a:r>
              <a:rPr lang="en-US" i="1" dirty="0" err="1" smtClean="0">
                <a:solidFill>
                  <a:schemeClr val="accent6">
                    <a:lumMod val="40000"/>
                    <a:lumOff val="60000"/>
                  </a:schemeClr>
                </a:solidFill>
              </a:rPr>
              <a:t>Pyrizhky</a:t>
            </a:r>
            <a:r>
              <a:rPr lang="en-US" dirty="0" smtClean="0">
                <a:solidFill>
                  <a:schemeClr val="accent6">
                    <a:lumMod val="40000"/>
                    <a:lumOff val="60000"/>
                  </a:schemeClr>
                </a:solidFill>
              </a:rPr>
              <a:t>: </a:t>
            </a:r>
            <a:r>
              <a:rPr lang="en-US" dirty="0" smtClean="0"/>
              <a:t>baked buns stuffed with different fillings, such as ground meat, liver, eggs, rice, onions, fried cabbage or sauerkraut, quark, cherries etc</a:t>
            </a:r>
            <a:r>
              <a:rPr lang="en-US" dirty="0" smtClean="0"/>
              <a:t>.</a:t>
            </a:r>
            <a:endParaRPr lang="uk-UA" dirty="0" smtClean="0"/>
          </a:p>
          <a:p>
            <a:r>
              <a:rPr lang="en-US" i="1" dirty="0" smtClean="0">
                <a:solidFill>
                  <a:schemeClr val="accent6">
                    <a:lumMod val="40000"/>
                    <a:lumOff val="60000"/>
                  </a:schemeClr>
                </a:solidFill>
              </a:rPr>
              <a:t>Kasha </a:t>
            </a:r>
            <a:r>
              <a:rPr lang="en-US" i="1" dirty="0" err="1" smtClean="0">
                <a:solidFill>
                  <a:schemeClr val="accent6">
                    <a:lumMod val="40000"/>
                    <a:lumOff val="60000"/>
                  </a:schemeClr>
                </a:solidFill>
              </a:rPr>
              <a:t>hrechana</a:t>
            </a:r>
            <a:r>
              <a:rPr lang="en-US" i="1" dirty="0" smtClean="0">
                <a:solidFill>
                  <a:schemeClr val="accent6">
                    <a:lumMod val="40000"/>
                    <a:lumOff val="60000"/>
                  </a:schemeClr>
                </a:solidFill>
              </a:rPr>
              <a:t> </a:t>
            </a:r>
            <a:r>
              <a:rPr lang="en-US" i="1" dirty="0" err="1" smtClean="0">
                <a:solidFill>
                  <a:schemeClr val="accent6">
                    <a:lumMod val="40000"/>
                    <a:lumOff val="60000"/>
                  </a:schemeClr>
                </a:solidFill>
              </a:rPr>
              <a:t>zi</a:t>
            </a:r>
            <a:r>
              <a:rPr lang="en-US" i="1" dirty="0" smtClean="0">
                <a:solidFill>
                  <a:schemeClr val="accent6">
                    <a:lumMod val="40000"/>
                    <a:lumOff val="60000"/>
                  </a:schemeClr>
                </a:solidFill>
              </a:rPr>
              <a:t> </a:t>
            </a:r>
            <a:r>
              <a:rPr lang="en-US" i="1" dirty="0" err="1" smtClean="0">
                <a:solidFill>
                  <a:schemeClr val="accent6">
                    <a:lumMod val="40000"/>
                    <a:lumOff val="60000"/>
                  </a:schemeClr>
                </a:solidFill>
              </a:rPr>
              <a:t>shkvarkamy</a:t>
            </a:r>
            <a:r>
              <a:rPr lang="en-US" dirty="0" smtClean="0">
                <a:solidFill>
                  <a:schemeClr val="accent6">
                    <a:lumMod val="40000"/>
                    <a:lumOff val="60000"/>
                  </a:schemeClr>
                </a:solidFill>
              </a:rPr>
              <a:t>:</a:t>
            </a:r>
            <a:r>
              <a:rPr lang="en-US" dirty="0" smtClean="0"/>
              <a:t> buckwheat cereal with pork </a:t>
            </a:r>
            <a:r>
              <a:rPr lang="en-US" dirty="0" smtClean="0"/>
              <a:t>rinds</a:t>
            </a:r>
            <a:r>
              <a:rPr lang="en-US" dirty="0" smtClean="0"/>
              <a:t> and onion.</a:t>
            </a:r>
          </a:p>
          <a:p>
            <a:r>
              <a:rPr lang="en-US" i="1" dirty="0" err="1" smtClean="0">
                <a:solidFill>
                  <a:schemeClr val="accent6">
                    <a:lumMod val="40000"/>
                    <a:lumOff val="60000"/>
                  </a:schemeClr>
                </a:solidFill>
              </a:rPr>
              <a:t>Deruny</a:t>
            </a:r>
            <a:r>
              <a:rPr lang="en-US" dirty="0" smtClean="0">
                <a:solidFill>
                  <a:schemeClr val="accent6">
                    <a:lumMod val="40000"/>
                    <a:lumOff val="60000"/>
                  </a:schemeClr>
                </a:solidFill>
              </a:rPr>
              <a:t>: </a:t>
            </a:r>
            <a:r>
              <a:rPr lang="en-US" dirty="0" smtClean="0"/>
              <a:t>potato pancakes, usually served with rich servings of sour cream.</a:t>
            </a:r>
          </a:p>
          <a:p>
            <a:endParaRPr lang="en-US" dirty="0"/>
          </a:p>
        </p:txBody>
      </p:sp>
      <p:pic>
        <p:nvPicPr>
          <p:cNvPr id="24578" name="Picture 2" descr="http://upload.wikimedia.org/wikipedia/commons/thumb/6/67/Kruchenyky007sq0.jpg/220px-Kruchenyky007sq0.jpg"/>
          <p:cNvPicPr>
            <a:picLocks noChangeAspect="1" noChangeArrowheads="1"/>
          </p:cNvPicPr>
          <p:nvPr/>
        </p:nvPicPr>
        <p:blipFill>
          <a:blip r:embed="rId2"/>
          <a:srcRect/>
          <a:stretch>
            <a:fillRect/>
          </a:stretch>
        </p:blipFill>
        <p:spPr bwMode="auto">
          <a:xfrm>
            <a:off x="7048500" y="5286374"/>
            <a:ext cx="2095500" cy="1571626"/>
          </a:xfrm>
          <a:prstGeom prst="rect">
            <a:avLst/>
          </a:prstGeom>
          <a:ln>
            <a:noFill/>
          </a:ln>
          <a:effectLst>
            <a:softEdge rad="112500"/>
          </a:effectLst>
        </p:spPr>
      </p:pic>
      <p:pic>
        <p:nvPicPr>
          <p:cNvPr id="24580" name="Picture 4" descr="http://upload.wikimedia.org/wikipedia/commons/thumb/2/2b/Potato_pancakes.jpg/220px-Potato_pancakes.jpg"/>
          <p:cNvPicPr>
            <a:picLocks noChangeAspect="1" noChangeArrowheads="1"/>
          </p:cNvPicPr>
          <p:nvPr/>
        </p:nvPicPr>
        <p:blipFill>
          <a:blip r:embed="rId3"/>
          <a:srcRect/>
          <a:stretch>
            <a:fillRect/>
          </a:stretch>
        </p:blipFill>
        <p:spPr bwMode="auto">
          <a:xfrm>
            <a:off x="0" y="5625718"/>
            <a:ext cx="1643042" cy="1232282"/>
          </a:xfrm>
          <a:prstGeom prst="rect">
            <a:avLst/>
          </a:prstGeom>
          <a:ln>
            <a:noFill/>
          </a:ln>
          <a:effectLst>
            <a:softEdge rad="112500"/>
          </a:effectLst>
        </p:spPr>
      </p:pic>
      <p:pic>
        <p:nvPicPr>
          <p:cNvPr id="24582" name="Picture 6" descr="Пирожки закусочные с картофелем и грибами"/>
          <p:cNvPicPr>
            <a:picLocks noChangeAspect="1" noChangeArrowheads="1"/>
          </p:cNvPicPr>
          <p:nvPr/>
        </p:nvPicPr>
        <p:blipFill>
          <a:blip r:embed="rId4"/>
          <a:srcRect/>
          <a:stretch>
            <a:fillRect/>
          </a:stretch>
        </p:blipFill>
        <p:spPr bwMode="auto">
          <a:xfrm>
            <a:off x="7000892" y="-428652"/>
            <a:ext cx="2143108" cy="2143108"/>
          </a:xfrm>
          <a:prstGeom prst="rect">
            <a:avLst/>
          </a:prstGeom>
          <a:ln>
            <a:noFill/>
          </a:ln>
          <a:effectLst>
            <a:softEdge rad="112500"/>
          </a:effectLst>
        </p:spPr>
      </p:pic>
      <p:pic>
        <p:nvPicPr>
          <p:cNvPr id="24584" name="Picture 8" descr="http://im2-tub-ua.yandex.net/i?id=60b19bcbf1064d18ab7159dae7485427-32-144&amp;n=21"/>
          <p:cNvPicPr>
            <a:picLocks noChangeAspect="1" noChangeArrowheads="1"/>
          </p:cNvPicPr>
          <p:nvPr/>
        </p:nvPicPr>
        <p:blipFill>
          <a:blip r:embed="rId5"/>
          <a:srcRect/>
          <a:stretch>
            <a:fillRect/>
          </a:stretch>
        </p:blipFill>
        <p:spPr bwMode="auto">
          <a:xfrm>
            <a:off x="0" y="0"/>
            <a:ext cx="2267409" cy="164305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336</Words>
  <PresentationFormat>Экран (4:3)</PresentationFormat>
  <Paragraphs>56</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Ukrainian  cuisine</vt:lpstr>
      <vt:lpstr>Soups </vt:lpstr>
      <vt:lpstr>Salads </vt:lpstr>
      <vt:lpstr>Appetisers </vt:lpstr>
      <vt:lpstr>Breads  </vt:lpstr>
      <vt:lpstr>Слайд 6</vt:lpstr>
      <vt:lpstr>Main courses </vt:lpstr>
      <vt:lpstr>Слайд 8</vt:lpstr>
      <vt:lpstr>Слайд 9</vt:lpstr>
      <vt:lpstr>Desserts </vt:lpstr>
      <vt:lpstr>Beverages </vt:lpstr>
      <vt:lpstr>Non-alcoholic: </vt:lpstr>
      <vt:lpstr>Thank for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Ukrainian  cuisine</dc:title>
  <cp:lastModifiedBy>User</cp:lastModifiedBy>
  <cp:revision>13</cp:revision>
  <dcterms:modified xsi:type="dcterms:W3CDTF">2014-10-22T17:47:25Z</dcterms:modified>
</cp:coreProperties>
</file>