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9" r:id="rId9"/>
    <p:sldId id="282" r:id="rId10"/>
    <p:sldId id="267" r:id="rId11"/>
    <p:sldId id="271" r:id="rId12"/>
    <p:sldId id="270" r:id="rId13"/>
    <p:sldId id="273" r:id="rId14"/>
    <p:sldId id="266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4" r:id="rId2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FF66"/>
    <a:srgbClr val="EE72DC"/>
    <a:srgbClr val="66FF33"/>
    <a:srgbClr val="381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9085C9-DD60-49F5-865D-7A4829AFC339}" type="datetimeFigureOut">
              <a:rPr lang="uk-UA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426D72-8CA2-4F45-9A7D-9A46F7D44D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66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EC086751-AD34-489C-B9E9-1DC1517AF32A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185254C0-3E0F-4732-AC9B-3240A9BC3AE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35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3D7F3-35E0-48B8-B982-A5A477AA9EF2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99274-00E4-42BC-A652-20848BD1A53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39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73D7F3-35E0-48B8-B982-A5A477AA9EF2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5F199274-00E4-42BC-A652-20848BD1A53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242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73D7F3-35E0-48B8-B982-A5A477AA9EF2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5F199274-00E4-42BC-A652-20848BD1A53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98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73D7F3-35E0-48B8-B982-A5A477AA9EF2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5F199274-00E4-42BC-A652-20848BD1A53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105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3D7F3-35E0-48B8-B982-A5A477AA9EF2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99274-00E4-42BC-A652-20848BD1A53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5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3D7F3-35E0-48B8-B982-A5A477AA9EF2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99274-00E4-42BC-A652-20848BD1A53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87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01B3B-B8D9-4980-A836-DB4083C8D79D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ADD0-67CF-40E7-9EDD-ABD27524A98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623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54905EB-AB7C-4D8A-A007-EFFE4D61AA43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B654CA13-DE97-4641-92FF-B109E89B3C6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98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>
            <a:lvl1pPr>
              <a:defRPr sz="3600" b="1" i="1" baseline="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uk-UA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653F-42BB-40C5-A71B-2354C9150870}" type="datetimeFigureOut">
              <a:rPr lang="uk-UA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EF87-AFFF-4864-9ADA-DBF53D23AF7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FAD63-D010-4A60-B9ED-23BAD5A3D32A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67A78-EFAC-461F-B901-5B9FFA3BEC47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22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FDFBA7-8BF6-4EF8-A7EE-D9C81AC8DD52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95599323-51D8-4EDD-B3B9-73E7029E0F5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05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77C3C-C13A-4590-B120-7CACC7D073E7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EA92B-C13E-4EAF-A1DD-125E54A918E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201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9E601-F7D4-4A7E-BFEB-A28A8233218A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02A7D-4E1C-4373-B75C-015A3839261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60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0BA7E-0893-410E-ACA0-A0650EFFEC04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53F5-2985-46D3-9181-776F17ACE96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51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0EDDC-0BAF-4FEE-B47F-797B90624003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5275-03E8-47F4-809D-7F6A26E46A0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14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2707B-643E-4B2F-B202-4BB7369515F7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E8919-C45D-4A2E-9BAE-9B7C7EF06BD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765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2BFFD-B22D-4CDC-9B27-BA8ABE8F632B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47F17-C950-41BE-A2BD-7E2FC607E14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331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73D7F3-35E0-48B8-B982-A5A477AA9EF2}" type="datetimeFigureOut">
              <a:rPr lang="uk-UA" smtClean="0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199274-00E4-42BC-A652-20848BD1A53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476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65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bibl.tikva.ru/base/B1688/img/B1688p260-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1017262" y="2924944"/>
            <a:ext cx="7315200" cy="182509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dirty="0" smtClean="0">
                <a:latin typeface="Arial" charset="0"/>
              </a:rPr>
              <a:t>Тема .Причины и последствия деградации природных компонентов.</a:t>
            </a:r>
            <a:br>
              <a:rPr lang="ru-RU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09120"/>
            <a:ext cx="6147026" cy="96299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381FF3"/>
                </a:solidFill>
                <a:latin typeface="Arial" charset="0"/>
              </a:rPr>
              <a:t>Подготовила Афенченко Евгения.</a:t>
            </a:r>
            <a:endParaRPr lang="ru-RU" sz="2400" dirty="0" smtClean="0">
              <a:solidFill>
                <a:srgbClr val="381FF3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b8vehicles_water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307975"/>
            <a:ext cx="77755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>
                <a:latin typeface="Tahoma" pitchFamily="34" charset="0"/>
              </a:rPr>
              <a:t> Например, реки, перегороженные плотинами, выносят значительно меньше пресной воды и осадочного материала. Порты в устьях рек изменяют характер движения потока воды в естественную среду.</a:t>
            </a:r>
            <a:r>
              <a:rPr lang="ru-RU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69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0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580063" y="5426075"/>
            <a:ext cx="35639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 тому же большое количество тяжелых металлов, веществ магмы. </a:t>
            </a:r>
            <a:r>
              <a:rPr lang="ru-RU" sz="22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46c0de14043f5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0825" y="404813"/>
            <a:ext cx="8640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bg1"/>
                </a:solidFill>
                <a:latin typeface="Tahoma" pitchFamily="34" charset="0"/>
              </a:rPr>
              <a:t>В результате лесных пожаров из атмосферы в океан попадает огромное количество золы, окислов металлов.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60350"/>
            <a:ext cx="8002587" cy="5767388"/>
          </a:xfrm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5913"/>
            <a:ext cx="3708400" cy="370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5435600" y="5734050"/>
            <a:ext cx="324008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Загрязнения нефтью и</a:t>
            </a:r>
          </a:p>
          <a:p>
            <a:pPr algn="ctr"/>
            <a:r>
              <a:rPr lang="ru-RU"/>
              <a:t> нефтепродуктами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title"/>
          </p:nvPr>
        </p:nvSpPr>
        <p:spPr>
          <a:xfrm>
            <a:off x="2267744" y="620688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Arial" charset="0"/>
              </a:rPr>
              <a:t>Экологические последствия загрязнения гидросферы</a:t>
            </a:r>
          </a:p>
        </p:txBody>
      </p:sp>
      <p:pic>
        <p:nvPicPr>
          <p:cNvPr id="27654" name="Picture 6" descr="plyajnhi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29222" y="1773237"/>
            <a:ext cx="4716462" cy="45354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14847" y="2609820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Экологические последствия загрязнения гидросферы</a:t>
            </a:r>
          </a:p>
          <a:p>
            <a:endParaRPr lang="ru-RU" sz="1600" dirty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Гибель живых существ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Возникновение мутагенеза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Истощение 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Тяжёлые заболевания</a:t>
            </a:r>
            <a:endParaRPr lang="ru-RU" sz="1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Литосфера </a:t>
            </a:r>
          </a:p>
        </p:txBody>
      </p:sp>
      <p:pic>
        <p:nvPicPr>
          <p:cNvPr id="28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96975"/>
            <a:ext cx="8229600" cy="52562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Nature_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63513" y="4797425"/>
            <a:ext cx="3887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Из всего количества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насекомых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вредными являются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лишь 0,3%</a:t>
            </a:r>
            <a:r>
              <a:rPr lang="ru-RU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699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69325" cy="14843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9356"/>
              </a:avLst>
            </a:prstTxWarp>
          </a:bodyPr>
          <a:lstStyle/>
          <a:p>
            <a:pPr algn="ctr"/>
            <a:r>
              <a:rPr lang="ru-RU" sz="2800" kern="10" spc="-14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/>
              </a:rPr>
              <a:t>Химическое загрязнение почвы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250825" y="1484313"/>
            <a:ext cx="3924300" cy="1800225"/>
            <a:chOff x="158" y="935"/>
            <a:chExt cx="2472" cy="1134"/>
          </a:xfrm>
        </p:grpSpPr>
        <p:sp>
          <p:nvSpPr>
            <p:cNvPr id="2970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8" y="1434"/>
              <a:ext cx="2472" cy="6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Пестициды </a:t>
              </a:r>
            </a:p>
          </p:txBody>
        </p:sp>
        <p:sp>
          <p:nvSpPr>
            <p:cNvPr id="29707" name="Line 7"/>
            <p:cNvSpPr>
              <a:spLocks noChangeShapeType="1"/>
            </p:cNvSpPr>
            <p:nvPr/>
          </p:nvSpPr>
          <p:spPr bwMode="auto">
            <a:xfrm flipH="1">
              <a:off x="1247" y="935"/>
              <a:ext cx="227" cy="363"/>
            </a:xfrm>
            <a:prstGeom prst="line">
              <a:avLst/>
            </a:prstGeom>
            <a:noFill/>
            <a:ln w="76200">
              <a:solidFill>
                <a:srgbClr val="EA0C0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4716463" y="1412875"/>
            <a:ext cx="4427537" cy="2506663"/>
            <a:chOff x="2971" y="890"/>
            <a:chExt cx="2789" cy="1579"/>
          </a:xfrm>
        </p:grpSpPr>
        <p:sp>
          <p:nvSpPr>
            <p:cNvPr id="2970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971" y="1389"/>
              <a:ext cx="2789" cy="10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Кислотные</a:t>
              </a:r>
            </a:p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атмосферные</a:t>
              </a:r>
            </a:p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осадки </a:t>
              </a:r>
            </a:p>
          </p:txBody>
        </p:sp>
        <p:sp>
          <p:nvSpPr>
            <p:cNvPr id="29705" name="Line 10"/>
            <p:cNvSpPr>
              <a:spLocks noChangeShapeType="1"/>
            </p:cNvSpPr>
            <p:nvPr/>
          </p:nvSpPr>
          <p:spPr bwMode="auto">
            <a:xfrm>
              <a:off x="4241" y="890"/>
              <a:ext cx="227" cy="408"/>
            </a:xfrm>
            <a:prstGeom prst="line">
              <a:avLst/>
            </a:prstGeom>
            <a:noFill/>
            <a:ln w="76200">
              <a:solidFill>
                <a:srgbClr val="EA0C0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5221288" y="4203700"/>
            <a:ext cx="42322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Образуются из-за </a:t>
            </a:r>
          </a:p>
          <a:p>
            <a:r>
              <a:rPr lang="ru-RU" sz="2800" b="1">
                <a:solidFill>
                  <a:schemeClr val="bg1"/>
                </a:solidFill>
              </a:rPr>
              <a:t>сжигание в индустрии 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Сланцев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Нефти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Углей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Газа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9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Муссорники и свалки</a:t>
            </a:r>
          </a:p>
        </p:txBody>
      </p:sp>
      <p:pic>
        <p:nvPicPr>
          <p:cNvPr id="307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2501365"/>
            <a:ext cx="4464496" cy="334748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Радиоактивное загрязнение</a:t>
            </a:r>
          </a:p>
        </p:txBody>
      </p:sp>
      <p:pic>
        <p:nvPicPr>
          <p:cNvPr id="317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0" y="2759819"/>
            <a:ext cx="4560540" cy="31018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Опустынивание, засоление   </a:t>
            </a:r>
          </a:p>
        </p:txBody>
      </p:sp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3910012" cy="4238625"/>
          </a:xfrm>
        </p:spPr>
      </p:pic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916113"/>
            <a:ext cx="40116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Деградация природы</a:t>
            </a:r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Природные или антропогенные упрощения, снижение хозяйственного или эстетического потенциала ландшафта или его компонентов.</a:t>
            </a:r>
          </a:p>
          <a:p>
            <a:pPr eaLnBrk="1" hangingPunct="1"/>
            <a:r>
              <a:rPr lang="ru-RU" smtClean="0">
                <a:latin typeface="Arial" charset="0"/>
              </a:rPr>
              <a:t> Природная среда деградирует , т.е. ухудшается среда жизнедеятельности человека.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Последствия деградации почв 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1945г.</a:t>
            </a:r>
          </a:p>
          <a:p>
            <a:pPr>
              <a:buFont typeface="Arial" charset="0"/>
              <a:buChar char="•"/>
            </a:pPr>
            <a:r>
              <a:rPr lang="ru-RU" smtClean="0">
                <a:latin typeface="Arial" charset="0"/>
              </a:rPr>
              <a:t> в мире деградировало 17 % </a:t>
            </a:r>
          </a:p>
          <a:p>
            <a:r>
              <a:rPr lang="ru-RU" smtClean="0">
                <a:latin typeface="Arial" charset="0"/>
              </a:rPr>
              <a:t>    (1,2 млрд га) плодородных земель</a:t>
            </a:r>
          </a:p>
          <a:p>
            <a:pPr>
              <a:buFont typeface="Arial" charset="0"/>
              <a:buChar char="•"/>
            </a:pPr>
            <a:r>
              <a:rPr lang="ru-RU" smtClean="0">
                <a:latin typeface="Arial" charset="0"/>
              </a:rPr>
              <a:t> 9 млн га пришли в полную негодность</a:t>
            </a:r>
          </a:p>
          <a:p>
            <a:pPr>
              <a:buFont typeface="Arial" charset="0"/>
              <a:buChar char="•"/>
            </a:pPr>
            <a:r>
              <a:rPr lang="ru-RU" smtClean="0">
                <a:latin typeface="Arial" charset="0"/>
              </a:rPr>
              <a:t>50% - снизилось плодородие </a:t>
            </a:r>
          </a:p>
          <a:p>
            <a:pPr>
              <a:buFont typeface="Arial" charset="0"/>
              <a:buChar char="•"/>
            </a:pPr>
            <a:r>
              <a:rPr lang="ru-RU" smtClean="0">
                <a:latin typeface="Arial" charset="0"/>
              </a:rPr>
              <a:t>Уменьшилось содержание гумуса в почве.</a:t>
            </a:r>
          </a:p>
          <a:p>
            <a:pPr>
              <a:buFont typeface="Arial" charset="0"/>
              <a:buChar char="•"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Органический мир</a:t>
            </a:r>
          </a:p>
        </p:txBody>
      </p:sp>
      <p:sp>
        <p:nvSpPr>
          <p:cNvPr id="41987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2400" smtClean="0">
                <a:latin typeface="Arial" charset="0"/>
              </a:rPr>
              <a:t>   Растенияи и животные наименее устойчив к деградационным процессам, т.к. большинство из них трудно адаптируются к параметрам антропогенной среды, особенно в тех регионах где д. п. достигли критических значений.</a:t>
            </a:r>
          </a:p>
        </p:txBody>
      </p:sp>
      <p:pic>
        <p:nvPicPr>
          <p:cNvPr id="41988" name="Picture 4" descr="Sp7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863" y="1628775"/>
            <a:ext cx="4656137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2006600"/>
          </a:xfrm>
        </p:spPr>
        <p:txBody>
          <a:bodyPr/>
          <a:lstStyle/>
          <a:p>
            <a:r>
              <a:rPr lang="ru-RU" sz="3200" smtClean="0">
                <a:latin typeface="Arial" charset="0"/>
              </a:rPr>
              <a:t>Типология геосистем в зависимости от соотношения природных и антропогенных угодий (Ф.М. Мильков)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395288" y="2133600"/>
            <a:ext cx="8229600" cy="421005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1.Антропогенный (антропогенные угодий больше 75 %)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2. Природно – антропогенный (70-50%)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3. Антропогенно – природные (50 – 25%)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4. Природные – (25 – 0% антропогенных угодий)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    </a:t>
            </a:r>
            <a:r>
              <a:rPr lang="ru-RU" sz="1800" b="1" i="1" u="sng" smtClean="0">
                <a:latin typeface="Arial" charset="0"/>
              </a:rPr>
              <a:t>Чем выше бал тем сильнее степень антропизации: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ru-RU" sz="1800" b="1" smtClean="0">
                <a:latin typeface="Arial" charset="0"/>
              </a:rPr>
              <a:t>Природоохранные территории – 1-10 баллов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ru-RU" sz="1800" b="1" smtClean="0">
                <a:latin typeface="Arial" charset="0"/>
              </a:rPr>
              <a:t>Леса - 11-20боллов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ru-RU" sz="1800" b="1" smtClean="0">
                <a:latin typeface="Arial" charset="0"/>
              </a:rPr>
              <a:t>Болота – 21—40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ru-RU" sz="1800" b="1" smtClean="0">
                <a:latin typeface="Arial" charset="0"/>
              </a:rPr>
              <a:t>Пастбища – 31 – 40  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ru-RU" sz="1800" b="1" smtClean="0">
                <a:latin typeface="Arial" charset="0"/>
              </a:rPr>
              <a:t> Сады и виноградники – 41 – 50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ru-RU" sz="1800" b="1" smtClean="0">
                <a:latin typeface="Arial" charset="0"/>
              </a:rPr>
              <a:t>Пашня – 51-60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ru-RU" sz="1800" b="1" smtClean="0">
                <a:latin typeface="Arial" charset="0"/>
              </a:rPr>
              <a:t>Сельхоззастройки -61-70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ru-RU" sz="1800" b="1" smtClean="0">
                <a:latin typeface="Arial" charset="0"/>
              </a:rPr>
              <a:t>Городская -71-80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ru-RU" sz="1800" b="1" smtClean="0">
                <a:latin typeface="Arial" charset="0"/>
              </a:rPr>
              <a:t>Водохранилища, каналы -81-90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ru-RU" sz="1800" b="1" smtClean="0">
                <a:latin typeface="Arial" charset="0"/>
              </a:rPr>
              <a:t>Карьерно – отвальные образования -91-100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endParaRPr lang="ru-RU" sz="1800" b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smtClean="0">
                <a:latin typeface="Arial" charset="0"/>
              </a:rPr>
              <a:t>Типология компонентов природной	 среды в зависимости от устойчивости к деградационным процессам</a:t>
            </a: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</a:t>
            </a:r>
            <a:r>
              <a:rPr lang="ru-RU" smtClean="0">
                <a:solidFill>
                  <a:srgbClr val="381FF3"/>
                </a:solidFill>
                <a:latin typeface="Arial" charset="0"/>
              </a:rPr>
              <a:t>Консервативные</a:t>
            </a:r>
            <a:r>
              <a:rPr lang="ru-RU" smtClean="0">
                <a:latin typeface="Arial" charset="0"/>
              </a:rPr>
              <a:t>» компонент – литосфера, атмосфера.</a:t>
            </a:r>
          </a:p>
          <a:p>
            <a:r>
              <a:rPr lang="ru-RU" smtClean="0">
                <a:latin typeface="Arial" charset="0"/>
              </a:rPr>
              <a:t>«</a:t>
            </a:r>
            <a:r>
              <a:rPr lang="ru-RU" smtClean="0">
                <a:solidFill>
                  <a:srgbClr val="381FF3"/>
                </a:solidFill>
                <a:latin typeface="Arial" charset="0"/>
              </a:rPr>
              <a:t>Промежуточный</a:t>
            </a:r>
            <a:r>
              <a:rPr lang="ru-RU" smtClean="0">
                <a:latin typeface="Arial" charset="0"/>
              </a:rPr>
              <a:t>» компонент – гидросфера</a:t>
            </a:r>
          </a:p>
          <a:p>
            <a:r>
              <a:rPr lang="ru-RU" smtClean="0">
                <a:latin typeface="Arial" charset="0"/>
              </a:rPr>
              <a:t>«</a:t>
            </a:r>
            <a:r>
              <a:rPr lang="ru-RU" smtClean="0">
                <a:solidFill>
                  <a:srgbClr val="381FF3"/>
                </a:solidFill>
                <a:latin typeface="Arial" charset="0"/>
              </a:rPr>
              <a:t>Прогрессивный</a:t>
            </a:r>
            <a:r>
              <a:rPr lang="ru-RU" smtClean="0">
                <a:latin typeface="Arial" charset="0"/>
              </a:rPr>
              <a:t>» компонент – живые организмы и почвенный покров.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3600" smtClean="0">
                <a:latin typeface="Arial" charset="0"/>
              </a:rPr>
              <a:t>Причины и последствия деградации природных компонентов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786312"/>
          </a:xfrm>
        </p:spPr>
        <p:txBody>
          <a:bodyPr/>
          <a:lstStyle/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                         Атмосфера</a:t>
            </a:r>
          </a:p>
          <a:p>
            <a:r>
              <a:rPr lang="ru-RU" sz="2400" smtClean="0">
                <a:latin typeface="Arial" charset="0"/>
              </a:rPr>
              <a:t>                                источники загрязнения</a:t>
            </a:r>
            <a:r>
              <a:rPr lang="ru-RU" smtClean="0">
                <a:latin typeface="Arial" charset="0"/>
              </a:rPr>
              <a:t> </a:t>
            </a:r>
          </a:p>
          <a:p>
            <a:r>
              <a:rPr lang="ru-RU" smtClean="0">
                <a:latin typeface="Arial" charset="0"/>
              </a:rPr>
              <a:t>                      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24175"/>
            <a:ext cx="2147887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24400"/>
            <a:ext cx="237807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125538"/>
            <a:ext cx="227488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196975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8725" y="2903538"/>
            <a:ext cx="4105275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2400" y="3213100"/>
            <a:ext cx="2244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63550" y="274638"/>
            <a:ext cx="8223250" cy="723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Источники загрязнения атмосферы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147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2" name="Picture 4" descr="Рис. 71. Источники загрязнения атмосферы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124075" y="1196975"/>
            <a:ext cx="547211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411413" y="5661025"/>
            <a:ext cx="424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rgbClr val="72727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sz="1600">
                <a:solidFill>
                  <a:srgbClr val="72727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600">
                <a:solidFill>
                  <a:srgbClr val="72727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Рис. 1. Источники загрязнения атмосферы </a:t>
            </a:r>
            <a:endParaRPr lang="ru-RU" sz="160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2535" name="Picture 7" descr="Рис. 71. Источники загрязнения атмосферы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87450" y="1196975"/>
            <a:ext cx="6408738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80645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4927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latin typeface="Arial" charset="0"/>
              </a:rPr>
              <a:t>последствия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smtClean="0">
                <a:latin typeface="Comic Sans MS" pitchFamily="66" charset="0"/>
              </a:rPr>
              <a:t>Антропогенные загрязнители атмосферы и связанные</a:t>
            </a:r>
            <a:br>
              <a:rPr lang="ru-RU" sz="2800" b="1" smtClean="0">
                <a:latin typeface="Comic Sans MS" pitchFamily="66" charset="0"/>
              </a:rPr>
            </a:br>
            <a:r>
              <a:rPr lang="ru-RU" sz="2800" b="1" smtClean="0">
                <a:latin typeface="Comic Sans MS" pitchFamily="66" charset="0"/>
              </a:rPr>
              <a:t>с ними изменения</a:t>
            </a:r>
            <a:r>
              <a:rPr lang="ru-RU" sz="2800" smtClean="0">
                <a:latin typeface="Comic Sans MS" pitchFamily="66" charset="0"/>
              </a:rPr>
              <a:t> </a:t>
            </a:r>
            <a:br>
              <a:rPr lang="ru-RU" sz="2800" smtClean="0">
                <a:latin typeface="Comic Sans MS" pitchFamily="66" charset="0"/>
              </a:rPr>
            </a:br>
            <a:endParaRPr lang="ru-RU" sz="2800" smtClean="0"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250825" y="1412875"/>
            <a:ext cx="8374063" cy="4713288"/>
          </a:xfrm>
        </p:spPr>
        <p:txBody>
          <a:bodyPr/>
          <a:lstStyle/>
          <a:p>
            <a:pPr algn="ctr">
              <a:buClr>
                <a:schemeClr val="tx1"/>
              </a:buClr>
            </a:pPr>
            <a:endParaRPr lang="ru-RU" sz="1600" smtClean="0">
              <a:latin typeface="Comic Sans MS" pitchFamily="66" charset="0"/>
            </a:endParaRPr>
          </a:p>
        </p:txBody>
      </p:sp>
      <p:pic>
        <p:nvPicPr>
          <p:cNvPr id="24580" name="Picture 4" descr="B1688p26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8316912" cy="4424363"/>
          </a:xfrm>
          <a:prstGeom prst="rect">
            <a:avLst/>
          </a:prstGeom>
          <a:noFill/>
          <a:ln w="9525">
            <a:pattFill prst="pct5">
              <a:fgClr>
                <a:schemeClr val="tx1"/>
              </a:fgClr>
              <a:bgClr>
                <a:schemeClr val="tx1"/>
              </a:bgClr>
            </a:pattFill>
            <a:miter lim="800000"/>
            <a:headEnd/>
            <a:tailEnd/>
          </a:ln>
        </p:spPr>
      </p:pic>
      <p:sp>
        <p:nvSpPr>
          <p:cNvPr id="2048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04825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Гидросфера</a:t>
            </a: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tru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527425" y="6430963"/>
            <a:ext cx="5616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200">
              <a:latin typeface="Tahoma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076825" y="5805488"/>
            <a:ext cx="3752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Загрязнение сточными водами</a:t>
            </a: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4963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Тяжелые металлы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844675"/>
            <a:ext cx="248443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3600" b="1">
                <a:latin typeface="Century Gothic" pitchFamily="34" charset="0"/>
              </a:rPr>
              <a:t>Ртуть</a:t>
            </a:r>
          </a:p>
          <a:p>
            <a:pPr>
              <a:buFontTx/>
              <a:buChar char="•"/>
            </a:pPr>
            <a:r>
              <a:rPr lang="ru-RU" sz="3600" b="1">
                <a:latin typeface="Century Gothic" pitchFamily="34" charset="0"/>
              </a:rPr>
              <a:t>Свинец </a:t>
            </a:r>
          </a:p>
          <a:p>
            <a:pPr>
              <a:buFontTx/>
              <a:buChar char="•"/>
            </a:pPr>
            <a:r>
              <a:rPr lang="ru-RU" sz="3600" b="1">
                <a:latin typeface="Century Gothic" pitchFamily="34" charset="0"/>
              </a:rPr>
              <a:t>Кадмий </a:t>
            </a:r>
          </a:p>
          <a:p>
            <a:pPr>
              <a:buFontTx/>
              <a:buChar char="•"/>
            </a:pPr>
            <a:r>
              <a:rPr lang="ru-RU" sz="3600" b="1">
                <a:latin typeface="Century Gothic" pitchFamily="34" charset="0"/>
              </a:rPr>
              <a:t>Цинк </a:t>
            </a:r>
          </a:p>
          <a:p>
            <a:pPr>
              <a:buFontTx/>
              <a:buChar char="•"/>
            </a:pPr>
            <a:r>
              <a:rPr lang="ru-RU" sz="3600" b="1">
                <a:latin typeface="Century Gothic" pitchFamily="34" charset="0"/>
              </a:rPr>
              <a:t>Медь</a:t>
            </a:r>
          </a:p>
          <a:p>
            <a:pPr>
              <a:buFontTx/>
              <a:buChar char="•"/>
            </a:pPr>
            <a:r>
              <a:rPr lang="ru-RU" sz="3600" b="1">
                <a:latin typeface="Century Gothic" pitchFamily="34" charset="0"/>
              </a:rPr>
              <a:t>Мышьяк</a:t>
            </a:r>
          </a:p>
          <a:p>
            <a:r>
              <a:rPr lang="ru-RU"/>
              <a:t> </a:t>
            </a: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0" y="1268413"/>
            <a:ext cx="91440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попадают в Мировой океан</a:t>
            </a: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2339975" y="1989138"/>
            <a:ext cx="4427538" cy="1879600"/>
            <a:chOff x="1474" y="1253"/>
            <a:chExt cx="2789" cy="1184"/>
          </a:xfrm>
        </p:grpSpPr>
        <p:sp>
          <p:nvSpPr>
            <p:cNvPr id="4403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474" y="1842"/>
              <a:ext cx="2789" cy="595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с речными стоками </a:t>
              </a:r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>
              <a:off x="2608" y="1253"/>
              <a:ext cx="0" cy="5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4787900" y="1484313"/>
            <a:ext cx="3792538" cy="3608387"/>
            <a:chOff x="3371" y="1389"/>
            <a:chExt cx="2389" cy="2273"/>
          </a:xfrm>
        </p:grpSpPr>
        <p:sp>
          <p:nvSpPr>
            <p:cNvPr id="4404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371" y="3022"/>
              <a:ext cx="2389" cy="64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через атмосферу</a:t>
              </a:r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>
              <a:off x="4150" y="1389"/>
              <a:ext cx="1134" cy="154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43" name="WordArt 11"/>
          <p:cNvSpPr>
            <a:spLocks noChangeArrowheads="1" noChangeShapeType="1" noTextEdit="1"/>
          </p:cNvSpPr>
          <p:nvPr/>
        </p:nvSpPr>
        <p:spPr bwMode="auto">
          <a:xfrm>
            <a:off x="2484438" y="5445125"/>
            <a:ext cx="64293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 сброс отходов в море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с целью захоронения.</a:t>
            </a: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179388" y="5661025"/>
            <a:ext cx="212248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Дампинг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400</TotalTime>
  <Words>418</Words>
  <Application>Microsoft Office PowerPoint</Application>
  <PresentationFormat>Экран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Century Gothic</vt:lpstr>
      <vt:lpstr>Comic Sans MS</vt:lpstr>
      <vt:lpstr>Impact</vt:lpstr>
      <vt:lpstr>Tahoma</vt:lpstr>
      <vt:lpstr>Times New Roman</vt:lpstr>
      <vt:lpstr>След самолета</vt:lpstr>
      <vt:lpstr>Тема .Причины и последствия деградации природных компонентов. </vt:lpstr>
      <vt:lpstr>Деградация природы</vt:lpstr>
      <vt:lpstr>Причины и последствия деградации природных компонентов</vt:lpstr>
      <vt:lpstr>Источники загрязнения атмосферы</vt:lpstr>
      <vt:lpstr>последствия</vt:lpstr>
      <vt:lpstr>Антропогенные загрязнители атмосферы и связанные с ними изменения  </vt:lpstr>
      <vt:lpstr>Гидросфера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Экологические последствия загрязнения гидросферы</vt:lpstr>
      <vt:lpstr>Литосфера </vt:lpstr>
      <vt:lpstr>Презентация PowerPoint</vt:lpstr>
      <vt:lpstr>Муссорники и свалки</vt:lpstr>
      <vt:lpstr>Радиоактивное загрязнение</vt:lpstr>
      <vt:lpstr>Опустынивание, засоление   </vt:lpstr>
      <vt:lpstr>Последствия деградации почв </vt:lpstr>
      <vt:lpstr>Органический мир</vt:lpstr>
      <vt:lpstr>Типология геосистем в зависимости от соотношения природных и антропогенных угодий (Ф.М. Мильков)</vt:lpstr>
      <vt:lpstr>Типология компонентов природной  среды в зависимости от устойчивости к деградационным процессам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Евгения Афенченко</cp:lastModifiedBy>
  <cp:revision>9</cp:revision>
  <dcterms:created xsi:type="dcterms:W3CDTF">2012-01-31T06:30:41Z</dcterms:created>
  <dcterms:modified xsi:type="dcterms:W3CDTF">2014-03-31T18:23:34Z</dcterms:modified>
</cp:coreProperties>
</file>