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2" r:id="rId9"/>
    <p:sldId id="273" r:id="rId10"/>
    <p:sldId id="274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7" r:id="rId21"/>
    <p:sldId id="278" r:id="rId22"/>
    <p:sldId id="279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13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FEA1471-D2F2-4D02-83FD-7B3E67169C99}" type="datetimeFigureOut">
              <a:rPr lang="ru-RU"/>
              <a:pPr>
                <a:defRPr/>
              </a:pPr>
              <a:t>18.12.2013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63D5FC9-09B9-44FF-9082-9E6CB0E6B2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4127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F4E6C-867D-42AD-A22D-1FB4823307DA}" type="datetimeFigureOut">
              <a:rPr lang="ru-RU"/>
              <a:pPr>
                <a:defRPr/>
              </a:pPr>
              <a:t>18.12.2013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2F657-27A1-4046-B66A-99871BA2E0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94E47-C3F6-4686-A232-D20312CA2B8C}" type="datetimeFigureOut">
              <a:rPr lang="ru-RU"/>
              <a:pPr>
                <a:defRPr/>
              </a:pPr>
              <a:t>18.12.2013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8F000-DC11-4115-8935-A143F28DAF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CF623-1119-44D1-B23D-F06CF942390D}" type="datetimeFigureOut">
              <a:rPr lang="ru-RU"/>
              <a:pPr>
                <a:defRPr/>
              </a:pPr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0183B-2AD8-4054-BF99-C24D889C36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2B2F7-A027-47B5-9516-74EEC283D049}" type="datetimeFigureOut">
              <a:rPr lang="ru-RU"/>
              <a:pPr>
                <a:defRPr/>
              </a:pPr>
              <a:t>18.12.2013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B88AB-FD79-4CC8-AE3E-B37C92A743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5914F-1968-4C63-BA79-965ADE8CB27B}" type="datetimeFigureOut">
              <a:rPr lang="ru-RU"/>
              <a:pPr>
                <a:defRPr/>
              </a:pPr>
              <a:t>18.12.2013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96BB5-D054-4B96-A22B-86BE8D99AD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ABC36-C22F-4AE1-B435-17AA0E1FC1BC}" type="datetimeFigureOut">
              <a:rPr lang="ru-RU"/>
              <a:pPr>
                <a:defRPr/>
              </a:pPr>
              <a:t>18.12.2013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21AB3-8E90-4FCB-82F4-393E33867C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65E90-DD16-4AC8-A149-FFAA62FBE049}" type="datetimeFigureOut">
              <a:rPr lang="ru-RU"/>
              <a:pPr>
                <a:defRPr/>
              </a:pPr>
              <a:t>18.12.2013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37439-BBD4-454F-AB6A-BFB5C24B1D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9C538-C70F-458C-AC7D-3B7189A7B79F}" type="datetimeFigureOut">
              <a:rPr lang="ru-RU"/>
              <a:pPr>
                <a:defRPr/>
              </a:pPr>
              <a:t>18.12.2013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348D6-7B3B-4553-B6E5-B9577CB53B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776AC-3DBE-458B-926D-CEDC3E144360}" type="datetimeFigureOut">
              <a:rPr lang="ru-RU"/>
              <a:pPr>
                <a:defRPr/>
              </a:pPr>
              <a:t>18.12.2013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E99EB-402E-4C7E-BB02-3F7C3AC12C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8967F-9F05-40D9-9DE4-B0C06134E4AC}" type="datetimeFigureOut">
              <a:rPr lang="ru-RU"/>
              <a:pPr>
                <a:defRPr/>
              </a:pPr>
              <a:t>18.12.2013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BF126-1583-4971-B7D5-563015562E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24745-91FD-4AFC-A67D-2EFD385F96AF}" type="datetimeFigureOut">
              <a:rPr lang="ru-RU"/>
              <a:pPr>
                <a:defRPr/>
              </a:pPr>
              <a:t>18.12.2013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F61D9-20AD-4CF2-966B-A5B10970C4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6000"/>
            <a:lum/>
          </a:blip>
          <a:srcRect/>
          <a:tile tx="-101600" ty="-50800" sx="100000" sy="56000" flip="none" algn="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4BA8CE6A-19D1-46E3-83C4-B52F2B5372F0}" type="datetimeFigureOut">
              <a:rPr lang="ru-RU"/>
              <a:pPr>
                <a:defRPr/>
              </a:pPr>
              <a:t>18.12.2013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A4F68FBD-7529-4746-A21C-D250A94D95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0" r:id="rId4"/>
    <p:sldLayoutId id="2147483746" r:id="rId5"/>
    <p:sldLayoutId id="2147483741" r:id="rId6"/>
    <p:sldLayoutId id="2147483747" r:id="rId7"/>
    <p:sldLayoutId id="2147483748" r:id="rId8"/>
    <p:sldLayoutId id="2147483749" r:id="rId9"/>
    <p:sldLayoutId id="2147483742" r:id="rId10"/>
    <p:sldLayoutId id="2147483750" r:id="rId11"/>
  </p:sldLayoutIdLst>
  <p:transition>
    <p:wip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ua/yandsearch?text=%D0%B3%D1%80%D0%BE%D1%88%D1%96&amp;stype=image&amp;lr=28401&amp;noreask=1&amp;source=wiz" TargetMode="External"/><Relationship Id="rId2" Type="http://schemas.openxmlformats.org/officeDocument/2006/relationships/hyperlink" Target="http://uk.wikipedia.org/wiki/%C3%F0%EE%F8%B3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vk.com/search?c%5bq%5d=ABBA&amp;c%5bsection%5d=audio&amp;c%5bperformer%5d=1" TargetMode="External"/><Relationship Id="rId5" Type="http://schemas.openxmlformats.org/officeDocument/2006/relationships/hyperlink" Target="http://infourok.ru/material.html?mid=991" TargetMode="External"/><Relationship Id="rId4" Type="http://schemas.openxmlformats.org/officeDocument/2006/relationships/hyperlink" Target="http://guide-students.ucoz.ua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6000"/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260648"/>
            <a:ext cx="7269163" cy="122413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cap="none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Гроші</a:t>
            </a:r>
            <a:r>
              <a:rPr lang="ru-RU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та </a:t>
            </a:r>
            <a:r>
              <a:rPr lang="ru-RU" b="1" cap="none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грошова</a:t>
            </a:r>
            <a:r>
              <a:rPr lang="ru-RU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cap="none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одиниця</a:t>
            </a:r>
            <a:r>
              <a:rPr lang="ru-RU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br>
              <a:rPr lang="ru-RU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Функції, сутність та види.</a:t>
            </a:r>
            <a:endParaRPr lang="ru-RU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381000" y="876300"/>
            <a:ext cx="8534400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uk-UA" i="1">
                <a:latin typeface="Monotype Corsiva" pitchFamily="66" charset="0"/>
              </a:rPr>
              <a:t>Дослідники стверджують, що перші паперові гроші з’</a:t>
            </a:r>
            <a:r>
              <a:rPr lang="ru-RU" i="1">
                <a:latin typeface="Monotype Corsiva" pitchFamily="66" charset="0"/>
              </a:rPr>
              <a:t>явились </a:t>
            </a:r>
            <a:r>
              <a:rPr lang="uk-UA" i="1">
                <a:latin typeface="Monotype Corsiva" pitchFamily="66" charset="0"/>
              </a:rPr>
              <a:t>у Китаї у 812 р. нашої ери. В Європі банкноти виникли в середні віки і називались банкоседлерами. Випущені вони були в середні віки в Швеції в 1661 р. Збережено 5-талерову банкноту випуску 6 грудня 1662 р.</a:t>
            </a:r>
            <a:endParaRPr lang="ru-RU">
              <a:latin typeface="Monotype Corsiva" pitchFamily="66" charset="0"/>
            </a:endParaRPr>
          </a:p>
          <a:p>
            <a:pPr algn="ctr"/>
            <a:r>
              <a:rPr lang="uk-UA" i="1">
                <a:latin typeface="Monotype Corsiva" pitchFamily="66" charset="0"/>
              </a:rPr>
              <a:t>У Росії перші паперова гроші було надруковано за наказом Катерини 2. вони являли соболю паперова асигнації вартістю 25, 50, 75 і 100 рублів. Їх вільно обмінювали на громіздкі мідні гроші. Для обміну в Москві і Санкт-Перетбурзі  1768 р. заснували два банки.</a:t>
            </a:r>
          </a:p>
        </p:txBody>
      </p:sp>
      <p:pic>
        <p:nvPicPr>
          <p:cNvPr id="9221" name="Picture 5" descr="ANd9GcTOia4BnBaRI_N_-IercHRjnVACBch0AfmWZCWPFVhTeFtX-Ti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2823577"/>
            <a:ext cx="3271850" cy="3577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Заголовок 1"/>
          <p:cNvSpPr>
            <a:spLocks noGrp="1"/>
          </p:cNvSpPr>
          <p:nvPr>
            <p:ph type="title"/>
          </p:nvPr>
        </p:nvSpPr>
        <p:spPr bwMode="auto">
          <a:xfrm>
            <a:off x="1403350" y="115888"/>
            <a:ext cx="7497763" cy="7842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>
                <a:effectLst/>
              </a:rPr>
              <a:t>Історія грошей в Україні</a:t>
            </a:r>
          </a:p>
        </p:txBody>
      </p:sp>
      <p:sp>
        <p:nvSpPr>
          <p:cNvPr id="20483" name="Объект 2"/>
          <p:cNvSpPr>
            <a:spLocks noGrp="1"/>
          </p:cNvSpPr>
          <p:nvPr>
            <p:ph idx="1"/>
          </p:nvPr>
        </p:nvSpPr>
        <p:spPr>
          <a:xfrm>
            <a:off x="1403350" y="1052513"/>
            <a:ext cx="7497763" cy="4800600"/>
          </a:xfrm>
        </p:spPr>
        <p:txBody>
          <a:bodyPr/>
          <a:lstStyle/>
          <a:p>
            <a:pPr eaLnBrk="1" hangingPunct="1"/>
            <a:r>
              <a:rPr lang="ru-RU" sz="2400" smtClean="0">
                <a:latin typeface="Monotype Corsiva" pitchFamily="66" charset="0"/>
              </a:rPr>
              <a:t>Найдавнішими монетами відкарбованими на українських землях були емісії грецьких колоній заснованих на північному узбережжі Чорного моря (Ольвія, Тіра, Херсонес, Пантікапей та ін.) Випускались вони впродовж 6 ст. до н. е. — 4 ст. н. е. Однак ареал їх розповсюдження є незначним.</a:t>
            </a:r>
          </a:p>
        </p:txBody>
      </p:sp>
      <p:pic>
        <p:nvPicPr>
          <p:cNvPr id="15364" name="Picture 2" descr="C:\Users\lee\Desktop\загруженное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3355975"/>
            <a:ext cx="2114550" cy="2162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85" name="TextBox 4"/>
          <p:cNvSpPr txBox="1">
            <a:spLocks noChangeArrowheads="1"/>
          </p:cNvSpPr>
          <p:nvPr/>
        </p:nvSpPr>
        <p:spPr bwMode="auto">
          <a:xfrm>
            <a:off x="4013200" y="5518150"/>
            <a:ext cx="24876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u="sng">
                <a:latin typeface="Corbel" pitchFamily="34" charset="0"/>
              </a:rPr>
              <a:t>Емісії грецьких колоній</a:t>
            </a:r>
          </a:p>
        </p:txBody>
      </p:sp>
      <p:pic>
        <p:nvPicPr>
          <p:cNvPr id="15366" name="Picture 3" descr="C:\Users\lee\Desktop\загруженное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3571876"/>
            <a:ext cx="2667000" cy="1714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7" name="Picture 4" descr="C:\Users\lee\Desktop\загруженное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3643314"/>
            <a:ext cx="2446337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ъект 2"/>
          <p:cNvSpPr>
            <a:spLocks noGrp="1"/>
          </p:cNvSpPr>
          <p:nvPr>
            <p:ph idx="1"/>
          </p:nvPr>
        </p:nvSpPr>
        <p:spPr>
          <a:xfrm>
            <a:off x="1419225" y="1125538"/>
            <a:ext cx="7499350" cy="4800600"/>
          </a:xfrm>
        </p:spPr>
        <p:txBody>
          <a:bodyPr/>
          <a:lstStyle/>
          <a:p>
            <a:pPr marL="80963" indent="0" eaLnBrk="1" hangingPunct="1">
              <a:buFont typeface="Wingdings 2" pitchFamily="18" charset="2"/>
              <a:buNone/>
            </a:pPr>
            <a:r>
              <a:rPr lang="ru-RU" sz="2400" dirty="0" err="1" smtClean="0">
                <a:latin typeface="Monotype Corsiva" pitchFamily="66" charset="0"/>
              </a:rPr>
              <a:t>Гроші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виконують</a:t>
            </a:r>
            <a:r>
              <a:rPr lang="ru-RU" sz="2400" dirty="0" smtClean="0">
                <a:latin typeface="Monotype Corsiva" pitchFamily="66" charset="0"/>
              </a:rPr>
              <a:t> ряд </a:t>
            </a:r>
            <a:r>
              <a:rPr lang="ru-RU" sz="2400" dirty="0" err="1" smtClean="0">
                <a:latin typeface="Monotype Corsiva" pitchFamily="66" charset="0"/>
              </a:rPr>
              <a:t>важливих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функцій</a:t>
            </a:r>
            <a:r>
              <a:rPr lang="ru-RU" sz="2400" dirty="0" smtClean="0">
                <a:latin typeface="Monotype Corsiva" pitchFamily="66" charset="0"/>
              </a:rPr>
              <a:t>:</a:t>
            </a:r>
          </a:p>
          <a:p>
            <a:pPr marL="80963" indent="0" eaLnBrk="1" hangingPunct="1">
              <a:buFont typeface="Wingdings 2" pitchFamily="18" charset="2"/>
              <a:buNone/>
            </a:pPr>
            <a:endParaRPr lang="ru-RU" sz="2400" dirty="0" smtClean="0">
              <a:latin typeface="Monotype Corsiva" pitchFamily="66" charset="0"/>
            </a:endParaRPr>
          </a:p>
          <a:p>
            <a:pPr marL="80963" indent="0" eaLnBrk="1" hangingPunct="1">
              <a:buFont typeface="Wingdings 2" pitchFamily="18" charset="2"/>
              <a:buNone/>
            </a:pPr>
            <a:r>
              <a:rPr lang="ru-RU" sz="2400" dirty="0" smtClean="0">
                <a:latin typeface="Monotype Corsiva" pitchFamily="66" charset="0"/>
              </a:rPr>
              <a:t>① </a:t>
            </a:r>
            <a:r>
              <a:rPr lang="ru-RU" sz="2400" dirty="0" err="1" smtClean="0">
                <a:latin typeface="Monotype Corsiva" pitchFamily="66" charset="0"/>
              </a:rPr>
              <a:t>Міра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вартості</a:t>
            </a:r>
            <a:endParaRPr lang="ru-RU" sz="2400" dirty="0" smtClean="0">
              <a:latin typeface="Monotype Corsiva" pitchFamily="66" charset="0"/>
            </a:endParaRPr>
          </a:p>
        </p:txBody>
      </p:sp>
      <p:sp>
        <p:nvSpPr>
          <p:cNvPr id="21507" name="Заголовок 1"/>
          <p:cNvSpPr txBox="1">
            <a:spLocks/>
          </p:cNvSpPr>
          <p:nvPr/>
        </p:nvSpPr>
        <p:spPr bwMode="auto">
          <a:xfrm>
            <a:off x="1403350" y="115888"/>
            <a:ext cx="7497763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4300">
                <a:solidFill>
                  <a:srgbClr val="572314"/>
                </a:solidFill>
                <a:latin typeface="Corbel" pitchFamily="34" charset="0"/>
              </a:rPr>
              <a:t>Функції грошей</a:t>
            </a:r>
          </a:p>
        </p:txBody>
      </p:sp>
      <p:pic>
        <p:nvPicPr>
          <p:cNvPr id="21508" name="Picture 2" descr="C:\Users\lee\Desktop\images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140968"/>
            <a:ext cx="1258887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Box 4"/>
          <p:cNvSpPr txBox="1">
            <a:spLocks noChangeArrowheads="1"/>
          </p:cNvSpPr>
          <p:nvPr/>
        </p:nvSpPr>
        <p:spPr bwMode="auto">
          <a:xfrm>
            <a:off x="2566912" y="4941168"/>
            <a:ext cx="22447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u="sng" dirty="0" err="1">
                <a:latin typeface="Corbel" pitchFamily="34" charset="0"/>
              </a:rPr>
              <a:t>Національна</a:t>
            </a:r>
            <a:r>
              <a:rPr lang="ru-RU" u="sng" dirty="0">
                <a:latin typeface="Corbel" pitchFamily="34" charset="0"/>
              </a:rPr>
              <a:t> валюта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ъект 2"/>
          <p:cNvSpPr>
            <a:spLocks noGrp="1"/>
          </p:cNvSpPr>
          <p:nvPr>
            <p:ph idx="1"/>
          </p:nvPr>
        </p:nvSpPr>
        <p:spPr>
          <a:xfrm>
            <a:off x="1422400" y="1125538"/>
            <a:ext cx="7499350" cy="4800600"/>
          </a:xfrm>
        </p:spPr>
        <p:txBody>
          <a:bodyPr/>
          <a:lstStyle/>
          <a:p>
            <a:pPr marL="80963" indent="0" eaLnBrk="1" hangingPunct="1">
              <a:buFont typeface="Wingdings 2" pitchFamily="18" charset="2"/>
              <a:buNone/>
            </a:pPr>
            <a:r>
              <a:rPr lang="ru-RU" sz="2400" dirty="0" err="1" smtClean="0">
                <a:latin typeface="Monotype Corsiva" pitchFamily="66" charset="0"/>
              </a:rPr>
              <a:t>Гроші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виконують</a:t>
            </a:r>
            <a:r>
              <a:rPr lang="ru-RU" sz="2400" dirty="0" smtClean="0">
                <a:latin typeface="Monotype Corsiva" pitchFamily="66" charset="0"/>
              </a:rPr>
              <a:t> ряд </a:t>
            </a:r>
            <a:r>
              <a:rPr lang="ru-RU" sz="2400" dirty="0" err="1" smtClean="0">
                <a:latin typeface="Monotype Corsiva" pitchFamily="66" charset="0"/>
              </a:rPr>
              <a:t>важливих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функцій</a:t>
            </a:r>
            <a:r>
              <a:rPr lang="ru-RU" sz="2400" dirty="0" smtClean="0">
                <a:latin typeface="Monotype Corsiva" pitchFamily="66" charset="0"/>
              </a:rPr>
              <a:t>:</a:t>
            </a:r>
          </a:p>
          <a:p>
            <a:pPr marL="80963" indent="0" eaLnBrk="1" hangingPunct="1">
              <a:buFont typeface="Wingdings 2" pitchFamily="18" charset="2"/>
              <a:buNone/>
            </a:pPr>
            <a:endParaRPr lang="ru-RU" sz="2400" dirty="0" smtClean="0">
              <a:latin typeface="Monotype Corsiva" pitchFamily="66" charset="0"/>
            </a:endParaRPr>
          </a:p>
          <a:p>
            <a:pPr marL="80963" indent="0" eaLnBrk="1" hangingPunct="1">
              <a:buFont typeface="Wingdings 2" pitchFamily="18" charset="2"/>
              <a:buNone/>
            </a:pPr>
            <a:r>
              <a:rPr lang="ru-RU" sz="2400" dirty="0" smtClean="0">
                <a:latin typeface="Monotype Corsiva" pitchFamily="66" charset="0"/>
              </a:rPr>
              <a:t>② </a:t>
            </a:r>
            <a:r>
              <a:rPr lang="ru-RU" sz="2400" dirty="0" err="1" smtClean="0">
                <a:latin typeface="Monotype Corsiva" pitchFamily="66" charset="0"/>
              </a:rPr>
              <a:t>Засіб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обігу</a:t>
            </a:r>
            <a:r>
              <a:rPr lang="ru-RU" sz="2400" dirty="0" smtClean="0">
                <a:latin typeface="Monotype Corsiva" pitchFamily="66" charset="0"/>
              </a:rPr>
              <a:t> </a:t>
            </a:r>
            <a:endParaRPr lang="ru-RU" sz="2400" dirty="0" smtClean="0">
              <a:latin typeface="Monotype Corsiva" pitchFamily="66" charset="0"/>
            </a:endParaRPr>
          </a:p>
          <a:p>
            <a:pPr marL="80963" indent="0" eaLnBrk="1" hangingPunct="1">
              <a:buFont typeface="Wingdings 2" pitchFamily="18" charset="2"/>
              <a:buNone/>
            </a:pPr>
            <a:r>
              <a:rPr lang="ru-RU" sz="2400" dirty="0" smtClean="0">
                <a:latin typeface="Monotype Corsiva" pitchFamily="66" charset="0"/>
              </a:rPr>
              <a:t>③ </a:t>
            </a:r>
            <a:r>
              <a:rPr lang="ru-RU" sz="2400" dirty="0" err="1" smtClean="0">
                <a:latin typeface="Monotype Corsiva" pitchFamily="66" charset="0"/>
              </a:rPr>
              <a:t>Засіб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нагромадження</a:t>
            </a:r>
            <a:r>
              <a:rPr lang="ru-RU" sz="2400" dirty="0" smtClean="0">
                <a:latin typeface="Monotype Corsiva" pitchFamily="66" charset="0"/>
              </a:rPr>
              <a:t> </a:t>
            </a:r>
            <a:endParaRPr lang="ru-RU" sz="2400" dirty="0" smtClean="0"/>
          </a:p>
        </p:txBody>
      </p:sp>
      <p:sp>
        <p:nvSpPr>
          <p:cNvPr id="22531" name="Заголовок 1"/>
          <p:cNvSpPr txBox="1">
            <a:spLocks/>
          </p:cNvSpPr>
          <p:nvPr/>
        </p:nvSpPr>
        <p:spPr bwMode="auto">
          <a:xfrm>
            <a:off x="1403350" y="115888"/>
            <a:ext cx="7497763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4300">
                <a:solidFill>
                  <a:srgbClr val="572314"/>
                </a:solidFill>
                <a:latin typeface="Corbel" pitchFamily="34" charset="0"/>
              </a:rPr>
              <a:t>Функції грошей</a:t>
            </a:r>
          </a:p>
        </p:txBody>
      </p:sp>
      <p:pic>
        <p:nvPicPr>
          <p:cNvPr id="17412" name="Picture 2" descr="C:\Users\lee\Desktop\images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4429132"/>
            <a:ext cx="2209800" cy="2076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5635625" y="6442075"/>
            <a:ext cx="3251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orbel" pitchFamily="34" charset="0"/>
              </a:rPr>
              <a:t>" Скарб піратів чорного моря "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ъект 2"/>
          <p:cNvSpPr>
            <a:spLocks noGrp="1"/>
          </p:cNvSpPr>
          <p:nvPr>
            <p:ph idx="1"/>
          </p:nvPr>
        </p:nvSpPr>
        <p:spPr>
          <a:xfrm>
            <a:off x="1428750" y="1125538"/>
            <a:ext cx="7497763" cy="4800600"/>
          </a:xfrm>
        </p:spPr>
        <p:txBody>
          <a:bodyPr/>
          <a:lstStyle/>
          <a:p>
            <a:pPr marL="80963" indent="0" eaLnBrk="1" hangingPunct="1">
              <a:buFont typeface="Wingdings 2" pitchFamily="18" charset="2"/>
              <a:buNone/>
            </a:pPr>
            <a:r>
              <a:rPr lang="ru-RU" sz="2400" dirty="0" err="1" smtClean="0">
                <a:latin typeface="Monotype Corsiva" pitchFamily="66" charset="0"/>
              </a:rPr>
              <a:t>Гроші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виконують</a:t>
            </a:r>
            <a:r>
              <a:rPr lang="ru-RU" sz="2400" dirty="0" smtClean="0">
                <a:latin typeface="Monotype Corsiva" pitchFamily="66" charset="0"/>
              </a:rPr>
              <a:t> ряд </a:t>
            </a:r>
            <a:r>
              <a:rPr lang="ru-RU" sz="2400" dirty="0" err="1" smtClean="0">
                <a:latin typeface="Monotype Corsiva" pitchFamily="66" charset="0"/>
              </a:rPr>
              <a:t>важливих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функцій</a:t>
            </a:r>
            <a:r>
              <a:rPr lang="ru-RU" sz="2400" dirty="0" smtClean="0">
                <a:latin typeface="Monotype Corsiva" pitchFamily="66" charset="0"/>
              </a:rPr>
              <a:t>:</a:t>
            </a:r>
          </a:p>
          <a:p>
            <a:pPr marL="80963" indent="0" eaLnBrk="1" hangingPunct="1">
              <a:buFont typeface="Wingdings 2" pitchFamily="18" charset="2"/>
              <a:buNone/>
            </a:pPr>
            <a:endParaRPr lang="ru-RU" sz="2400" dirty="0" smtClean="0">
              <a:latin typeface="Monotype Corsiva" pitchFamily="66" charset="0"/>
            </a:endParaRPr>
          </a:p>
          <a:p>
            <a:pPr marL="80963" indent="0" eaLnBrk="1" hangingPunct="1">
              <a:buFont typeface="Wingdings 2" pitchFamily="18" charset="2"/>
              <a:buNone/>
            </a:pPr>
            <a:r>
              <a:rPr lang="ru-RU" sz="2400" dirty="0" smtClean="0">
                <a:latin typeface="Monotype Corsiva" pitchFamily="66" charset="0"/>
              </a:rPr>
              <a:t>④ </a:t>
            </a:r>
            <a:r>
              <a:rPr lang="ru-RU" sz="2400" dirty="0" err="1" smtClean="0">
                <a:latin typeface="Monotype Corsiva" pitchFamily="66" charset="0"/>
              </a:rPr>
              <a:t>Засіб</a:t>
            </a:r>
            <a:r>
              <a:rPr lang="ru-RU" sz="2400" dirty="0" smtClean="0">
                <a:latin typeface="Monotype Corsiva" pitchFamily="66" charset="0"/>
              </a:rPr>
              <a:t> платежу </a:t>
            </a:r>
            <a:endParaRPr lang="ru-RU" sz="2400" dirty="0" smtClean="0">
              <a:latin typeface="Monotype Corsiva" pitchFamily="66" charset="0"/>
            </a:endParaRPr>
          </a:p>
          <a:p>
            <a:pPr marL="80963" indent="0" eaLnBrk="1" hangingPunct="1">
              <a:buFont typeface="Wingdings 2" pitchFamily="18" charset="2"/>
              <a:buNone/>
            </a:pPr>
            <a:endParaRPr lang="uk-UA" sz="2400" dirty="0">
              <a:latin typeface="Monotype Corsiva" pitchFamily="66" charset="0"/>
            </a:endParaRPr>
          </a:p>
          <a:p>
            <a:pPr marL="80963" indent="0" eaLnBrk="1" hangingPunct="1">
              <a:buFont typeface="Wingdings 2" pitchFamily="18" charset="2"/>
              <a:buNone/>
            </a:pPr>
            <a:endParaRPr lang="uk-UA" sz="2400" dirty="0" smtClean="0">
              <a:latin typeface="Monotype Corsiva" pitchFamily="66" charset="0"/>
            </a:endParaRPr>
          </a:p>
          <a:p>
            <a:pPr marL="80963" indent="0" eaLnBrk="1" hangingPunct="1">
              <a:buFont typeface="Wingdings 2" pitchFamily="18" charset="2"/>
              <a:buNone/>
            </a:pPr>
            <a:endParaRPr lang="uk-UA" sz="2400" dirty="0">
              <a:latin typeface="Monotype Corsiva" pitchFamily="66" charset="0"/>
            </a:endParaRPr>
          </a:p>
          <a:p>
            <a:pPr marL="80963" indent="0" eaLnBrk="1" hangingPunct="1">
              <a:buFont typeface="Wingdings 2" pitchFamily="18" charset="2"/>
              <a:buNone/>
            </a:pPr>
            <a:endParaRPr lang="ru-RU" sz="2400" dirty="0" smtClean="0">
              <a:latin typeface="Monotype Corsiva" pitchFamily="66" charset="0"/>
            </a:endParaRPr>
          </a:p>
          <a:p>
            <a:pPr marL="80963" indent="0" eaLnBrk="1" hangingPunct="1">
              <a:buFont typeface="Wingdings 2" pitchFamily="18" charset="2"/>
              <a:buNone/>
            </a:pPr>
            <a:r>
              <a:rPr lang="ru-RU" sz="2400" dirty="0" smtClean="0">
                <a:latin typeface="Monotype Corsiva" pitchFamily="66" charset="0"/>
              </a:rPr>
              <a:t>⑤ </a:t>
            </a:r>
            <a:r>
              <a:rPr lang="ru-RU" sz="2400" dirty="0" err="1" smtClean="0">
                <a:latin typeface="Monotype Corsiva" pitchFamily="66" charset="0"/>
              </a:rPr>
              <a:t>Світові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гроші</a:t>
            </a:r>
            <a:r>
              <a:rPr lang="ru-RU" sz="2400" dirty="0" smtClean="0">
                <a:latin typeface="Monotype Corsiva" pitchFamily="66" charset="0"/>
              </a:rPr>
              <a:t> </a:t>
            </a:r>
            <a:endParaRPr lang="ru-RU" sz="2400" dirty="0" smtClean="0"/>
          </a:p>
        </p:txBody>
      </p:sp>
      <p:sp>
        <p:nvSpPr>
          <p:cNvPr id="23555" name="Заголовок 1"/>
          <p:cNvSpPr txBox="1">
            <a:spLocks/>
          </p:cNvSpPr>
          <p:nvPr/>
        </p:nvSpPr>
        <p:spPr bwMode="auto">
          <a:xfrm>
            <a:off x="1403350" y="115888"/>
            <a:ext cx="7497763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4300">
                <a:solidFill>
                  <a:srgbClr val="572314"/>
                </a:solidFill>
                <a:latin typeface="Corbel" pitchFamily="34" charset="0"/>
              </a:rPr>
              <a:t>Функції грошей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716176"/>
            <a:ext cx="2087880" cy="14020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869160"/>
            <a:ext cx="2156460" cy="135636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11288" y="1125538"/>
            <a:ext cx="7497762" cy="4800600"/>
          </a:xfrm>
        </p:spPr>
        <p:txBody>
          <a:bodyPr>
            <a:normAutofit/>
          </a:bodyPr>
          <a:lstStyle/>
          <a:p>
            <a:pPr marL="82296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>
                <a:latin typeface="Monotype Corsiva" pitchFamily="66" charset="0"/>
              </a:rPr>
              <a:t>За </a:t>
            </a:r>
            <a:r>
              <a:rPr lang="ru-RU" sz="2000" dirty="0" err="1">
                <a:latin typeface="Monotype Corsiva" pitchFamily="66" charset="0"/>
              </a:rPr>
              <a:t>критерієм</a:t>
            </a:r>
            <a:r>
              <a:rPr lang="ru-RU" sz="2000" dirty="0">
                <a:latin typeface="Monotype Corsiva" pitchFamily="66" charset="0"/>
              </a:rPr>
              <a:t> </a:t>
            </a:r>
            <a:r>
              <a:rPr lang="ru-RU" sz="2000" dirty="0" err="1">
                <a:latin typeface="Monotype Corsiva" pitchFamily="66" charset="0"/>
              </a:rPr>
              <a:t>матеріально-речового</a:t>
            </a:r>
            <a:r>
              <a:rPr lang="ru-RU" sz="2000" dirty="0">
                <a:latin typeface="Monotype Corsiva" pitchFamily="66" charset="0"/>
              </a:rPr>
              <a:t> </a:t>
            </a:r>
            <a:r>
              <a:rPr lang="ru-RU" sz="2000" dirty="0" err="1">
                <a:latin typeface="Monotype Corsiva" pitchFamily="66" charset="0"/>
              </a:rPr>
              <a:t>змісту</a:t>
            </a:r>
            <a:r>
              <a:rPr lang="ru-RU" sz="2000" dirty="0">
                <a:latin typeface="Monotype Corsiva" pitchFamily="66" charset="0"/>
              </a:rPr>
              <a:t> </a:t>
            </a:r>
            <a:r>
              <a:rPr lang="ru-RU" sz="2000" dirty="0" err="1">
                <a:latin typeface="Monotype Corsiva" pitchFamily="66" charset="0"/>
              </a:rPr>
              <a:t>розрізняють</a:t>
            </a:r>
            <a:r>
              <a:rPr lang="ru-RU" sz="2000" dirty="0">
                <a:latin typeface="Monotype Corsiva" pitchFamily="66" charset="0"/>
              </a:rPr>
              <a:t> </a:t>
            </a:r>
            <a:r>
              <a:rPr lang="ru-RU" sz="2000" dirty="0" err="1">
                <a:latin typeface="Monotype Corsiva" pitchFamily="66" charset="0"/>
              </a:rPr>
              <a:t>дві</a:t>
            </a:r>
            <a:r>
              <a:rPr lang="ru-RU" sz="2000" dirty="0">
                <a:latin typeface="Monotype Corsiva" pitchFamily="66" charset="0"/>
              </a:rPr>
              <a:t> </a:t>
            </a:r>
            <a:r>
              <a:rPr lang="ru-RU" sz="2000" dirty="0" err="1">
                <a:latin typeface="Monotype Corsiva" pitchFamily="66" charset="0"/>
              </a:rPr>
              <a:t>групи</a:t>
            </a:r>
            <a:r>
              <a:rPr lang="ru-RU" sz="2000" dirty="0">
                <a:latin typeface="Monotype Corsiva" pitchFamily="66" charset="0"/>
              </a:rPr>
              <a:t> </a:t>
            </a:r>
            <a:r>
              <a:rPr lang="ru-RU" sz="2000" dirty="0" err="1">
                <a:latin typeface="Monotype Corsiva" pitchFamily="66" charset="0"/>
              </a:rPr>
              <a:t>носіїв</a:t>
            </a:r>
            <a:r>
              <a:rPr lang="ru-RU" sz="2000" dirty="0">
                <a:latin typeface="Monotype Corsiva" pitchFamily="66" charset="0"/>
              </a:rPr>
              <a:t> </a:t>
            </a:r>
            <a:r>
              <a:rPr lang="ru-RU" sz="2000" dirty="0" err="1">
                <a:latin typeface="Monotype Corsiva" pitchFamily="66" charset="0"/>
              </a:rPr>
              <a:t>грошових</a:t>
            </a:r>
            <a:r>
              <a:rPr lang="ru-RU" sz="2000" dirty="0">
                <a:latin typeface="Monotype Corsiva" pitchFamily="66" charset="0"/>
              </a:rPr>
              <a:t> </a:t>
            </a:r>
            <a:r>
              <a:rPr lang="ru-RU" sz="2000" dirty="0" err="1">
                <a:latin typeface="Monotype Corsiva" pitchFamily="66" charset="0"/>
              </a:rPr>
              <a:t>властивостей</a:t>
            </a:r>
            <a:r>
              <a:rPr lang="ru-RU" sz="2000" dirty="0">
                <a:latin typeface="Monotype Corsiva" pitchFamily="66" charset="0"/>
              </a:rPr>
              <a:t>: </a:t>
            </a:r>
            <a:r>
              <a:rPr lang="ru-RU" sz="2000" dirty="0" err="1">
                <a:latin typeface="Monotype Corsiva" pitchFamily="66" charset="0"/>
              </a:rPr>
              <a:t>повноцінні</a:t>
            </a:r>
            <a:r>
              <a:rPr lang="ru-RU" sz="2000" dirty="0">
                <a:latin typeface="Monotype Corsiva" pitchFamily="66" charset="0"/>
              </a:rPr>
              <a:t> (</a:t>
            </a:r>
            <a:r>
              <a:rPr lang="ru-RU" sz="2000" dirty="0" err="1">
                <a:latin typeface="Monotype Corsiva" pitchFamily="66" charset="0"/>
              </a:rPr>
              <a:t>товарні</a:t>
            </a:r>
            <a:r>
              <a:rPr lang="ru-RU" sz="2000" dirty="0">
                <a:latin typeface="Monotype Corsiva" pitchFamily="66" charset="0"/>
              </a:rPr>
              <a:t> та </a:t>
            </a:r>
            <a:r>
              <a:rPr lang="ru-RU" sz="2000" dirty="0" err="1">
                <a:latin typeface="Monotype Corsiva" pitchFamily="66" charset="0"/>
              </a:rPr>
              <a:t>металеві</a:t>
            </a:r>
            <a:r>
              <a:rPr lang="ru-RU" sz="2000" dirty="0">
                <a:latin typeface="Monotype Corsiva" pitchFamily="66" charset="0"/>
              </a:rPr>
              <a:t>) і </a:t>
            </a:r>
            <a:r>
              <a:rPr lang="ru-RU" sz="2000" dirty="0" err="1">
                <a:latin typeface="Monotype Corsiva" pitchFamily="66" charset="0"/>
              </a:rPr>
              <a:t>неповноцінні</a:t>
            </a:r>
            <a:r>
              <a:rPr lang="ru-RU" sz="2000" dirty="0">
                <a:latin typeface="Monotype Corsiva" pitchFamily="66" charset="0"/>
              </a:rPr>
              <a:t> (</a:t>
            </a:r>
            <a:r>
              <a:rPr lang="ru-RU" sz="2000" dirty="0" err="1">
                <a:latin typeface="Monotype Corsiva" pitchFamily="66" charset="0"/>
              </a:rPr>
              <a:t>паперові</a:t>
            </a:r>
            <a:r>
              <a:rPr lang="ru-RU" sz="2000" dirty="0">
                <a:latin typeface="Monotype Corsiva" pitchFamily="66" charset="0"/>
              </a:rPr>
              <a:t> та </a:t>
            </a:r>
            <a:r>
              <a:rPr lang="ru-RU" sz="2000" dirty="0" err="1">
                <a:latin typeface="Monotype Corsiva" pitchFamily="66" charset="0"/>
              </a:rPr>
              <a:t>кредитні</a:t>
            </a:r>
            <a:r>
              <a:rPr lang="ru-RU" sz="2000" dirty="0" smtClean="0">
                <a:latin typeface="Monotype Corsiva" pitchFamily="66" charset="0"/>
              </a:rPr>
              <a:t>):</a:t>
            </a:r>
            <a:endParaRPr lang="ru-RU" sz="2000" dirty="0">
              <a:latin typeface="Monotype Corsiva" pitchFamily="66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600" dirty="0" err="1">
                <a:latin typeface="Monotype Corsiva" pitchFamily="66" charset="0"/>
              </a:rPr>
              <a:t>Повноцінні</a:t>
            </a:r>
            <a:r>
              <a:rPr lang="ru-RU" sz="3600" dirty="0">
                <a:latin typeface="Monotype Corsiva" pitchFamily="66" charset="0"/>
              </a:rPr>
              <a:t> </a:t>
            </a:r>
            <a:endParaRPr lang="ru-RU" sz="3600" dirty="0" smtClean="0">
              <a:latin typeface="Monotype Corsiva" pitchFamily="66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600" dirty="0" err="1" smtClean="0">
                <a:latin typeface="Monotype Corsiva" pitchFamily="66" charset="0"/>
              </a:rPr>
              <a:t>Неповноцінні</a:t>
            </a:r>
            <a:r>
              <a:rPr lang="ru-RU" sz="3600" dirty="0" smtClean="0">
                <a:latin typeface="Monotype Corsiva" pitchFamily="66" charset="0"/>
              </a:rPr>
              <a:t> </a:t>
            </a:r>
            <a:r>
              <a:rPr lang="ru-RU" sz="3600" dirty="0" err="1">
                <a:latin typeface="Monotype Corsiva" pitchFamily="66" charset="0"/>
              </a:rPr>
              <a:t>гроші</a:t>
            </a:r>
            <a:r>
              <a:rPr lang="ru-RU" sz="3600" dirty="0">
                <a:latin typeface="Monotype Corsiva" pitchFamily="66" charset="0"/>
              </a:rPr>
              <a:t> </a:t>
            </a:r>
            <a:endParaRPr lang="ru-RU" sz="3600" dirty="0" smtClean="0">
              <a:latin typeface="Monotype Corsiva" pitchFamily="66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600" dirty="0" err="1" smtClean="0">
                <a:latin typeface="Monotype Corsiva" pitchFamily="66" charset="0"/>
              </a:rPr>
              <a:t>Змішані</a:t>
            </a:r>
            <a:r>
              <a:rPr lang="ru-RU" sz="3600" dirty="0" smtClean="0">
                <a:latin typeface="Monotype Corsiva" pitchFamily="66" charset="0"/>
              </a:rPr>
              <a:t> </a:t>
            </a:r>
            <a:r>
              <a:rPr lang="ru-RU" sz="3600" dirty="0" err="1">
                <a:latin typeface="Monotype Corsiva" pitchFamily="66" charset="0"/>
              </a:rPr>
              <a:t>форми</a:t>
            </a:r>
            <a:r>
              <a:rPr lang="ru-RU" sz="3600" dirty="0">
                <a:latin typeface="Monotype Corsiva" pitchFamily="66" charset="0"/>
              </a:rPr>
              <a:t> </a:t>
            </a:r>
            <a:r>
              <a:rPr lang="ru-RU" sz="3600" dirty="0" smtClean="0">
                <a:latin typeface="Monotype Corsiva" pitchFamily="66" charset="0"/>
              </a:rPr>
              <a:t>грошей</a:t>
            </a:r>
            <a:endParaRPr lang="ru-RU" sz="3600" dirty="0">
              <a:latin typeface="Monotype Corsiva" pitchFamily="66" charset="0"/>
            </a:endParaRPr>
          </a:p>
        </p:txBody>
      </p:sp>
      <p:sp>
        <p:nvSpPr>
          <p:cNvPr id="24579" name="Заголовок 1"/>
          <p:cNvSpPr txBox="1">
            <a:spLocks/>
          </p:cNvSpPr>
          <p:nvPr/>
        </p:nvSpPr>
        <p:spPr bwMode="auto">
          <a:xfrm>
            <a:off x="1403350" y="115888"/>
            <a:ext cx="7497763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4300">
                <a:solidFill>
                  <a:srgbClr val="572314"/>
                </a:solidFill>
                <a:latin typeface="Corbel" pitchFamily="34" charset="0"/>
              </a:rPr>
              <a:t>Види грошей</a:t>
            </a:r>
          </a:p>
        </p:txBody>
      </p:sp>
      <p:pic>
        <p:nvPicPr>
          <p:cNvPr id="19460" name="Picture 2" descr="C:\Users\lee\Desktop\загруженное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643446"/>
            <a:ext cx="2143125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1" name="Picture 3" descr="C:\Users\lee\Desktop\загруженное (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4929198"/>
            <a:ext cx="2505075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582" name="TextBox 6"/>
          <p:cNvSpPr txBox="1">
            <a:spLocks noChangeArrowheads="1"/>
          </p:cNvSpPr>
          <p:nvPr/>
        </p:nvSpPr>
        <p:spPr bwMode="auto">
          <a:xfrm>
            <a:off x="1143000" y="6357938"/>
            <a:ext cx="13017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u="sng">
                <a:latin typeface="Corbel" pitchFamily="34" charset="0"/>
              </a:rPr>
              <a:t>Повноцінні</a:t>
            </a:r>
          </a:p>
        </p:txBody>
      </p:sp>
      <p:sp>
        <p:nvSpPr>
          <p:cNvPr id="24583" name="TextBox 7"/>
          <p:cNvSpPr txBox="1">
            <a:spLocks noChangeArrowheads="1"/>
          </p:cNvSpPr>
          <p:nvPr/>
        </p:nvSpPr>
        <p:spPr bwMode="auto">
          <a:xfrm>
            <a:off x="6638925" y="6232525"/>
            <a:ext cx="1539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u="sng">
                <a:latin typeface="Corbel" pitchFamily="34" charset="0"/>
              </a:rPr>
              <a:t>Неповноцінні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ъект 2"/>
          <p:cNvSpPr>
            <a:spLocks noGrp="1"/>
          </p:cNvSpPr>
          <p:nvPr>
            <p:ph idx="1"/>
          </p:nvPr>
        </p:nvSpPr>
        <p:spPr>
          <a:xfrm>
            <a:off x="1476375" y="1125538"/>
            <a:ext cx="7497763" cy="4800600"/>
          </a:xfrm>
        </p:spPr>
        <p:txBody>
          <a:bodyPr/>
          <a:lstStyle/>
          <a:p>
            <a:pPr eaLnBrk="1" hangingPunct="1"/>
            <a:r>
              <a:rPr lang="ru-RU" sz="3600" dirty="0" err="1" smtClean="0">
                <a:latin typeface="Monotype Corsiva" pitchFamily="66" charset="0"/>
              </a:rPr>
              <a:t>Товарні</a:t>
            </a:r>
            <a:r>
              <a:rPr lang="ru-RU" sz="3600" dirty="0" smtClean="0">
                <a:latin typeface="Monotype Corsiva" pitchFamily="66" charset="0"/>
              </a:rPr>
              <a:t> </a:t>
            </a:r>
            <a:r>
              <a:rPr lang="ru-RU" sz="3600" dirty="0" err="1" smtClean="0">
                <a:latin typeface="Monotype Corsiva" pitchFamily="66" charset="0"/>
              </a:rPr>
              <a:t>гроші</a:t>
            </a:r>
            <a:endParaRPr lang="ru-RU" sz="3600" dirty="0" smtClean="0">
              <a:latin typeface="Monotype Corsiva" pitchFamily="66" charset="0"/>
            </a:endParaRPr>
          </a:p>
        </p:txBody>
      </p:sp>
      <p:sp>
        <p:nvSpPr>
          <p:cNvPr id="25603" name="Заголовок 1"/>
          <p:cNvSpPr txBox="1">
            <a:spLocks/>
          </p:cNvSpPr>
          <p:nvPr/>
        </p:nvSpPr>
        <p:spPr bwMode="auto">
          <a:xfrm>
            <a:off x="1403350" y="115888"/>
            <a:ext cx="7497763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4300">
                <a:solidFill>
                  <a:srgbClr val="572314"/>
                </a:solidFill>
                <a:latin typeface="Corbel" pitchFamily="34" charset="0"/>
              </a:rPr>
              <a:t>Види грошей</a:t>
            </a:r>
          </a:p>
        </p:txBody>
      </p:sp>
      <p:pic>
        <p:nvPicPr>
          <p:cNvPr id="20485" name="Picture 5" descr="D:\Новая папка\обои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3786190"/>
            <a:ext cx="4181423" cy="2750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ъект 2"/>
          <p:cNvSpPr>
            <a:spLocks noGrp="1"/>
          </p:cNvSpPr>
          <p:nvPr>
            <p:ph idx="1"/>
          </p:nvPr>
        </p:nvSpPr>
        <p:spPr>
          <a:xfrm>
            <a:off x="1411288" y="1125538"/>
            <a:ext cx="7497762" cy="4800600"/>
          </a:xfrm>
        </p:spPr>
        <p:txBody>
          <a:bodyPr/>
          <a:lstStyle/>
          <a:p>
            <a:pPr eaLnBrk="1" hangingPunct="1"/>
            <a:r>
              <a:rPr lang="ru-RU" sz="2400" dirty="0" err="1" smtClean="0">
                <a:latin typeface="Monotype Corsiva" pitchFamily="66" charset="0"/>
              </a:rPr>
              <a:t>Металеві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гроші</a:t>
            </a:r>
            <a:endParaRPr lang="ru-RU" sz="2400" dirty="0" smtClean="0">
              <a:latin typeface="Monotype Corsiva" pitchFamily="66" charset="0"/>
            </a:endParaRPr>
          </a:p>
        </p:txBody>
      </p:sp>
      <p:sp>
        <p:nvSpPr>
          <p:cNvPr id="26627" name="Заголовок 1"/>
          <p:cNvSpPr txBox="1">
            <a:spLocks/>
          </p:cNvSpPr>
          <p:nvPr/>
        </p:nvSpPr>
        <p:spPr bwMode="auto">
          <a:xfrm>
            <a:off x="1403350" y="115888"/>
            <a:ext cx="7497763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4300" dirty="0" err="1">
                <a:solidFill>
                  <a:srgbClr val="572314"/>
                </a:solidFill>
                <a:latin typeface="Corbel" pitchFamily="34" charset="0"/>
              </a:rPr>
              <a:t>Види</a:t>
            </a:r>
            <a:r>
              <a:rPr lang="ru-RU" sz="4300" dirty="0">
                <a:solidFill>
                  <a:srgbClr val="572314"/>
                </a:solidFill>
                <a:latin typeface="Corbel" pitchFamily="34" charset="0"/>
              </a:rPr>
              <a:t> грошей</a:t>
            </a:r>
          </a:p>
        </p:txBody>
      </p:sp>
      <p:pic>
        <p:nvPicPr>
          <p:cNvPr id="21509" name="Picture 5" descr="D:\гро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500438"/>
            <a:ext cx="4119558" cy="3097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ъект 2"/>
          <p:cNvSpPr>
            <a:spLocks noGrp="1"/>
          </p:cNvSpPr>
          <p:nvPr>
            <p:ph idx="1"/>
          </p:nvPr>
        </p:nvSpPr>
        <p:spPr>
          <a:xfrm>
            <a:off x="1403350" y="1125538"/>
            <a:ext cx="7497763" cy="4800600"/>
          </a:xfrm>
        </p:spPr>
        <p:txBody>
          <a:bodyPr/>
          <a:lstStyle/>
          <a:p>
            <a:pPr eaLnBrk="1" hangingPunct="1"/>
            <a:r>
              <a:rPr lang="ru-RU" sz="2400" dirty="0" err="1" smtClean="0">
                <a:latin typeface="Monotype Corsiva" pitchFamily="66" charset="0"/>
              </a:rPr>
              <a:t>Паперові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гроші</a:t>
            </a:r>
            <a:endParaRPr lang="ru-RU" sz="2400" dirty="0" smtClean="0"/>
          </a:p>
        </p:txBody>
      </p:sp>
      <p:sp>
        <p:nvSpPr>
          <p:cNvPr id="27651" name="Заголовок 1"/>
          <p:cNvSpPr txBox="1">
            <a:spLocks/>
          </p:cNvSpPr>
          <p:nvPr/>
        </p:nvSpPr>
        <p:spPr bwMode="auto">
          <a:xfrm>
            <a:off x="1403350" y="115888"/>
            <a:ext cx="7497763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4300">
                <a:solidFill>
                  <a:srgbClr val="572314"/>
                </a:solidFill>
                <a:latin typeface="Corbel" pitchFamily="34" charset="0"/>
              </a:rPr>
              <a:t>Види грошей</a:t>
            </a:r>
          </a:p>
        </p:txBody>
      </p:sp>
      <p:pic>
        <p:nvPicPr>
          <p:cNvPr id="22533" name="Picture 5" descr="D:\гроо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3357562"/>
            <a:ext cx="4406878" cy="33051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ъект 2"/>
          <p:cNvSpPr>
            <a:spLocks noGrp="1"/>
          </p:cNvSpPr>
          <p:nvPr>
            <p:ph idx="1"/>
          </p:nvPr>
        </p:nvSpPr>
        <p:spPr>
          <a:xfrm>
            <a:off x="1403350" y="1052513"/>
            <a:ext cx="7497763" cy="4800600"/>
          </a:xfrm>
        </p:spPr>
        <p:txBody>
          <a:bodyPr/>
          <a:lstStyle/>
          <a:p>
            <a:pPr eaLnBrk="1" hangingPunct="1"/>
            <a:r>
              <a:rPr lang="ru-RU" sz="2000" dirty="0" err="1" smtClean="0">
                <a:latin typeface="Monotype Corsiva" pitchFamily="66" charset="0"/>
              </a:rPr>
              <a:t>Кредитні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гроші</a:t>
            </a:r>
            <a:endParaRPr lang="ru-RU" sz="2000" dirty="0" smtClean="0"/>
          </a:p>
        </p:txBody>
      </p:sp>
      <p:sp>
        <p:nvSpPr>
          <p:cNvPr id="28675" name="Заголовок 1"/>
          <p:cNvSpPr txBox="1">
            <a:spLocks/>
          </p:cNvSpPr>
          <p:nvPr/>
        </p:nvSpPr>
        <p:spPr bwMode="auto">
          <a:xfrm>
            <a:off x="1403350" y="115888"/>
            <a:ext cx="7497763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4300">
                <a:solidFill>
                  <a:srgbClr val="572314"/>
                </a:solidFill>
                <a:latin typeface="Corbel" pitchFamily="34" charset="0"/>
              </a:rPr>
              <a:t>Види грошей</a:t>
            </a:r>
          </a:p>
        </p:txBody>
      </p:sp>
      <p:pic>
        <p:nvPicPr>
          <p:cNvPr id="23557" name="Picture 5" descr="D:\ка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3714752"/>
            <a:ext cx="4286280" cy="28731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450" y="188913"/>
            <a:ext cx="1954213" cy="6985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vi-VN" dirty="0">
                <a:solidFill>
                  <a:schemeClr val="tx2">
                    <a:satMod val="130000"/>
                  </a:schemeClr>
                </a:solidFill>
              </a:rPr>
              <a:t>Гро́ші</a:t>
            </a:r>
            <a:endParaRPr lang="ru-RU" dirty="0">
              <a:solidFill>
                <a:schemeClr val="tx2">
                  <a:satMod val="13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450" y="1125538"/>
            <a:ext cx="7632700" cy="3259137"/>
          </a:xfrm>
        </p:spPr>
        <p:txBody>
          <a:bodyPr>
            <a:normAutofit fontScale="92500" lnSpcReduction="1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vi-VN" dirty="0"/>
              <a:t>Гро́ші — </a:t>
            </a:r>
            <a:r>
              <a:rPr lang="ru-RU" i="1" dirty="0" err="1">
                <a:latin typeface="Monotype Corsiva" pitchFamily="66" charset="0"/>
              </a:rPr>
              <a:t>особливий</a:t>
            </a:r>
            <a:r>
              <a:rPr lang="ru-RU" i="1" dirty="0">
                <a:latin typeface="Monotype Corsiva" pitchFamily="66" charset="0"/>
              </a:rPr>
              <a:t> товар, </a:t>
            </a:r>
            <a:r>
              <a:rPr lang="ru-RU" i="1" dirty="0" err="1">
                <a:latin typeface="Monotype Corsiva" pitchFamily="66" charset="0"/>
              </a:rPr>
              <a:t>що</a:t>
            </a:r>
            <a:r>
              <a:rPr lang="ru-RU" i="1" dirty="0">
                <a:latin typeface="Monotype Corsiva" pitchFamily="66" charset="0"/>
              </a:rPr>
              <a:t> є </a:t>
            </a:r>
            <a:r>
              <a:rPr lang="ru-RU" i="1" dirty="0" err="1">
                <a:latin typeface="Monotype Corsiva" pitchFamily="66" charset="0"/>
              </a:rPr>
              <a:t>загальною</a:t>
            </a:r>
            <a:r>
              <a:rPr lang="ru-RU" i="1" dirty="0">
                <a:latin typeface="Monotype Corsiva" pitchFamily="66" charset="0"/>
              </a:rPr>
              <a:t> </a:t>
            </a:r>
            <a:r>
              <a:rPr lang="ru-RU" i="1" dirty="0" err="1">
                <a:latin typeface="Monotype Corsiva" pitchFamily="66" charset="0"/>
              </a:rPr>
              <a:t>еквівалентною</a:t>
            </a:r>
            <a:r>
              <a:rPr lang="ru-RU" i="1" dirty="0">
                <a:latin typeface="Monotype Corsiva" pitchFamily="66" charset="0"/>
              </a:rPr>
              <a:t> формою </a:t>
            </a:r>
            <a:r>
              <a:rPr lang="ru-RU" i="1" dirty="0" err="1">
                <a:latin typeface="Monotype Corsiva" pitchFamily="66" charset="0"/>
              </a:rPr>
              <a:t>вартості</a:t>
            </a:r>
            <a:r>
              <a:rPr lang="ru-RU" i="1" dirty="0">
                <a:latin typeface="Monotype Corsiva" pitchFamily="66" charset="0"/>
              </a:rPr>
              <a:t> </a:t>
            </a:r>
            <a:r>
              <a:rPr lang="ru-RU" i="1" dirty="0" err="1">
                <a:latin typeface="Monotype Corsiva" pitchFamily="66" charset="0"/>
              </a:rPr>
              <a:t>інших</a:t>
            </a:r>
            <a:r>
              <a:rPr lang="ru-RU" i="1" dirty="0">
                <a:latin typeface="Monotype Corsiva" pitchFamily="66" charset="0"/>
              </a:rPr>
              <a:t> </a:t>
            </a:r>
            <a:r>
              <a:rPr lang="ru-RU" i="1" dirty="0" err="1">
                <a:latin typeface="Monotype Corsiva" pitchFamily="66" charset="0"/>
              </a:rPr>
              <a:t>товарів</a:t>
            </a:r>
            <a:r>
              <a:rPr lang="ru-RU" i="1" dirty="0">
                <a:latin typeface="Monotype Corsiva" pitchFamily="66" charset="0"/>
              </a:rPr>
              <a:t>. </a:t>
            </a:r>
            <a:r>
              <a:rPr lang="ru-RU" i="1" dirty="0" err="1">
                <a:latin typeface="Monotype Corsiva" pitchFamily="66" charset="0"/>
              </a:rPr>
              <a:t>Гроші</a:t>
            </a:r>
            <a:r>
              <a:rPr lang="ru-RU" i="1" dirty="0">
                <a:latin typeface="Monotype Corsiva" pitchFamily="66" charset="0"/>
              </a:rPr>
              <a:t> </a:t>
            </a:r>
            <a:r>
              <a:rPr lang="ru-RU" i="1" dirty="0" err="1">
                <a:latin typeface="Monotype Corsiva" pitchFamily="66" charset="0"/>
              </a:rPr>
              <a:t>виконують</a:t>
            </a:r>
            <a:r>
              <a:rPr lang="ru-RU" i="1" dirty="0">
                <a:latin typeface="Monotype Corsiva" pitchFamily="66" charset="0"/>
              </a:rPr>
              <a:t> </a:t>
            </a:r>
            <a:r>
              <a:rPr lang="ru-RU" i="1" dirty="0" err="1">
                <a:latin typeface="Monotype Corsiva" pitchFamily="66" charset="0"/>
              </a:rPr>
              <a:t>функції</a:t>
            </a:r>
            <a:r>
              <a:rPr lang="ru-RU" i="1" dirty="0">
                <a:latin typeface="Monotype Corsiva" pitchFamily="66" charset="0"/>
              </a:rPr>
              <a:t> </a:t>
            </a:r>
            <a:r>
              <a:rPr lang="ru-RU" i="1" dirty="0" err="1">
                <a:latin typeface="Monotype Corsiva" pitchFamily="66" charset="0"/>
              </a:rPr>
              <a:t>мірила</a:t>
            </a:r>
            <a:r>
              <a:rPr lang="ru-RU" i="1" dirty="0">
                <a:latin typeface="Monotype Corsiva" pitchFamily="66" charset="0"/>
              </a:rPr>
              <a:t> </a:t>
            </a:r>
            <a:r>
              <a:rPr lang="ru-RU" i="1" dirty="0" err="1">
                <a:latin typeface="Monotype Corsiva" pitchFamily="66" charset="0"/>
              </a:rPr>
              <a:t>вартості</a:t>
            </a:r>
            <a:r>
              <a:rPr lang="ru-RU" i="1" dirty="0">
                <a:latin typeface="Monotype Corsiva" pitchFamily="66" charset="0"/>
              </a:rPr>
              <a:t> та </a:t>
            </a:r>
            <a:r>
              <a:rPr lang="ru-RU" i="1" dirty="0" err="1">
                <a:latin typeface="Monotype Corsiva" pitchFamily="66" charset="0"/>
              </a:rPr>
              <a:t>засобу</a:t>
            </a:r>
            <a:r>
              <a:rPr lang="ru-RU" i="1" dirty="0">
                <a:latin typeface="Monotype Corsiva" pitchFamily="66" charset="0"/>
              </a:rPr>
              <a:t> </a:t>
            </a:r>
            <a:r>
              <a:rPr lang="ru-RU" i="1" dirty="0" err="1">
                <a:latin typeface="Monotype Corsiva" pitchFamily="66" charset="0"/>
              </a:rPr>
              <a:t>обігу</a:t>
            </a:r>
            <a:r>
              <a:rPr lang="ru-RU" i="1" dirty="0">
                <a:latin typeface="Monotype Corsiva" pitchFamily="66" charset="0"/>
              </a:rPr>
              <a:t>. </a:t>
            </a:r>
            <a:r>
              <a:rPr lang="ru-RU" i="1" dirty="0" err="1">
                <a:latin typeface="Monotype Corsiva" pitchFamily="66" charset="0"/>
              </a:rPr>
              <a:t>Крім</a:t>
            </a:r>
            <a:r>
              <a:rPr lang="ru-RU" i="1" dirty="0">
                <a:latin typeface="Monotype Corsiva" pitchFamily="66" charset="0"/>
              </a:rPr>
              <a:t> того, вони є </a:t>
            </a:r>
            <a:r>
              <a:rPr lang="ru-RU" i="1" dirty="0" err="1">
                <a:latin typeface="Monotype Corsiva" pitchFamily="66" charset="0"/>
              </a:rPr>
              <a:t>засобами</a:t>
            </a:r>
            <a:r>
              <a:rPr lang="ru-RU" i="1" dirty="0">
                <a:latin typeface="Monotype Corsiva" pitchFamily="66" charset="0"/>
              </a:rPr>
              <a:t> </a:t>
            </a:r>
            <a:r>
              <a:rPr lang="ru-RU" i="1" dirty="0" err="1">
                <a:latin typeface="Monotype Corsiva" pitchFamily="66" charset="0"/>
              </a:rPr>
              <a:t>нагромадження</a:t>
            </a:r>
            <a:r>
              <a:rPr lang="ru-RU" i="1" dirty="0">
                <a:latin typeface="Monotype Corsiva" pitchFamily="66" charset="0"/>
              </a:rPr>
              <a:t> та платежу. З </a:t>
            </a:r>
            <a:r>
              <a:rPr lang="ru-RU" i="1" dirty="0" err="1">
                <a:latin typeface="Monotype Corsiva" pitchFamily="66" charset="0"/>
              </a:rPr>
              <a:t>утворенням</a:t>
            </a:r>
            <a:r>
              <a:rPr lang="ru-RU" i="1" dirty="0">
                <a:latin typeface="Monotype Corsiva" pitchFamily="66" charset="0"/>
              </a:rPr>
              <a:t> </a:t>
            </a:r>
            <a:r>
              <a:rPr lang="ru-RU" i="1" dirty="0" err="1">
                <a:latin typeface="Monotype Corsiva" pitchFamily="66" charset="0"/>
              </a:rPr>
              <a:t>світового</a:t>
            </a:r>
            <a:r>
              <a:rPr lang="ru-RU" i="1" dirty="0">
                <a:latin typeface="Monotype Corsiva" pitchFamily="66" charset="0"/>
              </a:rPr>
              <a:t> ринку </a:t>
            </a:r>
            <a:r>
              <a:rPr lang="ru-RU" i="1" dirty="0" err="1">
                <a:latin typeface="Monotype Corsiva" pitchFamily="66" charset="0"/>
              </a:rPr>
              <a:t>деякі</a:t>
            </a:r>
            <a:r>
              <a:rPr lang="ru-RU" i="1" dirty="0">
                <a:latin typeface="Monotype Corsiva" pitchFamily="66" charset="0"/>
              </a:rPr>
              <a:t> </a:t>
            </a:r>
            <a:r>
              <a:rPr lang="ru-RU" i="1" dirty="0" err="1">
                <a:latin typeface="Monotype Corsiva" pitchFamily="66" charset="0"/>
              </a:rPr>
              <a:t>національні</a:t>
            </a:r>
            <a:r>
              <a:rPr lang="ru-RU" i="1" dirty="0">
                <a:latin typeface="Monotype Corsiva" pitchFamily="66" charset="0"/>
              </a:rPr>
              <a:t> </a:t>
            </a:r>
            <a:r>
              <a:rPr lang="ru-RU" i="1" dirty="0" err="1">
                <a:latin typeface="Monotype Corsiva" pitchFamily="66" charset="0"/>
              </a:rPr>
              <a:t>гроші</a:t>
            </a:r>
            <a:r>
              <a:rPr lang="ru-RU" i="1" dirty="0">
                <a:latin typeface="Monotype Corsiva" pitchFamily="66" charset="0"/>
              </a:rPr>
              <a:t> </a:t>
            </a:r>
            <a:r>
              <a:rPr lang="ru-RU" i="1" dirty="0" err="1">
                <a:latin typeface="Monotype Corsiva" pitchFamily="66" charset="0"/>
              </a:rPr>
              <a:t>виконують</a:t>
            </a:r>
            <a:r>
              <a:rPr lang="ru-RU" i="1" dirty="0">
                <a:latin typeface="Monotype Corsiva" pitchFamily="66" charset="0"/>
              </a:rPr>
              <a:t> </a:t>
            </a:r>
            <a:r>
              <a:rPr lang="ru-RU" i="1" dirty="0" err="1">
                <a:latin typeface="Monotype Corsiva" pitchFamily="66" charset="0"/>
              </a:rPr>
              <a:t>функції</a:t>
            </a:r>
            <a:r>
              <a:rPr lang="ru-RU" i="1" dirty="0">
                <a:latin typeface="Monotype Corsiva" pitchFamily="66" charset="0"/>
              </a:rPr>
              <a:t> </a:t>
            </a:r>
            <a:r>
              <a:rPr lang="ru-RU" i="1" dirty="0" err="1">
                <a:latin typeface="Monotype Corsiva" pitchFamily="66" charset="0"/>
              </a:rPr>
              <a:t>світових</a:t>
            </a:r>
            <a:r>
              <a:rPr lang="ru-RU" i="1" dirty="0"/>
              <a:t>.</a:t>
            </a:r>
          </a:p>
        </p:txBody>
      </p:sp>
      <p:pic>
        <p:nvPicPr>
          <p:cNvPr id="9220" name="Picture 4" descr="C:\Users\lee\Desktop\220px-1_hryvnia_2006_fro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4136890"/>
            <a:ext cx="4089413" cy="21750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269" name="TextBox 3"/>
          <p:cNvSpPr txBox="1">
            <a:spLocks noChangeArrowheads="1"/>
          </p:cNvSpPr>
          <p:nvPr/>
        </p:nvSpPr>
        <p:spPr bwMode="auto">
          <a:xfrm>
            <a:off x="3851275" y="6411913"/>
            <a:ext cx="17287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u="sng">
                <a:latin typeface="Corbel" pitchFamily="34" charset="0"/>
              </a:rPr>
              <a:t>Сучасна гривня</a:t>
            </a:r>
            <a:endParaRPr lang="ru-RU" u="sng">
              <a:latin typeface="Corbel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ъект 2"/>
          <p:cNvSpPr>
            <a:spLocks noGrp="1"/>
          </p:cNvSpPr>
          <p:nvPr>
            <p:ph idx="1"/>
          </p:nvPr>
        </p:nvSpPr>
        <p:spPr>
          <a:xfrm>
            <a:off x="571500" y="1214438"/>
            <a:ext cx="7497763" cy="48006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Char char=""/>
              <a:tabLst>
                <a:tab pos="457200" algn="l"/>
                <a:tab pos="4267200" algn="l"/>
              </a:tabLst>
              <a:defRPr/>
            </a:pPr>
            <a:r>
              <a:rPr lang="uk-UA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Банківські білети (банкноти) – гроші, що випускаються в обіг банком і забезпечуються його активами</a:t>
            </a:r>
            <a:endParaRPr lang="en-US" sz="20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  <a:p>
            <a:pPr algn="ctr" eaLnBrk="1" fontAlgn="auto" hangingPunct="1">
              <a:spcAft>
                <a:spcPts val="0"/>
              </a:spcAft>
              <a:buFont typeface="Wingdings 2"/>
              <a:buChar char=""/>
              <a:tabLst>
                <a:tab pos="457200" algn="l"/>
                <a:tab pos="4267200" algn="l"/>
              </a:tabLst>
              <a:defRPr/>
            </a:pPr>
            <a:endParaRPr lang="ru-RU" sz="2000" b="1" dirty="0" smtClean="0">
              <a:latin typeface="Monotype Corsiva" pitchFamily="66" charset="0"/>
            </a:endParaRPr>
          </a:p>
          <a:p>
            <a:pPr algn="ctr" eaLnBrk="1" fontAlgn="auto" hangingPunct="1">
              <a:spcAft>
                <a:spcPts val="0"/>
              </a:spcAft>
              <a:buFont typeface="Wingdings 2"/>
              <a:buChar char=""/>
              <a:tabLst>
                <a:tab pos="457200" algn="l"/>
                <a:tab pos="4267200" algn="l"/>
              </a:tabLst>
              <a:defRPr/>
            </a:pPr>
            <a:r>
              <a:rPr lang="uk-UA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Казначейські білети – гроші, що випускаються державою від свого імені й забезпечуються державною власністю</a:t>
            </a:r>
            <a:endParaRPr lang="en-US" sz="20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  <a:p>
            <a:pPr algn="ctr" eaLnBrk="1" fontAlgn="auto" hangingPunct="1">
              <a:spcAft>
                <a:spcPts val="0"/>
              </a:spcAft>
              <a:buFont typeface="Wingdings 2"/>
              <a:buChar char=""/>
              <a:tabLst>
                <a:tab pos="457200" algn="l"/>
                <a:tab pos="4267200" algn="l"/>
              </a:tabLst>
              <a:defRPr/>
            </a:pPr>
            <a:endParaRPr lang="ru-RU" sz="2000" b="1" dirty="0" smtClean="0">
              <a:latin typeface="Monotype Corsiva" pitchFamily="66" charset="0"/>
            </a:endParaRPr>
          </a:p>
          <a:p>
            <a:pPr algn="ctr" eaLnBrk="1" fontAlgn="auto" hangingPunct="1">
              <a:spcAft>
                <a:spcPts val="0"/>
              </a:spcAft>
              <a:buFont typeface="Wingdings 2"/>
              <a:buChar char=""/>
              <a:tabLst>
                <a:tab pos="457200" algn="l"/>
                <a:tab pos="4267200" algn="l"/>
              </a:tabLst>
              <a:defRPr/>
            </a:pPr>
            <a:r>
              <a:rPr lang="uk-UA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Розмінна (білонна) монета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sz="2000" dirty="0" smtClean="0"/>
          </a:p>
        </p:txBody>
      </p:sp>
      <p:sp>
        <p:nvSpPr>
          <p:cNvPr id="29699" name="Заголовок 1"/>
          <p:cNvSpPr txBox="1">
            <a:spLocks/>
          </p:cNvSpPr>
          <p:nvPr/>
        </p:nvSpPr>
        <p:spPr bwMode="auto">
          <a:xfrm>
            <a:off x="1403350" y="115888"/>
            <a:ext cx="7497763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uk-UA" sz="4300">
                <a:solidFill>
                  <a:srgbClr val="572314"/>
                </a:solidFill>
                <a:latin typeface="Corbel" pitchFamily="34" charset="0"/>
              </a:rPr>
              <a:t>Грошові знаки</a:t>
            </a:r>
            <a:endParaRPr lang="ru-RU" sz="4300">
              <a:solidFill>
                <a:srgbClr val="572314"/>
              </a:solidFill>
              <a:latin typeface="Corbel" pitchFamily="34" charset="0"/>
            </a:endParaRPr>
          </a:p>
        </p:txBody>
      </p:sp>
      <p:pic>
        <p:nvPicPr>
          <p:cNvPr id="27650" name="Picture 2" descr="D:\грр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3929066"/>
            <a:ext cx="3330559" cy="24979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Використані матеріали</a:t>
            </a:r>
            <a:endParaRPr lang="ru-RU" dirty="0"/>
          </a:p>
        </p:txBody>
      </p:sp>
      <p:sp>
        <p:nvSpPr>
          <p:cNvPr id="31747" name="Прямоугольник 3"/>
          <p:cNvSpPr>
            <a:spLocks noChangeArrowheads="1"/>
          </p:cNvSpPr>
          <p:nvPr/>
        </p:nvSpPr>
        <p:spPr bwMode="auto">
          <a:xfrm>
            <a:off x="714375" y="1571625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>
                <a:hlinkClick r:id="rId2"/>
              </a:rPr>
              <a:t>http://uk.wikipedia.org/wiki/%C3%F0%EE%F8%B3</a:t>
            </a:r>
            <a:endParaRPr lang="ru-RU"/>
          </a:p>
        </p:txBody>
      </p:sp>
      <p:sp>
        <p:nvSpPr>
          <p:cNvPr id="31748" name="Прямоугольник 4"/>
          <p:cNvSpPr>
            <a:spLocks noChangeArrowheads="1"/>
          </p:cNvSpPr>
          <p:nvPr/>
        </p:nvSpPr>
        <p:spPr bwMode="auto">
          <a:xfrm>
            <a:off x="857250" y="2571750"/>
            <a:ext cx="457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>
                <a:hlinkClick r:id="rId3"/>
              </a:rPr>
              <a:t>http://images.yandex.ua/yandsearch?text=%D0%B3%D1%80%D0%BE%D1%88%D1%96&amp;stype=image&amp;lr=28401&amp;noreask=1&amp;source=wiz</a:t>
            </a:r>
            <a:endParaRPr lang="ru-RU"/>
          </a:p>
        </p:txBody>
      </p:sp>
      <p:sp>
        <p:nvSpPr>
          <p:cNvPr id="31749" name="Прямоугольник 5"/>
          <p:cNvSpPr>
            <a:spLocks noChangeArrowheads="1"/>
          </p:cNvSpPr>
          <p:nvPr/>
        </p:nvSpPr>
        <p:spPr bwMode="auto">
          <a:xfrm>
            <a:off x="1071563" y="3929063"/>
            <a:ext cx="29241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>
                <a:hlinkClick r:id="rId4"/>
              </a:rPr>
              <a:t>http://guide-students.ucoz.ua/</a:t>
            </a:r>
            <a:endParaRPr lang="ru-RU"/>
          </a:p>
        </p:txBody>
      </p:sp>
      <p:sp>
        <p:nvSpPr>
          <p:cNvPr id="31750" name="Прямоугольник 6"/>
          <p:cNvSpPr>
            <a:spLocks noChangeArrowheads="1"/>
          </p:cNvSpPr>
          <p:nvPr/>
        </p:nvSpPr>
        <p:spPr bwMode="auto">
          <a:xfrm>
            <a:off x="1071563" y="5000625"/>
            <a:ext cx="39893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>
                <a:hlinkClick r:id="rId5"/>
              </a:rPr>
              <a:t>http://infourok.ru/material.html?mid=991</a:t>
            </a:r>
            <a:endParaRPr lang="ru-RU"/>
          </a:p>
        </p:txBody>
      </p:sp>
      <p:sp>
        <p:nvSpPr>
          <p:cNvPr id="31751" name="Прямоугольник 7"/>
          <p:cNvSpPr>
            <a:spLocks noChangeArrowheads="1"/>
          </p:cNvSpPr>
          <p:nvPr/>
        </p:nvSpPr>
        <p:spPr bwMode="auto">
          <a:xfrm>
            <a:off x="4286250" y="3786188"/>
            <a:ext cx="457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/>
              <a:t/>
            </a:r>
            <a:br>
              <a:rPr lang="en-AU"/>
            </a:br>
            <a:endParaRPr lang="en-AU"/>
          </a:p>
          <a:p>
            <a:r>
              <a:rPr lang="en-AU" b="1">
                <a:hlinkClick r:id="rId6"/>
              </a:rPr>
              <a:t>ABBA</a:t>
            </a:r>
            <a:r>
              <a:rPr lang="en-AU"/>
              <a:t> – Money, Money, Money 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Дякую за увагу</a:t>
            </a:r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5471592" y="3879999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Презентацію підготував</a:t>
            </a:r>
          </a:p>
          <a:p>
            <a:r>
              <a:rPr lang="uk-UA" dirty="0" smtClean="0"/>
              <a:t> Учень 11 класу</a:t>
            </a:r>
          </a:p>
          <a:p>
            <a:r>
              <a:rPr lang="uk-UA" dirty="0" smtClean="0"/>
              <a:t>Завірюха Дмитро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41594296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403350" y="115888"/>
            <a:ext cx="7497763" cy="7842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>
                <a:solidFill>
                  <a:schemeClr val="tx2">
                    <a:satMod val="130000"/>
                  </a:schemeClr>
                </a:solidFill>
                <a:effectLst/>
              </a:rPr>
              <a:t>Історія</a:t>
            </a:r>
            <a:r>
              <a:rPr lang="ru-RU" dirty="0">
                <a:solidFill>
                  <a:schemeClr val="tx2">
                    <a:satMod val="130000"/>
                  </a:schemeClr>
                </a:solidFill>
                <a:effectLst/>
              </a:rPr>
              <a:t> </a:t>
            </a:r>
            <a:r>
              <a:rPr lang="ru-RU" dirty="0" err="1" smtClean="0">
                <a:solidFill>
                  <a:schemeClr val="tx2">
                    <a:satMod val="130000"/>
                  </a:schemeClr>
                </a:solidFill>
                <a:effectLst/>
              </a:rPr>
              <a:t>виникнення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100" y="1052513"/>
            <a:ext cx="7499350" cy="5195887"/>
          </a:xfrm>
        </p:spPr>
        <p:txBody>
          <a:bodyPr>
            <a:normAutofit/>
          </a:bodyPr>
          <a:lstStyle/>
          <a:p>
            <a:pPr marL="82296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>
                <a:latin typeface="Monotype Corsiva" pitchFamily="66" charset="0"/>
              </a:rPr>
              <a:t>В </a:t>
            </a:r>
            <a:r>
              <a:rPr lang="ru-RU" sz="2000" dirty="0" err="1">
                <a:latin typeface="Monotype Corsiva" pitchFamily="66" charset="0"/>
              </a:rPr>
              <a:t>економічній</a:t>
            </a:r>
            <a:r>
              <a:rPr lang="ru-RU" sz="2000" dirty="0">
                <a:latin typeface="Monotype Corsiva" pitchFamily="66" charset="0"/>
              </a:rPr>
              <a:t> </a:t>
            </a:r>
            <a:r>
              <a:rPr lang="ru-RU" sz="2000" dirty="0" err="1">
                <a:latin typeface="Monotype Corsiva" pitchFamily="66" charset="0"/>
              </a:rPr>
              <a:t>теорії</a:t>
            </a:r>
            <a:r>
              <a:rPr lang="ru-RU" sz="2000" dirty="0">
                <a:latin typeface="Monotype Corsiva" pitchFamily="66" charset="0"/>
              </a:rPr>
              <a:t> </a:t>
            </a:r>
            <a:r>
              <a:rPr lang="ru-RU" sz="2000" dirty="0" err="1">
                <a:latin typeface="Monotype Corsiva" pitchFamily="66" charset="0"/>
              </a:rPr>
              <a:t>виділяють</a:t>
            </a:r>
            <a:r>
              <a:rPr lang="ru-RU" sz="2000" dirty="0">
                <a:latin typeface="Monotype Corsiva" pitchFamily="66" charset="0"/>
              </a:rPr>
              <a:t> </a:t>
            </a:r>
            <a:r>
              <a:rPr lang="ru-RU" sz="2000" dirty="0" err="1">
                <a:latin typeface="Monotype Corsiva" pitchFamily="66" charset="0"/>
              </a:rPr>
              <a:t>дві</a:t>
            </a:r>
            <a:r>
              <a:rPr lang="ru-RU" sz="2000" dirty="0">
                <a:latin typeface="Monotype Corsiva" pitchFamily="66" charset="0"/>
              </a:rPr>
              <a:t> </a:t>
            </a:r>
            <a:r>
              <a:rPr lang="ru-RU" sz="2000" dirty="0" err="1">
                <a:latin typeface="Monotype Corsiva" pitchFamily="66" charset="0"/>
              </a:rPr>
              <a:t>основні</a:t>
            </a:r>
            <a:r>
              <a:rPr lang="ru-RU" sz="2000" dirty="0">
                <a:latin typeface="Monotype Corsiva" pitchFamily="66" charset="0"/>
              </a:rPr>
              <a:t> </a:t>
            </a:r>
            <a:r>
              <a:rPr lang="ru-RU" sz="2000" dirty="0" err="1">
                <a:latin typeface="Monotype Corsiva" pitchFamily="66" charset="0"/>
              </a:rPr>
              <a:t>концепції</a:t>
            </a:r>
            <a:r>
              <a:rPr lang="ru-RU" sz="2000" dirty="0">
                <a:latin typeface="Monotype Corsiva" pitchFamily="66" charset="0"/>
              </a:rPr>
              <a:t> </a:t>
            </a:r>
            <a:r>
              <a:rPr lang="ru-RU" sz="2000" dirty="0" err="1">
                <a:latin typeface="Monotype Corsiva" pitchFamily="66" charset="0"/>
              </a:rPr>
              <a:t>походження</a:t>
            </a:r>
            <a:r>
              <a:rPr lang="ru-RU" sz="2000" dirty="0">
                <a:latin typeface="Monotype Corsiva" pitchFamily="66" charset="0"/>
              </a:rPr>
              <a:t> </a:t>
            </a:r>
            <a:r>
              <a:rPr lang="ru-RU" sz="2000" dirty="0" smtClean="0">
                <a:latin typeface="Monotype Corsiva" pitchFamily="66" charset="0"/>
              </a:rPr>
              <a:t>грошей: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err="1" smtClean="0">
                <a:latin typeface="Monotype Corsiva" pitchFamily="66" charset="0"/>
              </a:rPr>
              <a:t>Раціоналістична</a:t>
            </a:r>
            <a:r>
              <a:rPr lang="ru-RU" dirty="0">
                <a:latin typeface="Monotype Corsiva" pitchFamily="66" charset="0"/>
              </a:rPr>
              <a:t> </a:t>
            </a:r>
            <a:endParaRPr lang="ru-RU" dirty="0" smtClean="0">
              <a:latin typeface="Monotype Corsiva" pitchFamily="66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err="1" smtClean="0">
                <a:latin typeface="Monotype Corsiva" pitchFamily="66" charset="0"/>
              </a:rPr>
              <a:t>Еволюційна</a:t>
            </a:r>
            <a:r>
              <a:rPr lang="ru-RU" dirty="0">
                <a:latin typeface="Monotype Corsiva" pitchFamily="66" charset="0"/>
              </a:rPr>
              <a:t> </a:t>
            </a:r>
          </a:p>
        </p:txBody>
      </p:sp>
      <p:pic>
        <p:nvPicPr>
          <p:cNvPr id="10243" name="Picture 2" descr="C:\Users\lee\Desktop\250px-BMC_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00" y="4797425"/>
            <a:ext cx="2816225" cy="1138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293" name="TextBox 3"/>
          <p:cNvSpPr txBox="1">
            <a:spLocks noChangeArrowheads="1"/>
          </p:cNvSpPr>
          <p:nvPr/>
        </p:nvSpPr>
        <p:spPr bwMode="auto">
          <a:xfrm>
            <a:off x="3517900" y="6176963"/>
            <a:ext cx="27638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u="sng">
                <a:latin typeface="Corbel" pitchFamily="34" charset="0"/>
              </a:rPr>
              <a:t>Монета 6 ст. до н. е., Лідія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403350" y="115888"/>
            <a:ext cx="7497763" cy="7842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>
                <a:solidFill>
                  <a:schemeClr val="tx2">
                    <a:satMod val="130000"/>
                  </a:schemeClr>
                </a:solidFill>
                <a:effectLst/>
              </a:rPr>
              <a:t>Історія</a:t>
            </a:r>
            <a:r>
              <a:rPr lang="ru-RU" dirty="0">
                <a:solidFill>
                  <a:schemeClr val="tx2">
                    <a:satMod val="130000"/>
                  </a:schemeClr>
                </a:solidFill>
                <a:effectLst/>
              </a:rPr>
              <a:t> </a:t>
            </a:r>
            <a:r>
              <a:rPr lang="ru-RU" dirty="0" err="1" smtClean="0">
                <a:solidFill>
                  <a:schemeClr val="tx2">
                    <a:satMod val="130000"/>
                  </a:schemeClr>
                </a:solidFill>
                <a:effectLst/>
              </a:rPr>
              <a:t>виникнення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3315" name="Объект 2"/>
          <p:cNvSpPr>
            <a:spLocks noGrp="1"/>
          </p:cNvSpPr>
          <p:nvPr>
            <p:ph idx="1"/>
          </p:nvPr>
        </p:nvSpPr>
        <p:spPr>
          <a:xfrm>
            <a:off x="1403350" y="1125538"/>
            <a:ext cx="7497763" cy="4800600"/>
          </a:xfrm>
        </p:spPr>
        <p:txBody>
          <a:bodyPr/>
          <a:lstStyle/>
          <a:p>
            <a:pPr eaLnBrk="1" hangingPunct="1"/>
            <a:r>
              <a:rPr lang="ru-RU" sz="2400" smtClean="0">
                <a:latin typeface="Monotype Corsiva" pitchFamily="66" charset="0"/>
              </a:rPr>
              <a:t>Передбачається, що ще 100 000 років тому виникли бартерні операції — прямий безгрошовий обмін товарами. Проте в безгрошових суспільствах в основному діяли подарунки або позики. Наступним етапом стало виникнення товарних грошей, тобто, коли в якості грошей використовувались різні матеріальні носії. Перша згадка про термін «гроші» датується 3000 роком до Р. Х., це був клинописний текст на глиняній табличці із Месопотамії.</a:t>
            </a:r>
          </a:p>
        </p:txBody>
      </p:sp>
      <p:pic>
        <p:nvPicPr>
          <p:cNvPr id="11267" name="Picture 2" descr="C:\Users\lee\Desktop\260px-Висячие_сады_Семирамиды_-_Вавил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4357694"/>
            <a:ext cx="2736850" cy="2052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317" name="TextBox 3"/>
          <p:cNvSpPr txBox="1">
            <a:spLocks noChangeArrowheads="1"/>
          </p:cNvSpPr>
          <p:nvPr/>
        </p:nvSpPr>
        <p:spPr bwMode="auto">
          <a:xfrm>
            <a:off x="3900488" y="6537325"/>
            <a:ext cx="13430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u="sng">
                <a:latin typeface="Corbel" pitchFamily="34" charset="0"/>
              </a:rPr>
              <a:t>Месопотамія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350" y="42863"/>
            <a:ext cx="7497763" cy="9413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>
                <a:solidFill>
                  <a:schemeClr val="tx2">
                    <a:satMod val="130000"/>
                  </a:schemeClr>
                </a:solidFill>
                <a:effectLst/>
              </a:rPr>
              <a:t>Історія</a:t>
            </a:r>
            <a:r>
              <a:rPr lang="ru-RU" dirty="0">
                <a:solidFill>
                  <a:schemeClr val="tx2">
                    <a:satMod val="130000"/>
                  </a:schemeClr>
                </a:solidFill>
                <a:effectLst/>
              </a:rPr>
              <a:t> </a:t>
            </a:r>
            <a:r>
              <a:rPr lang="ru-RU" dirty="0" err="1" smtClean="0">
                <a:solidFill>
                  <a:schemeClr val="tx2">
                    <a:satMod val="130000"/>
                  </a:schemeClr>
                </a:solidFill>
                <a:effectLst/>
              </a:rPr>
              <a:t>виникнення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4339" name="Объект 2"/>
          <p:cNvSpPr>
            <a:spLocks noGrp="1"/>
          </p:cNvSpPr>
          <p:nvPr>
            <p:ph idx="1"/>
          </p:nvPr>
        </p:nvSpPr>
        <p:spPr>
          <a:xfrm>
            <a:off x="1439863" y="1209675"/>
            <a:ext cx="7497762" cy="4800600"/>
          </a:xfrm>
        </p:spPr>
        <p:txBody>
          <a:bodyPr/>
          <a:lstStyle/>
          <a:p>
            <a:pPr eaLnBrk="1" hangingPunct="1"/>
            <a:r>
              <a:rPr lang="ru-RU" sz="2400" smtClean="0">
                <a:latin typeface="Monotype Corsiva" pitchFamily="66" charset="0"/>
              </a:rPr>
              <a:t>З найдавніших часів грішми були різні товари: хутра звірів, металеві сокири, мушлі каурі тощо. Однак завдяки своїм фізичним властивостям найбільш вживаним загальним еквівалентом вартості дуже швидко стають благородні метали: золото та срібло. Згодом вони набирають форми монет.</a:t>
            </a:r>
          </a:p>
        </p:txBody>
      </p:sp>
      <p:pic>
        <p:nvPicPr>
          <p:cNvPr id="12292" name="Picture 2" descr="C:\Users\lee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325" y="3775075"/>
            <a:ext cx="2466975" cy="184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3" name="Picture 3" descr="C:\Users\lee\Desktop\image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3927475"/>
            <a:ext cx="2286000" cy="1543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4" name="Picture 4" descr="C:\Users\lee\Desktop\загруженное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4300" y="4137025"/>
            <a:ext cx="1676400" cy="1123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343" name="TextBox 3"/>
          <p:cNvSpPr txBox="1">
            <a:spLocks noChangeArrowheads="1"/>
          </p:cNvSpPr>
          <p:nvPr/>
        </p:nvSpPr>
        <p:spPr bwMode="auto">
          <a:xfrm>
            <a:off x="1882775" y="5475288"/>
            <a:ext cx="8969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u="sng">
                <a:latin typeface="Corbel" pitchFamily="34" charset="0"/>
              </a:rPr>
              <a:t>Золото</a:t>
            </a:r>
          </a:p>
        </p:txBody>
      </p:sp>
      <p:sp>
        <p:nvSpPr>
          <p:cNvPr id="14344" name="TextBox 4"/>
          <p:cNvSpPr txBox="1">
            <a:spLocks noChangeArrowheads="1"/>
          </p:cNvSpPr>
          <p:nvPr/>
        </p:nvSpPr>
        <p:spPr bwMode="auto">
          <a:xfrm>
            <a:off x="4329113" y="5253038"/>
            <a:ext cx="8604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u="sng">
                <a:latin typeface="Corbel" pitchFamily="34" charset="0"/>
              </a:rPr>
              <a:t>Срібло</a:t>
            </a:r>
            <a:endParaRPr lang="ru-RU" u="sng">
              <a:latin typeface="Corbel" pitchFamily="34" charset="0"/>
            </a:endParaRPr>
          </a:p>
        </p:txBody>
      </p:sp>
      <p:sp>
        <p:nvSpPr>
          <p:cNvPr id="14345" name="TextBox 5"/>
          <p:cNvSpPr txBox="1">
            <a:spLocks noChangeArrowheads="1"/>
          </p:cNvSpPr>
          <p:nvPr/>
        </p:nvSpPr>
        <p:spPr bwMode="auto">
          <a:xfrm>
            <a:off x="6910388" y="5640388"/>
            <a:ext cx="9572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u="sng">
                <a:latin typeface="Corbel" pitchFamily="34" charset="0"/>
              </a:rPr>
              <a:t>Монети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350" y="115888"/>
            <a:ext cx="7497763" cy="7842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>
                <a:solidFill>
                  <a:schemeClr val="tx2">
                    <a:satMod val="130000"/>
                  </a:schemeClr>
                </a:solidFill>
                <a:effectLst/>
              </a:rPr>
              <a:t>Історія</a:t>
            </a:r>
            <a:r>
              <a:rPr lang="ru-RU" dirty="0">
                <a:solidFill>
                  <a:schemeClr val="tx2">
                    <a:satMod val="130000"/>
                  </a:schemeClr>
                </a:solidFill>
                <a:effectLst/>
              </a:rPr>
              <a:t> </a:t>
            </a:r>
            <a:r>
              <a:rPr lang="ru-RU" dirty="0" err="1" smtClean="0">
                <a:solidFill>
                  <a:schemeClr val="tx2">
                    <a:satMod val="130000"/>
                  </a:schemeClr>
                </a:solidFill>
                <a:effectLst/>
              </a:rPr>
              <a:t>виникнення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5363" name="Объект 2"/>
          <p:cNvSpPr>
            <a:spLocks noGrp="1"/>
          </p:cNvSpPr>
          <p:nvPr>
            <p:ph idx="1"/>
          </p:nvPr>
        </p:nvSpPr>
        <p:spPr>
          <a:xfrm>
            <a:off x="1403350" y="1196975"/>
            <a:ext cx="4897438" cy="5111750"/>
          </a:xfrm>
        </p:spPr>
        <p:txBody>
          <a:bodyPr/>
          <a:lstStyle/>
          <a:p>
            <a:pPr marL="365125" indent="-282575" eaLnBrk="1" hangingPunct="1">
              <a:buFont typeface="Wingdings 2" pitchFamily="18" charset="2"/>
              <a:buChar char=""/>
            </a:pPr>
            <a:r>
              <a:rPr lang="ru-RU" sz="2400" smtClean="0">
                <a:latin typeface="Monotype Corsiva" pitchFamily="66" charset="0"/>
              </a:rPr>
              <a:t>У своїй «Історії» Геродот вказує, що першими використовувати металеві монети почали лідійці. Сучасні вчені вважають, що перші монети були з електрума і чеканились близько 650–600 р до Р. Х. Швидке розповсюдження монет пов'язано із зручністю їх зберігання, дроблення і об'єднання, відносною великою вартістю при невеликій вазі та обсягу, що є дуже зручним при обмінних операціях.</a:t>
            </a:r>
          </a:p>
        </p:txBody>
      </p:sp>
      <p:pic>
        <p:nvPicPr>
          <p:cNvPr id="13316" name="Picture 2" descr="C:\Users\lee\Desktop\image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3663" y="1341438"/>
            <a:ext cx="2270125" cy="3095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5" name="TextBox 3"/>
          <p:cNvSpPr txBox="1">
            <a:spLocks noChangeArrowheads="1"/>
          </p:cNvSpPr>
          <p:nvPr/>
        </p:nvSpPr>
        <p:spPr bwMode="auto">
          <a:xfrm>
            <a:off x="7085013" y="4437063"/>
            <a:ext cx="9874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u="sng">
                <a:latin typeface="Corbel" pitchFamily="34" charset="0"/>
              </a:rPr>
              <a:t>Геродот</a:t>
            </a:r>
            <a:endParaRPr lang="ru-RU" u="sng">
              <a:latin typeface="Corbel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03350" y="115888"/>
            <a:ext cx="7497763" cy="7842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>
                <a:solidFill>
                  <a:schemeClr val="tx2">
                    <a:satMod val="130000"/>
                  </a:schemeClr>
                </a:solidFill>
                <a:effectLst/>
              </a:rPr>
              <a:t>Історія</a:t>
            </a:r>
            <a:r>
              <a:rPr lang="ru-RU" dirty="0">
                <a:solidFill>
                  <a:schemeClr val="tx2">
                    <a:satMod val="130000"/>
                  </a:schemeClr>
                </a:solidFill>
                <a:effectLst/>
              </a:rPr>
              <a:t> </a:t>
            </a:r>
            <a:r>
              <a:rPr lang="ru-RU" dirty="0" err="1" smtClean="0">
                <a:solidFill>
                  <a:schemeClr val="tx2">
                    <a:satMod val="130000"/>
                  </a:schemeClr>
                </a:solidFill>
                <a:effectLst/>
              </a:rPr>
              <a:t>виникнення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6387" name="Объект 2"/>
          <p:cNvSpPr>
            <a:spLocks noGrp="1"/>
          </p:cNvSpPr>
          <p:nvPr>
            <p:ph idx="1"/>
          </p:nvPr>
        </p:nvSpPr>
        <p:spPr>
          <a:xfrm>
            <a:off x="1403350" y="1125538"/>
            <a:ext cx="7497763" cy="4800600"/>
          </a:xfrm>
        </p:spPr>
        <p:txBody>
          <a:bodyPr/>
          <a:lstStyle/>
          <a:p>
            <a:pPr eaLnBrk="1" hangingPunct="1"/>
            <a:r>
              <a:rPr lang="ru-RU" sz="2400" smtClean="0">
                <a:latin typeface="Monotype Corsiva" pitchFamily="66" charset="0"/>
              </a:rPr>
              <a:t>Паперові гроші або банкноти були вперше використані в Китаї за часів династії Сун. Ці банкноти, відомі як «</a:t>
            </a:r>
            <a:r>
              <a:rPr lang="en-US" sz="2400" smtClean="0">
                <a:latin typeface="Monotype Corsiva" pitchFamily="66" charset="0"/>
              </a:rPr>
              <a:t>jiaozi», </a:t>
            </a:r>
            <a:r>
              <a:rPr lang="ru-RU" sz="2400" smtClean="0">
                <a:latin typeface="Monotype Corsiva" pitchFamily="66" charset="0"/>
              </a:rPr>
              <a:t>еволюціонували з векселів, що були у використанні з сьомого сторіччя. Тим не менш, вони не витісняють традиційних грошей, і були у використанні поряд з монетами. В Європі банкноти були вперше випущені Банком Стокгольма в 1661 році.</a:t>
            </a:r>
          </a:p>
        </p:txBody>
      </p:sp>
      <p:pic>
        <p:nvPicPr>
          <p:cNvPr id="14340" name="Picture 2" descr="C:\Users\lee\Desktop\maydan_0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4321175"/>
            <a:ext cx="2919413" cy="2024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1" name="Picture 3" descr="C:\Users\lee\Desktop\xi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0" y="4321175"/>
            <a:ext cx="3100388" cy="2024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90" name="TextBox 4"/>
          <p:cNvSpPr txBox="1">
            <a:spLocks noChangeArrowheads="1"/>
          </p:cNvSpPr>
          <p:nvPr/>
        </p:nvSpPr>
        <p:spPr bwMode="auto">
          <a:xfrm>
            <a:off x="1865313" y="6361113"/>
            <a:ext cx="30067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u="sng">
                <a:latin typeface="Corbel" pitchFamily="34" charset="0"/>
              </a:rPr>
              <a:t>Банк Стокгольма в 1661 році</a:t>
            </a:r>
          </a:p>
        </p:txBody>
      </p:sp>
      <p:sp>
        <p:nvSpPr>
          <p:cNvPr id="16391" name="TextBox 5"/>
          <p:cNvSpPr txBox="1">
            <a:spLocks noChangeArrowheads="1"/>
          </p:cNvSpPr>
          <p:nvPr/>
        </p:nvSpPr>
        <p:spPr bwMode="auto">
          <a:xfrm>
            <a:off x="6805613" y="6361113"/>
            <a:ext cx="7921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u="sng">
                <a:latin typeface="Corbel" pitchFamily="34" charset="0"/>
              </a:rPr>
              <a:t>Китай</a:t>
            </a:r>
            <a:endParaRPr lang="ru-RU" u="sng">
              <a:latin typeface="Corbel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000" b="1" u="sng" dirty="0">
                <a:effectLst/>
                <a:latin typeface="+mn-lt"/>
              </a:rPr>
              <a:t>Із історії походження грошей</a:t>
            </a:r>
            <a:endParaRPr lang="ru-RU" sz="4000" b="1" u="sng" dirty="0">
              <a:effectLst/>
              <a:latin typeface="+mn-lt"/>
            </a:endParaRPr>
          </a:p>
        </p:txBody>
      </p:sp>
      <p:sp>
        <p:nvSpPr>
          <p:cNvPr id="17411" name="Rectangle 5"/>
          <p:cNvSpPr>
            <a:spLocks noGrp="1" noChangeArrowheads="1"/>
          </p:cNvSpPr>
          <p:nvPr>
            <p:ph idx="1"/>
          </p:nvPr>
        </p:nvSpPr>
        <p:spPr>
          <a:xfrm>
            <a:off x="285750" y="1285875"/>
            <a:ext cx="8686800" cy="3500438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smtClean="0"/>
              <a:t>  </a:t>
            </a:r>
            <a:r>
              <a:rPr lang="uk-UA" sz="2000" smtClean="0"/>
              <a:t>      </a:t>
            </a:r>
            <a:r>
              <a:rPr lang="uk-UA" sz="2000" i="1" smtClean="0">
                <a:latin typeface="Monotype Corsiva" pitchFamily="66" charset="0"/>
              </a:rPr>
              <a:t>Спочатку одні товари замінювалися на інші. Проте з часом виділялась якась найважливіша річ, яка легко могла переходити від одного власника до іншого. Вона починала виконувати роль грошей. Що тільки не слугувало за гроші: наприклад на острові Борнео це були коров’</a:t>
            </a:r>
            <a:r>
              <a:rPr lang="ru-RU" sz="2000" i="1" smtClean="0">
                <a:latin typeface="Monotype Corsiva" pitchFamily="66" charset="0"/>
              </a:rPr>
              <a:t>ячі черепи, у Конго – металеві </a:t>
            </a:r>
            <a:r>
              <a:rPr lang="uk-UA" sz="2000" i="1" smtClean="0">
                <a:latin typeface="Monotype Corsiva" pitchFamily="66" charset="0"/>
              </a:rPr>
              <a:t>списи, в Африці – бруски солі, на Соломонових островах – людські черепи.</a:t>
            </a:r>
          </a:p>
        </p:txBody>
      </p:sp>
      <p:sp>
        <p:nvSpPr>
          <p:cNvPr id="17412" name="Rectangle 6"/>
          <p:cNvSpPr>
            <a:spLocks noChangeArrowheads="1"/>
          </p:cNvSpPr>
          <p:nvPr/>
        </p:nvSpPr>
        <p:spPr bwMode="auto">
          <a:xfrm>
            <a:off x="457200" y="2928938"/>
            <a:ext cx="86868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i="1">
                <a:latin typeface="Arial" charset="0"/>
              </a:rPr>
              <a:t>     </a:t>
            </a:r>
            <a:r>
              <a:rPr lang="uk-UA" i="1">
                <a:latin typeface="Monotype Corsiva" pitchFamily="66" charset="0"/>
              </a:rPr>
              <a:t>Найпоширенішою формою перших грошей була худоба. Багатьма мовами світу гроші і худоба мають однакову назву або назву із спільним коренем. Наприклад, у стародавніх римлян це слово «пекуніа», у греків – «ктема». Навіть слово «капітал» походить від латинського «caputa» - голова худоби. Індійська «рупія» також в перекладі означає</a:t>
            </a:r>
            <a:endParaRPr lang="ru-RU">
              <a:latin typeface="Monotype Corsiva" pitchFamily="66" charset="0"/>
            </a:endParaRPr>
          </a:p>
          <a:p>
            <a:pPr algn="ctr"/>
            <a:r>
              <a:rPr lang="uk-UA" i="1">
                <a:latin typeface="Monotype Corsiva" pitchFamily="66" charset="0"/>
              </a:rPr>
              <a:t> «худоба».</a:t>
            </a:r>
            <a:r>
              <a:rPr lang="uk-UA">
                <a:latin typeface="Monotype Corsiva" pitchFamily="66" charset="0"/>
              </a:rPr>
              <a:t> </a:t>
            </a:r>
          </a:p>
        </p:txBody>
      </p:sp>
      <p:pic>
        <p:nvPicPr>
          <p:cNvPr id="26627" name="Picture 3" descr="D:\ч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4143380"/>
            <a:ext cx="2571731" cy="25942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8" name="Picture 4" descr="D:\с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071942"/>
            <a:ext cx="2381250" cy="2600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381000" y="917575"/>
            <a:ext cx="8382000" cy="313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i="1">
                <a:latin typeface="Arial" charset="0"/>
              </a:rPr>
              <a:t>          </a:t>
            </a:r>
            <a:r>
              <a:rPr lang="uk-UA" i="1">
                <a:latin typeface="Monotype Corsiva" pitchFamily="66" charset="0"/>
              </a:rPr>
              <a:t>У третьому тисячолітті до нашої ери в Шумері з’</a:t>
            </a:r>
            <a:r>
              <a:rPr lang="ru-RU" i="1">
                <a:latin typeface="Monotype Corsiva" pitchFamily="66" charset="0"/>
              </a:rPr>
              <a:t>явилися перші срібні гроші у вигляді злитків. </a:t>
            </a:r>
            <a:r>
              <a:rPr lang="uk-UA" i="1">
                <a:latin typeface="Monotype Corsiva" pitchFamily="66" charset="0"/>
              </a:rPr>
              <a:t>Через тисячу років вони поширились по всій Азії від Аравії до Китаю. Перші монети, що з’</a:t>
            </a:r>
            <a:r>
              <a:rPr lang="ru-RU" i="1">
                <a:latin typeface="Monotype Corsiva" pitchFamily="66" charset="0"/>
              </a:rPr>
              <a:t>явилися у </a:t>
            </a:r>
            <a:r>
              <a:rPr lang="uk-UA" i="1">
                <a:latin typeface="Monotype Corsiva" pitchFamily="66" charset="0"/>
              </a:rPr>
              <a:t>К</a:t>
            </a:r>
            <a:r>
              <a:rPr lang="ru-RU" i="1">
                <a:latin typeface="Monotype Corsiva" pitchFamily="66" charset="0"/>
              </a:rPr>
              <a:t>итаї</a:t>
            </a:r>
            <a:r>
              <a:rPr lang="uk-UA" i="1">
                <a:latin typeface="Monotype Corsiva" pitchFamily="66" charset="0"/>
              </a:rPr>
              <a:t> в 12 ст. до н.е., були литими. І досі сперечаються про те, де з’</a:t>
            </a:r>
            <a:r>
              <a:rPr lang="ru-RU" i="1">
                <a:latin typeface="Monotype Corsiva" pitchFamily="66" charset="0"/>
              </a:rPr>
              <a:t>яви</a:t>
            </a:r>
            <a:r>
              <a:rPr lang="uk-UA" i="1">
                <a:latin typeface="Monotype Corsiva" pitchFamily="66" charset="0"/>
              </a:rPr>
              <a:t>лася перша карбована монета. Одні вважають, що це відбулося на грецькому острові Егіні, який знаходиться між півостровом Пелопонес і Аттикою. Інші вважають, що першими викарбували монету жителі могутньої рабовласницької держави Лідії, що існувала в західній частині Малої Азії задовго до нашої ери. Спочатку монети називались гігадами за ім</a:t>
            </a:r>
            <a:r>
              <a:rPr lang="ru-RU" i="1">
                <a:latin typeface="Monotype Corsiva" pitchFamily="66" charset="0"/>
              </a:rPr>
              <a:t>’ям царя Лідії Гігоса. Карбування </a:t>
            </a:r>
            <a:r>
              <a:rPr lang="uk-UA" i="1">
                <a:latin typeface="Monotype Corsiva" pitchFamily="66" charset="0"/>
              </a:rPr>
              <a:t>було однобоким, зображувались лев і бик, що протистояли один одному. Відома найдавніша лідійська монета –золотий статер. На ньому з одного боку зображено лисицю, що біжить. Цю тварину вважали в Лідії священною, вона символізувала головного лідійського бога – Бассарея. На зворотному боці монети не було зображення.</a:t>
            </a:r>
          </a:p>
        </p:txBody>
      </p:sp>
      <p:pic>
        <p:nvPicPr>
          <p:cNvPr id="8197" name="Picture 5" descr="e779b8715c9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4143380"/>
            <a:ext cx="3543316" cy="23580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131</TotalTime>
  <Words>920</Words>
  <Application>Microsoft Office PowerPoint</Application>
  <PresentationFormat>Экран (4:3)</PresentationFormat>
  <Paragraphs>86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Трек</vt:lpstr>
      <vt:lpstr>Гроші, та грошова одиниця. Функції, сутність та види.</vt:lpstr>
      <vt:lpstr>Гро́ші</vt:lpstr>
      <vt:lpstr>Історія виникнення</vt:lpstr>
      <vt:lpstr>Історія виникнення</vt:lpstr>
      <vt:lpstr>Історія виникнення</vt:lpstr>
      <vt:lpstr>Історія виникнення</vt:lpstr>
      <vt:lpstr>Історія виникнення</vt:lpstr>
      <vt:lpstr>Із історії походження грошей</vt:lpstr>
      <vt:lpstr>Презентация PowerPoint</vt:lpstr>
      <vt:lpstr>Презентация PowerPoint</vt:lpstr>
      <vt:lpstr>Історія грошей в Україні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Використані матеріали</vt:lpstr>
      <vt:lpstr>Дякую за увагу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Гроші, та грошова одиниця.</dc:title>
  <dc:creator>lee</dc:creator>
  <cp:lastModifiedBy>Дима</cp:lastModifiedBy>
  <cp:revision>17</cp:revision>
  <dcterms:created xsi:type="dcterms:W3CDTF">2012-11-14T13:25:25Z</dcterms:created>
  <dcterms:modified xsi:type="dcterms:W3CDTF">2013-12-18T19:35:10Z</dcterms:modified>
</cp:coreProperties>
</file>