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  <p:sldId id="262" r:id="rId3"/>
    <p:sldId id="264" r:id="rId4"/>
    <p:sldId id="259" r:id="rId5"/>
    <p:sldId id="266" r:id="rId6"/>
    <p:sldId id="257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3276600"/>
            <a:ext cx="8763000" cy="2819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sz="5300" b="1" dirty="0" smtClean="0"/>
              <a:t> «</a:t>
            </a:r>
            <a:r>
              <a:rPr lang="ru-RU" sz="5300" b="1" dirty="0" err="1" smtClean="0"/>
              <a:t>Прибуток</a:t>
            </a:r>
            <a:r>
              <a:rPr lang="ru-RU" sz="5300" b="1" dirty="0" smtClean="0"/>
              <a:t> </a:t>
            </a:r>
            <a:r>
              <a:rPr lang="ru-RU" sz="5300" b="1" dirty="0" err="1" smtClean="0"/>
              <a:t>підприємства</a:t>
            </a:r>
            <a:r>
              <a:rPr lang="uk-UA" sz="5300" b="1" dirty="0" smtClean="0"/>
              <a:t>. Механізми </a:t>
            </a:r>
            <a:r>
              <a:rPr lang="ru-RU" sz="5300" b="1" dirty="0" smtClean="0"/>
              <a:t> </a:t>
            </a:r>
            <a:r>
              <a:rPr lang="ru-RU" sz="5300" b="1" dirty="0" err="1" smtClean="0"/>
              <a:t>формування</a:t>
            </a:r>
            <a:r>
              <a:rPr lang="ru-RU" sz="5300" b="1" dirty="0" smtClean="0"/>
              <a:t>, </a:t>
            </a:r>
            <a:r>
              <a:rPr lang="ru-RU" sz="5300" b="1" dirty="0" err="1" smtClean="0"/>
              <a:t>розподіл</a:t>
            </a:r>
            <a:r>
              <a:rPr lang="uk-UA" sz="5300" b="1" dirty="0" smtClean="0"/>
              <a:t>у </a:t>
            </a:r>
            <a:r>
              <a:rPr lang="ru-RU" sz="5300" b="1" dirty="0" smtClean="0"/>
              <a:t>та </a:t>
            </a:r>
            <a:r>
              <a:rPr lang="ru-RU" sz="5300" b="1" dirty="0" err="1" smtClean="0"/>
              <a:t>використання</a:t>
            </a:r>
            <a:r>
              <a:rPr lang="uk-UA" sz="5300" b="1" dirty="0" smtClean="0"/>
              <a:t>» </a:t>
            </a:r>
            <a:r>
              <a:rPr lang="uk-UA" sz="5300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                         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33800" y="4724400"/>
            <a:ext cx="5410200" cy="2133600"/>
          </a:xfrm>
        </p:spPr>
        <p:txBody>
          <a:bodyPr>
            <a:normAutofit/>
          </a:bodyPr>
          <a:lstStyle/>
          <a:p>
            <a:r>
              <a:rPr lang="uk-UA" dirty="0" smtClean="0"/>
              <a:t> Підготувала учениця 11-Б класу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Луцької гімназії №21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імені Михайла Кравчука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 </a:t>
            </a:r>
            <a:r>
              <a:rPr lang="uk-UA" dirty="0" err="1" smtClean="0"/>
              <a:t>Климосюк</a:t>
            </a:r>
            <a:r>
              <a:rPr lang="uk-UA" dirty="0" smtClean="0"/>
              <a:t> Ірина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304800"/>
            <a:ext cx="7543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Прибуток</a:t>
            </a:r>
            <a:r>
              <a:rPr lang="ru-RU" dirty="0" smtClean="0"/>
              <a:t> —</a:t>
            </a:r>
            <a:r>
              <a:rPr lang="uk-UA" dirty="0" smtClean="0"/>
              <a:t> 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додаткової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, </a:t>
            </a:r>
            <a:r>
              <a:rPr lang="ru-RU" dirty="0" err="1" smtClean="0"/>
              <a:t>виробленої</a:t>
            </a:r>
            <a:r>
              <a:rPr lang="ru-RU" dirty="0" smtClean="0"/>
              <a:t>, </a:t>
            </a:r>
            <a:r>
              <a:rPr lang="ru-RU" dirty="0" err="1" smtClean="0"/>
              <a:t>реалізованої</a:t>
            </a:r>
            <a:r>
              <a:rPr lang="ru-RU" dirty="0" smtClean="0"/>
              <a:t> та </a:t>
            </a:r>
            <a:r>
              <a:rPr lang="ru-RU" dirty="0" err="1" smtClean="0"/>
              <a:t>готової</a:t>
            </a:r>
            <a:r>
              <a:rPr lang="ru-RU" dirty="0" smtClean="0"/>
              <a:t> до </a:t>
            </a:r>
            <a:r>
              <a:rPr lang="ru-RU" dirty="0" err="1" smtClean="0"/>
              <a:t>розподілу</a:t>
            </a:r>
            <a:r>
              <a:rPr lang="ru-RU" dirty="0" smtClean="0"/>
              <a:t>. </a:t>
            </a:r>
            <a:r>
              <a:rPr lang="ru-RU" dirty="0" err="1" smtClean="0"/>
              <a:t>Підприємство</a:t>
            </a:r>
            <a:r>
              <a:rPr lang="ru-RU" dirty="0" smtClean="0"/>
              <a:t>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того, як </a:t>
            </a:r>
            <a:r>
              <a:rPr lang="ru-RU" dirty="0" err="1" smtClean="0"/>
              <a:t>втілена</a:t>
            </a:r>
            <a:r>
              <a:rPr lang="ru-RU" dirty="0" smtClean="0"/>
              <a:t> у </a:t>
            </a:r>
            <a:r>
              <a:rPr lang="ru-RU" dirty="0" err="1" smtClean="0"/>
              <a:t>створеному</a:t>
            </a:r>
            <a:r>
              <a:rPr lang="ru-RU" dirty="0" smtClean="0"/>
              <a:t> </a:t>
            </a:r>
            <a:r>
              <a:rPr lang="ru-RU" dirty="0" err="1" smtClean="0"/>
              <a:t>продукті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набуде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ыра\Desktop\image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895600"/>
            <a:ext cx="6032404" cy="35337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28600"/>
            <a:ext cx="8686800" cy="6477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 smtClean="0"/>
              <a:t>Д</a:t>
            </a:r>
            <a:r>
              <a:rPr lang="uk-UA" sz="2400" b="1" dirty="0" smtClean="0"/>
              <a:t>о зовнішніх</a:t>
            </a:r>
            <a:r>
              <a:rPr lang="uk-UA" sz="2400" dirty="0" smtClean="0"/>
              <a:t> належать фактори, що не залежать від розвитку підприємства:</a:t>
            </a:r>
            <a:br>
              <a:rPr lang="uk-UA" sz="2400" dirty="0" smtClean="0"/>
            </a:br>
            <a:r>
              <a:rPr lang="uk-UA" sz="2400" dirty="0" smtClean="0"/>
              <a:t>• інфляційні процеси;</a:t>
            </a:r>
            <a:br>
              <a:rPr lang="uk-UA" sz="2400" dirty="0" smtClean="0"/>
            </a:br>
            <a:r>
              <a:rPr lang="uk-UA" sz="2400" dirty="0" smtClean="0"/>
              <a:t>• законодавство;</a:t>
            </a:r>
            <a:br>
              <a:rPr lang="uk-UA" sz="2400" dirty="0" smtClean="0"/>
            </a:br>
            <a:r>
              <a:rPr lang="uk-UA" sz="2400" dirty="0" smtClean="0"/>
              <a:t>• політика;</a:t>
            </a:r>
            <a:br>
              <a:rPr lang="uk-UA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науково-технічний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соціальний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регіону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політика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оподаткування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та</a:t>
            </a:r>
            <a:r>
              <a:rPr lang="ru-RU" sz="2400" dirty="0" smtClean="0"/>
              <a:t> </a:t>
            </a:r>
            <a:r>
              <a:rPr lang="ru-RU" sz="2400" dirty="0" err="1" smtClean="0"/>
              <a:t>ін</a:t>
            </a:r>
            <a:r>
              <a:rPr lang="ru-RU" sz="2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/>
              <a:t>До </a:t>
            </a:r>
            <a:r>
              <a:rPr lang="ru-RU" sz="2400" b="1" dirty="0" err="1" smtClean="0"/>
              <a:t>внутрішніх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факторів</a:t>
            </a:r>
            <a:r>
              <a:rPr lang="ru-RU" sz="2400" dirty="0" smtClean="0"/>
              <a:t> належать </a:t>
            </a:r>
            <a:r>
              <a:rPr lang="ru-RU" sz="2400" b="1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обсяги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випускається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собівартість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ціна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реалізується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err="1" smtClean="0"/>
              <a:t>найменування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асортимент</a:t>
            </a:r>
            <a:r>
              <a:rPr lang="ru-RU" sz="2400" dirty="0" smtClean="0"/>
              <a:t>)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випускається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структура розподілу й використання прибутку "/>
          <p:cNvPicPr/>
          <p:nvPr/>
        </p:nvPicPr>
        <p:blipFill>
          <a:blip r:embed="rId2" cstate="print"/>
          <a:srcRect l="13513" r="20721" b="45000"/>
          <a:stretch>
            <a:fillRect/>
          </a:stretch>
        </p:blipFill>
        <p:spPr bwMode="auto">
          <a:xfrm>
            <a:off x="1447800" y="1447800"/>
            <a:ext cx="5562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ыра\Desktop\image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684" y="152400"/>
            <a:ext cx="7007902" cy="6705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Механізм формування прибутку"/>
          <p:cNvPicPr/>
          <p:nvPr/>
        </p:nvPicPr>
        <p:blipFill>
          <a:blip r:embed="rId2" cstate="print"/>
          <a:srcRect l="7692" t="949" r="2849"/>
          <a:stretch>
            <a:fillRect/>
          </a:stretch>
        </p:blipFill>
        <p:spPr bwMode="auto">
          <a:xfrm>
            <a:off x="42182" y="0"/>
            <a:ext cx="49870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Структурно-логічна схема формування чистого прибутку (збитку) підприємств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dirty="0" smtClean="0"/>
              <a:t>Валовий (загальний) прибуток (збиток)</a:t>
            </a:r>
            <a:r>
              <a:rPr lang="uk-UA" sz="4000" dirty="0" smtClean="0"/>
              <a:t> </a:t>
            </a:r>
          </a:p>
          <a:p>
            <a:pPr>
              <a:buNone/>
            </a:pPr>
            <a:r>
              <a:rPr lang="ru-RU" sz="4000" dirty="0" err="1" smtClean="0"/>
              <a:t>П</a:t>
            </a:r>
            <a:r>
              <a:rPr lang="ru-RU" sz="4000" baseline="-25000" dirty="0" err="1" smtClean="0"/>
              <a:t>вал</a:t>
            </a:r>
            <a:r>
              <a:rPr lang="ru-RU" sz="4000" dirty="0" smtClean="0"/>
              <a:t> = </a:t>
            </a:r>
            <a:r>
              <a:rPr lang="ru-RU" sz="4000" dirty="0" err="1" smtClean="0"/>
              <a:t>В</a:t>
            </a:r>
            <a:r>
              <a:rPr lang="ru-RU" sz="4000" baseline="-25000" dirty="0" err="1" smtClean="0"/>
              <a:t>чист</a:t>
            </a:r>
            <a:r>
              <a:rPr lang="ru-RU" sz="4000" dirty="0" smtClean="0"/>
              <a:t>- С</a:t>
            </a:r>
            <a:r>
              <a:rPr lang="uk-UA" sz="4000" dirty="0" smtClean="0"/>
              <a:t>РП</a:t>
            </a:r>
            <a:endParaRPr lang="ru-RU" sz="4000" dirty="0" smtClean="0"/>
          </a:p>
          <a:p>
            <a:pPr>
              <a:buNone/>
            </a:pPr>
            <a:r>
              <a:rPr lang="uk-UA" sz="4000" b="1" dirty="0" smtClean="0"/>
              <a:t>Прибуток (збиток) від операційної діяльності</a:t>
            </a:r>
            <a:r>
              <a:rPr lang="uk-UA" sz="4000" dirty="0" smtClean="0"/>
              <a:t> </a:t>
            </a:r>
            <a:r>
              <a:rPr lang="ru-RU" sz="4000" dirty="0" err="1" smtClean="0"/>
              <a:t>П</a:t>
            </a:r>
            <a:r>
              <a:rPr lang="ru-RU" sz="4000" baseline="-25000" dirty="0" err="1" smtClean="0"/>
              <a:t>опер</a:t>
            </a:r>
            <a:r>
              <a:rPr lang="ru-RU" sz="4000" dirty="0" smtClean="0"/>
              <a:t> = </a:t>
            </a:r>
            <a:r>
              <a:rPr lang="ru-RU" sz="4000" dirty="0" err="1" smtClean="0"/>
              <a:t>П</a:t>
            </a:r>
            <a:r>
              <a:rPr lang="ru-RU" sz="4000" baseline="-25000" dirty="0" err="1" smtClean="0"/>
              <a:t>вал</a:t>
            </a:r>
            <a:r>
              <a:rPr lang="ru-RU" sz="4000" dirty="0" smtClean="0"/>
              <a:t> - </a:t>
            </a:r>
            <a:r>
              <a:rPr lang="ru-RU" sz="4000" dirty="0" err="1" smtClean="0"/>
              <a:t>В</a:t>
            </a:r>
            <a:r>
              <a:rPr lang="ru-RU" sz="4000" baseline="-25000" dirty="0" err="1" smtClean="0"/>
              <a:t>адм</a:t>
            </a:r>
            <a:r>
              <a:rPr lang="ru-RU" sz="4000" dirty="0" smtClean="0"/>
              <a:t> - </a:t>
            </a:r>
            <a:r>
              <a:rPr lang="ru-RU" sz="4000" dirty="0" err="1" smtClean="0"/>
              <a:t>В</a:t>
            </a:r>
            <a:r>
              <a:rPr lang="ru-RU" sz="4000" baseline="-25000" dirty="0" err="1" smtClean="0"/>
              <a:t>зб</a:t>
            </a:r>
            <a:r>
              <a:rPr lang="ru-RU" sz="4000" dirty="0" smtClean="0"/>
              <a:t> - </a:t>
            </a:r>
            <a:r>
              <a:rPr lang="ru-RU" sz="4000" dirty="0" err="1" smtClean="0"/>
              <a:t>В</a:t>
            </a:r>
            <a:r>
              <a:rPr lang="ru-RU" sz="4000" baseline="-25000" dirty="0" err="1" smtClean="0"/>
              <a:t>опер</a:t>
            </a:r>
            <a:r>
              <a:rPr lang="ru-RU" sz="4000" baseline="-25000" dirty="0" smtClean="0"/>
              <a:t> </a:t>
            </a:r>
            <a:r>
              <a:rPr lang="ru-RU" sz="4000" baseline="-25000" dirty="0" err="1" smtClean="0"/>
              <a:t>ін</a:t>
            </a:r>
            <a:endParaRPr lang="ru-RU" sz="4000" dirty="0" smtClean="0"/>
          </a:p>
          <a:p>
            <a:pPr>
              <a:buNone/>
            </a:pPr>
            <a:r>
              <a:rPr lang="uk-UA" sz="4000" b="1" dirty="0" smtClean="0"/>
              <a:t>Чистий прибуток (збиток) </a:t>
            </a:r>
          </a:p>
          <a:p>
            <a:pPr>
              <a:buNone/>
            </a:pPr>
            <a:r>
              <a:rPr lang="uk-UA" sz="4000" dirty="0" err="1" smtClean="0"/>
              <a:t>Д</a:t>
            </a:r>
            <a:r>
              <a:rPr lang="uk-UA" sz="4000" baseline="-25000" dirty="0" err="1" smtClean="0"/>
              <a:t>чист</a:t>
            </a:r>
            <a:r>
              <a:rPr lang="uk-UA" sz="4000" dirty="0" err="1" smtClean="0"/>
              <a:t>=</a:t>
            </a:r>
            <a:r>
              <a:rPr lang="uk-UA" sz="4000" dirty="0" smtClean="0"/>
              <a:t> </a:t>
            </a:r>
            <a:r>
              <a:rPr lang="uk-UA" sz="4000" dirty="0" err="1" smtClean="0"/>
              <a:t>В</a:t>
            </a:r>
            <a:r>
              <a:rPr lang="uk-UA" sz="4000" baseline="-25000" dirty="0" err="1" smtClean="0"/>
              <a:t>рп</a:t>
            </a:r>
            <a:r>
              <a:rPr lang="uk-UA" sz="4000" dirty="0" smtClean="0"/>
              <a:t> - ПДВ - АЗ - Пі - </a:t>
            </a:r>
            <a:r>
              <a:rPr lang="uk-UA" sz="4000" dirty="0" err="1" smtClean="0"/>
              <a:t>Ві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457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46237"/>
            <a:ext cx="8229600" cy="46783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uk-UA" dirty="0" smtClean="0"/>
              <a:t>Прибуток характеризує економічний ефект, отриманий в результаті діяльності підприємства, тобто він відбиває фінансовий результат діяльності;</a:t>
            </a:r>
          </a:p>
          <a:p>
            <a:pPr marL="514350" indent="-514350">
              <a:buAutoNum type="arabicParenR"/>
            </a:pPr>
            <a:endParaRPr lang="uk-UA" dirty="0" smtClean="0"/>
          </a:p>
          <a:p>
            <a:pPr marL="514350" indent="-514350">
              <a:buAutoNum type="arabicParenR"/>
            </a:pPr>
            <a:r>
              <a:rPr lang="uk-UA" dirty="0" smtClean="0"/>
              <a:t>Прибуток має стимулюючу функцію, так як він є результатом діяльності підприємства і головним елементом фінансових ресурсів підприємства;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marL="514350" indent="-514350">
              <a:buAutoNum type="arabicParenR"/>
            </a:pPr>
            <a:r>
              <a:rPr lang="uk-UA" dirty="0" smtClean="0"/>
              <a:t>Прибуток є одним з джерел формування бюджету держави. Він </a:t>
            </a:r>
            <a:r>
              <a:rPr lang="ru-RU" dirty="0" err="1" smtClean="0"/>
              <a:t>надходить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бюджет у </a:t>
            </a:r>
            <a:r>
              <a:rPr lang="ru-RU" dirty="0" err="1" smtClean="0"/>
              <a:t>виді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державою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140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        «Прибуток підприємства. Механізми  формування, розподілу та використання»                                  </vt:lpstr>
      <vt:lpstr>Слайд 2</vt:lpstr>
      <vt:lpstr>Слайд 3</vt:lpstr>
      <vt:lpstr>Слайд 4</vt:lpstr>
      <vt:lpstr>Слайд 5</vt:lpstr>
      <vt:lpstr>Слайд 6</vt:lpstr>
      <vt:lpstr>Слайд 7</vt:lpstr>
      <vt:lpstr>Отриманий підприємством прибуток має такі функції: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     «Прибуток підприємства. Механізми  формування, розподілу та використання»                                  </dc:title>
  <dc:creator>ыра</dc:creator>
  <cp:lastModifiedBy>ыра</cp:lastModifiedBy>
  <cp:revision>8</cp:revision>
  <dcterms:created xsi:type="dcterms:W3CDTF">2014-04-23T16:58:15Z</dcterms:created>
  <dcterms:modified xsi:type="dcterms:W3CDTF">2014-04-23T21:52:20Z</dcterms:modified>
</cp:coreProperties>
</file>