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8C6"/>
    <a:srgbClr val="E05ED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4660"/>
  </p:normalViewPr>
  <p:slideViewPr>
    <p:cSldViewPr>
      <p:cViewPr>
        <p:scale>
          <a:sx n="66" d="100"/>
          <a:sy n="66" d="100"/>
        </p:scale>
        <p:origin x="-10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ll dir="r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548680"/>
            <a:ext cx="5544616" cy="2304256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uk-UA" sz="6600" b="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Еліс</a:t>
            </a:r>
            <a:r>
              <a:rPr lang="uk-UA" sz="6600" b="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sz="6600" b="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Манро</a:t>
            </a:r>
            <a:r>
              <a:rPr lang="uk-UA" sz="6600" b="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uk-UA" sz="6600" b="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sz="66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4338" name="Picture 2" descr="http://img.tyzhden.ua/Content/PhotoAlbum/2013/october/12/Alice-Munro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204864"/>
            <a:ext cx="5400600" cy="3544145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20688"/>
            <a:ext cx="7162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/>
                <a:solidFill>
                  <a:schemeClr val="accent3"/>
                </a:solidFill>
              </a:rPr>
              <a:t>Найвидатніші книги: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196752"/>
            <a:ext cx="5832648" cy="84330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Танець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щасливих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тіней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</a:t>
            </a:r>
          </a:p>
          <a:p>
            <a:pPr>
              <a:buFont typeface="Arial" pitchFamily="34" charset="0"/>
              <a:buChar char="•"/>
            </a:pP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«А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хто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власне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така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?» </a:t>
            </a:r>
          </a:p>
          <a:p>
            <a:pPr>
              <a:buFont typeface="Arial" pitchFamily="34" charset="0"/>
              <a:buChar char="•"/>
            </a:pP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Супутники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Юпітера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</a:t>
            </a:r>
          </a:p>
          <a:p>
            <a:pPr>
              <a:buFont typeface="Arial" pitchFamily="34" charset="0"/>
              <a:buChar char="•"/>
            </a:pP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Прогрес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любові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</a:t>
            </a:r>
          </a:p>
          <a:p>
            <a:pPr>
              <a:buFont typeface="Arial" pitchFamily="34" charset="0"/>
              <a:buChar char="•"/>
            </a:pP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«Друг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моєї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юності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Відкриті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секрети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</a:t>
            </a:r>
          </a:p>
          <a:p>
            <a:pPr>
              <a:buFont typeface="Arial" pitchFamily="34" charset="0"/>
              <a:buChar char="•"/>
            </a:pP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Любов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доброї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жінки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</a:t>
            </a:r>
          </a:p>
          <a:p>
            <a:pPr>
              <a:buFont typeface="Arial" pitchFamily="34" charset="0"/>
              <a:buChar char="•"/>
            </a:pP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Любов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пропадає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</a:t>
            </a:r>
          </a:p>
          <a:p>
            <a:pPr>
              <a:buFont typeface="Arial" pitchFamily="34" charset="0"/>
              <a:buChar char="•"/>
            </a:pP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Утікач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Занадто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багато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щастя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</a:t>
            </a:r>
          </a:p>
          <a:p>
            <a:pPr>
              <a:buFont typeface="Arial" pitchFamily="34" charset="0"/>
              <a:buChar char="•"/>
            </a:pP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«Дороге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життя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88840"/>
            <a:ext cx="73452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err="1" smtClean="0">
                <a:ln w="11430"/>
                <a:solidFill>
                  <a:srgbClr val="D228C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</a:t>
            </a:r>
            <a:r>
              <a:rPr lang="ru-RU" sz="7200" b="1" cap="none" spc="0" dirty="0" smtClean="0">
                <a:ln w="11430"/>
                <a:solidFill>
                  <a:srgbClr val="D228C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  <a:r>
              <a:rPr lang="ru-RU" sz="7200" b="1" cap="none" spc="0" dirty="0" err="1" smtClean="0">
                <a:ln w="11430"/>
                <a:solidFill>
                  <a:srgbClr val="E05ED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увагу</a:t>
            </a:r>
            <a:r>
              <a:rPr lang="ru-RU" sz="7200" b="1" cap="none" spc="0" dirty="0" smtClean="0">
                <a:ln w="11430"/>
                <a:solidFill>
                  <a:srgbClr val="D228C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7200" b="1" cap="none" spc="0" dirty="0">
              <a:ln w="11430"/>
              <a:solidFill>
                <a:srgbClr val="D228C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085184"/>
            <a:ext cx="48317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err="1" smtClean="0">
                <a:ln w="11430"/>
                <a:solidFill>
                  <a:srgbClr val="D228C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Підготувала</a:t>
            </a:r>
            <a:r>
              <a:rPr lang="ru-RU" sz="4400" b="1" cap="none" spc="0" dirty="0" smtClean="0">
                <a:ln w="11430"/>
                <a:solidFill>
                  <a:srgbClr val="D228C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4400" b="1" dirty="0" err="1" smtClean="0">
                <a:ln w="11430"/>
                <a:solidFill>
                  <a:srgbClr val="D228C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Драганчук</a:t>
            </a:r>
            <a:r>
              <a:rPr lang="uk-UA" sz="4400" b="1" dirty="0" smtClean="0">
                <a:ln w="11430"/>
                <a:solidFill>
                  <a:srgbClr val="D228C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Ольга</a:t>
            </a:r>
            <a:endParaRPr lang="ru-RU" sz="4400" b="1" cap="none" spc="0" dirty="0">
              <a:ln w="11430"/>
              <a:solidFill>
                <a:srgbClr val="D228C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72008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"</a:t>
            </a:r>
            <a:r>
              <a:rPr lang="ru-RU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Еліс</a:t>
            </a: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Манро</a:t>
            </a: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в основному </a:t>
            </a:r>
            <a:r>
              <a:rPr lang="ru-RU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відома</a:t>
            </a: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як </a:t>
            </a:r>
            <a:r>
              <a:rPr lang="ru-RU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новелістка</a:t>
            </a: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ru-RU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проте</a:t>
            </a: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до кожного </a:t>
            </a:r>
            <a:r>
              <a:rPr lang="ru-RU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оповідання</a:t>
            </a: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вона вносить </a:t>
            </a:r>
            <a:r>
              <a:rPr lang="ru-RU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стільки</a:t>
            </a: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ж </a:t>
            </a:r>
            <a:r>
              <a:rPr lang="ru-RU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глибини</a:t>
            </a: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ru-RU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мудрості</a:t>
            </a: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</a:t>
            </a: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влучності</a:t>
            </a: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ru-RU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скільки</a:t>
            </a: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поміщається</a:t>
            </a: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в </a:t>
            </a:r>
            <a:r>
              <a:rPr lang="ru-RU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об'ємних</a:t>
            </a: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романах“</a:t>
            </a:r>
            <a:endParaRPr lang="en-US" sz="4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Андрій</a:t>
            </a: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Курков</a:t>
            </a:r>
            <a:endParaRPr lang="en-US" sz="4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endParaRPr lang="ru-RU" sz="28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3892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Еліс</a:t>
            </a: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Манро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581128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Канадська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 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письменниця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лауреатка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Нобелівської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премії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літератури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 за 2013 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рік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та 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Букерівської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премії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триразовий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лауреат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канадської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 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премії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генерал-губернатора в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галузі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художньої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літератури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  <a:endParaRPr lang="ru-RU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5362" name="Picture 2" descr="http://www.varianty.net/thumbnails/440x275/cd700b34af8f744ffc30b141bf8aec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052736"/>
            <a:ext cx="5472608" cy="34203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907704" y="3577891"/>
            <a:ext cx="5822427" cy="2937912"/>
            <a:chOff x="1907704" y="3577891"/>
            <a:chExt cx="5822427" cy="2937912"/>
          </a:xfrm>
        </p:grpSpPr>
        <p:pic>
          <p:nvPicPr>
            <p:cNvPr id="16386" name="Picture 2" descr="Alice Munr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304600">
              <a:off x="5318412" y="3577891"/>
              <a:ext cx="2411719" cy="29379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388" name="Picture 4" descr="http://www.socportal.info/wp-content/uploads/2013/10/munro-teaser.jpg?64d4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7704" y="4509120"/>
              <a:ext cx="3312368" cy="18754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" name="Прямоугольник 3"/>
          <p:cNvSpPr/>
          <p:nvPr/>
        </p:nvSpPr>
        <p:spPr>
          <a:xfrm>
            <a:off x="467544" y="476672"/>
            <a:ext cx="633670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Народилась 10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липня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1931 року в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провінції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Онтаріо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Канаді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Еліс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почала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писати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підлітковому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віці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опублікувала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своє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перше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оповідання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Виміри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тіні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у 1950 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році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час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навчання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 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університеті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Західного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Онтаріо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вивчала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англійську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мову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1949 року. 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756084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 1951 покинула </a:t>
            </a:r>
            <a:r>
              <a:rPr lang="ru-RU" sz="24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університет</a:t>
            </a:r>
            <a:r>
              <a:rPr lang="ru-RU" sz="2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4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вийшла</a:t>
            </a:r>
            <a:r>
              <a:rPr lang="ru-RU" sz="2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заміж</a:t>
            </a:r>
            <a:r>
              <a:rPr lang="ru-RU" sz="2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Джеймса </a:t>
            </a:r>
            <a:r>
              <a:rPr lang="ru-RU" sz="24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Манро</a:t>
            </a:r>
            <a:r>
              <a:rPr lang="ru-RU" sz="2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4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2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яким</a:t>
            </a:r>
            <a:r>
              <a:rPr lang="ru-RU" sz="2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разом </a:t>
            </a:r>
            <a:r>
              <a:rPr lang="ru-RU" sz="24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вчилася</a:t>
            </a:r>
            <a:r>
              <a:rPr lang="ru-RU" sz="2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2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переїхала</a:t>
            </a:r>
            <a:r>
              <a:rPr lang="ru-RU" sz="2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 Ванкувера.</a:t>
            </a:r>
            <a:endParaRPr lang="ru-RU" sz="24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410" name="Picture 2" descr="http://vsiknygy.net.ua/wp-content/uploads/2013/10/pic_c59c9362f2cdaea713f72075dce25534-30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628800"/>
            <a:ext cx="4248472" cy="2832315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95536" y="5085184"/>
            <a:ext cx="741682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 1963 родина </a:t>
            </a:r>
            <a:r>
              <a:rPr lang="ru-RU" sz="24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переїхала</a:t>
            </a:r>
            <a:r>
              <a:rPr lang="ru-RU" sz="2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 </a:t>
            </a:r>
            <a:r>
              <a:rPr lang="ru-RU" sz="24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Вікторії</a:t>
            </a:r>
            <a:r>
              <a:rPr lang="ru-RU" sz="2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де </a:t>
            </a:r>
            <a:r>
              <a:rPr lang="ru-RU" sz="24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Еліс</a:t>
            </a:r>
            <a:r>
              <a:rPr lang="ru-RU" sz="2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відкрила</a:t>
            </a:r>
            <a:r>
              <a:rPr lang="ru-RU" sz="2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книгарню</a:t>
            </a:r>
            <a:r>
              <a:rPr lang="ru-RU" sz="2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</a:t>
            </a:r>
            <a:r>
              <a:rPr lang="ru-RU" sz="2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назвою</a:t>
            </a:r>
            <a:r>
              <a:rPr lang="ru-RU" sz="2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«Книги </a:t>
            </a:r>
            <a:r>
              <a:rPr lang="ru-RU" sz="24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Манро</a:t>
            </a:r>
            <a:r>
              <a:rPr lang="ru-RU" sz="2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».</a:t>
            </a:r>
            <a:endParaRPr lang="ru-RU" sz="24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Еліс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Манро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і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Джеймс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розлучилися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у 1972 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році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.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Еліс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повернулася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до 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Онтаріо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 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і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почала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працювати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в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Університеті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Західного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Онтаріо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.</a:t>
            </a:r>
            <a:r>
              <a:rPr lang="ru-RU" sz="2400" i="1" dirty="0" smtClean="0"/>
              <a:t> 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У 1976 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одружилася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з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географом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Джеральдом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Фремліні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. </a:t>
            </a:r>
            <a:endParaRPr lang="ru-RU" sz="2400" i="1" dirty="0" smtClean="0">
              <a:solidFill>
                <a:srgbClr val="FF0000"/>
              </a:solidFill>
            </a:endParaRPr>
          </a:p>
          <a:p>
            <a:endParaRPr lang="ru-RU" sz="2400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  <a:p>
            <a:endParaRPr lang="ru-RU" sz="2400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  <a:p>
            <a:endParaRPr lang="ru-RU" sz="24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513776" y="476672"/>
            <a:ext cx="6370592" cy="5854449"/>
            <a:chOff x="1513776" y="476672"/>
            <a:chExt cx="6370592" cy="5854449"/>
          </a:xfrm>
        </p:grpSpPr>
        <p:pic>
          <p:nvPicPr>
            <p:cNvPr id="18434" name="Picture 2" descr="http://litakcent.com/wp-content/uploads/2013/07/MUNRO-201x30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476672"/>
              <a:ext cx="3168352" cy="4680520"/>
            </a:xfrm>
            <a:prstGeom prst="rect">
              <a:avLst/>
            </a:prstGeom>
            <a:ln w="190500" cap="sq">
              <a:solidFill>
                <a:srgbClr val="C00000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8436" name="Picture 4" descr="http://t1.gstatic.com/images?q=tbn:ANd9GcRPaCiKBNPLiJPoc51c2_grtkDY3TaoPTrVna49-xPBo15wsBR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1192035">
              <a:off x="1513776" y="3636497"/>
              <a:ext cx="3611351" cy="2694624"/>
            </a:xfrm>
            <a:prstGeom prst="rect">
              <a:avLst/>
            </a:prstGeom>
            <a:ln w="190500" cap="sq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539552" y="3904726"/>
            <a:ext cx="7278931" cy="2607640"/>
            <a:chOff x="539552" y="3904726"/>
            <a:chExt cx="7278931" cy="2607640"/>
          </a:xfrm>
        </p:grpSpPr>
        <p:pic>
          <p:nvPicPr>
            <p:cNvPr id="19464" name="Picture 8" descr="https://lh5.googleusercontent.com/-PcTbZiVB7TQ/UlbcFq8UItI/AAAAAAAC4jw/EIDkq9W3P98/s304/131010111545_munro_304x171_afp_nocredi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302127">
              <a:off x="539552" y="4509120"/>
              <a:ext cx="3456384" cy="19442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458" name="Picture 2" descr="http://t1.gstatic.com/images?q=tbn:ANd9GcSfhmztn6BUYoDu3nmXFJEefjATmJQtSddlFZweR7MhSYkF-Sp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44161">
              <a:off x="3899900" y="3904726"/>
              <a:ext cx="3918583" cy="26076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" name="Прямоугольник 3"/>
          <p:cNvSpPr/>
          <p:nvPr/>
        </p:nvSpPr>
        <p:spPr>
          <a:xfrm>
            <a:off x="251520" y="260648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Першу </a:t>
            </a:r>
            <a:r>
              <a:rPr lang="ru-RU" sz="2400" b="1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збірку</a:t>
            </a:r>
            <a:r>
              <a:rPr lang="ru-RU" sz="24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Еліс</a:t>
            </a:r>
            <a:r>
              <a:rPr lang="ru-RU" sz="24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Манро</a:t>
            </a:r>
            <a:r>
              <a:rPr lang="ru-RU" sz="24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sz="2400" b="1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Танок</a:t>
            </a:r>
            <a:r>
              <a:rPr lang="ru-RU" sz="24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щасливих</a:t>
            </a:r>
            <a:r>
              <a:rPr lang="ru-RU" sz="24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тіней</a:t>
            </a:r>
            <a:r>
              <a:rPr lang="ru-RU" sz="24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(1968) </a:t>
            </a:r>
            <a:r>
              <a:rPr lang="ru-RU" sz="2400" b="1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було</a:t>
            </a:r>
            <a:r>
              <a:rPr lang="ru-RU" sz="24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високо</a:t>
            </a:r>
            <a:r>
              <a:rPr lang="ru-RU" sz="24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оцінено</a:t>
            </a:r>
            <a:r>
              <a:rPr lang="ru-RU" sz="24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завдяки</a:t>
            </a:r>
            <a:r>
              <a:rPr lang="ru-RU" sz="24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цьому</a:t>
            </a:r>
            <a:r>
              <a:rPr lang="ru-RU" sz="24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Манро</a:t>
            </a:r>
            <a:r>
              <a:rPr lang="ru-RU" sz="24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виграла</a:t>
            </a:r>
            <a:r>
              <a:rPr lang="ru-RU" sz="24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2400" b="1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премію</a:t>
            </a:r>
            <a:r>
              <a:rPr lang="ru-RU" sz="24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генерал-губернатора, </a:t>
            </a:r>
            <a:r>
              <a:rPr lang="ru-RU" sz="2400" b="1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найвищу</a:t>
            </a:r>
            <a:r>
              <a:rPr lang="ru-RU" sz="24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літературну</a:t>
            </a:r>
            <a:r>
              <a:rPr lang="ru-RU" sz="24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премію</a:t>
            </a:r>
            <a:r>
              <a:rPr lang="ru-RU" sz="24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2400" b="1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Канади</a:t>
            </a:r>
            <a:r>
              <a:rPr lang="ru-RU" sz="24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Цей </a:t>
            </a:r>
            <a:r>
              <a:rPr lang="ru-RU" sz="2400" b="1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успіх</a:t>
            </a:r>
            <a:r>
              <a:rPr lang="ru-RU" sz="24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закріпив</a:t>
            </a:r>
            <a:r>
              <a:rPr lang="ru-RU" sz="24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твір</a:t>
            </a:r>
            <a:r>
              <a:rPr lang="ru-RU" sz="24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sz="2400" b="1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Життя</a:t>
            </a:r>
            <a:r>
              <a:rPr lang="ru-RU" sz="24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дівчаток</a:t>
            </a:r>
            <a:r>
              <a:rPr lang="ru-RU" sz="24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24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жінок</a:t>
            </a:r>
            <a:r>
              <a:rPr lang="ru-RU" sz="24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(1971 року).</a:t>
            </a:r>
            <a:endParaRPr lang="ru-RU" sz="2400" b="1" i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852936"/>
            <a:ext cx="6480720" cy="1569660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У 1978 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було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опубліковано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збірку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 «А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хто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ти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,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власне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,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така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?».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Ця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 книга дозволила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Манро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виграти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премію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 генерала-губернатора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вдруге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.</a:t>
            </a:r>
            <a:endParaRPr lang="ru-RU" sz="24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19460" name="AutoShape 4" descr="data:image/jpeg;base64,/9j/4AAQSkZJRgABAQAAAQABAAD/2wCEAAkGBxQSEhQUEhQWFBQXFxcUFxUWFxcXGBQYFxUXFhYVFhcYHCggGBolHRUUITEhJSkrLi4uGB8zODMsNygtLiwBCgoKDg0OGhAQGiwkHCQsLCwsLCwsLCwsLCwsLCwsLCwsLCwsLCwsLCwsLCwsLCwsLCwsLCwsLCw3LCwsLCwsLP/AABEIALkBEAMBIgACEQEDEQH/xAAbAAACAwEBAQAAAAAAAAAAAAAEBQMGBwIBAP/EAEcQAAIBAgQCBwQFCQYFBQAAAAECEQADBBIhMQVBBhMiUWFxkTKBobEUQlLB0QcVIzNicoKy8BYkY3Oi4TRDU5LxFzWDs8P/xAAZAQADAQEBAAAAAAAAAAAAAAABAgMABAX/xAAjEQACAgICAQUBAQAAAAAAAAAAAQIRITEDEkETIjJRYYEE/9oADAMBAAIRAxEAPwAC0lFIlc21ohFqZQjvr2TXuGFS317JrnDiniJINsjWi1FCoKIttTCkwFexQ97HW09t1XwJ19K5wPErd4sLZnLE6Rv3VqDQYBXYFfAV0BQMfAVz1K66DXfQa+dSgU04dw+Rmbbu51jCdMOBsoE9wAroLVmW1bggxrt3+6uWwyMhy6Qde+RpQwayugV1FNcRw8ssr2iO7elpXvomOIrmKkIoT842s4TOCx0AGvyomCQK7UV4BXaisjC3ii9oeX31UOlNnVG5aj76uPFRqvkaRcbsZ7Td47Q91LdSHgUwrRfCLLdXdhCQxBBER2TrzoU014LikVAGZQQWkGZ1P1fGqt4HkefnWC7BDBKnXYQIINRX773GtkIyqGBBaSCSaL+nIF0YwFK9URue814MeupXOSQoyRoscxU/4Yhu3L+aAoMOxB5eO/KuB9I1XsjKPaMeyZ2PMUZexhzz1bTqpiPZJ08jQ197j5lyEAqFGYjTWZ0+6sAS3cU5mW3AU+IGwpt0bvSGTu7Q8jvSa7bgkdxI9DRPCL2S6p5Hsn3/ANCmksDNFluLQ1xKOdagdaiTFl+3pS+9bpzfTSgLyUQFmtrU6CuUWplFKOcXx2T5VFhhRF4dk+RqDDU8RJE+KvdXbdwJKqTFVe1jL2IJBu5dJgaDcCNPOrfkDAg7EQffpVU4XYKXLqFQ0AgyCdAd9KtEEdECcFuEwSoJEzMyJAn4zTDgmGuWLqs0ZT2Dr3mBp5x612cigyigc+y/gfs6Utx9xSylMojks6EGQTI/qKpsbLNCR6lWgcDf6y2r94B9/OjbRqDQhUekGLxH5ws4ezdZFuBBAIABLkMdQeVaPx7GJhLQz3Ai82Y6sR3d5qhY+0v53whcSAsj94Z8vxin/SHhNpiLt4dYwOYZjPVgDZR3k0eR0kCKtkdvpCk2SAWFwF5AmBBgeG1DW+lrpcYmy+WTmUA5lIkSBHaBHdvQrX4AHdtHLXUUScYSQTBjnHLxrn9RFnxSLXwri1q6guIdOcbg9xU0l6ccRe31bWohwQXInUbeHOoLeLVyUOjDUH7QiRUvGeIK+EKjbQARzkH5VWDViVTKrjcLiH9ti47w3ZEmNtPlUS8KvIwIUSCG0I5Hx/rWm98LmJKAa7S/u0CxQHELqZTkKgzyZyd9oIq6fgdNlwsOGUMNiAfWpgKTdFcRms5TuhK+7cfP4U7UVPTJtZF3FRqvvpc6zpTTig9n3/dS8ipS2NHRQsZYyOy9xP8AtRfBrbFdEB1YSSNZOwmi+k+HyuH5MPiKD4ViYQhFzuGLAQTHc1Vu4jvwFde5zfo8pEmSDrpygb1Gb1/bq95gn3+PcaJs4k3CBDE5GVgBsxr76RldUCvOXLlIHP6w7zSGFuKxl1DDAA7jTv5g0Kcfc+18Bp5etMuNYa4YOXsjsjUE698bULf4Q6qWlTAkqDqPOnVBwK31JJ3OtRmpiK4YUwxb8Hdz21bvA9edeutLujd6VZO4yPI02Za52qZJgV5dKAupTW6uhoG6tYVjgMakUmoLF1WnKQYMGOR7qnApjEoMqfI1Fhqntjst5VBha0QSGFukfFra27+djCunKRLLHd5CntqgukGD6y1oCSpDQNyPrR7vlVY7AhS2OtkFS5giCNdV84nP8KGucMNxh1Ft8sCS2gnnqaZPctqs4dYIjMShnXbVudGYC7euIArqsEhmYEtrqIG3/ih6yU+hbo1DuFcCwj2rQR4kEkRrAPKmiigsFgyhJa49wkRrAHuUbUeKLIMXYrhSvi8NfJE2jqC0aGQDEGdT3ipumV8rmgTBOw0EER9/pRQsAsGPKDHfBkV70mu+y+ZY0JHIluz6yaly6H4vkUHhePus2W4sAnQ1K2Cv9dOfT7JEz3AHlUnWqHB8fU9+v9a0a+LOYEQf2QZjz7q4rPR6hNgZXDEHMFjltTnilpWwTACGEXBpvET8KRszZkyiWJiJ5c6sYAbT6oGXXy1rq4fs4+alIr/5ytj/AJh5SdTGx7Mrtq0/ChL+HW6CbSs9wtqRJXbWCeU0Tg8JatlkdCbuYhCVLCD7JHKO+puG4u8WKgwSNMwOUQe4eE1afKoSS+zRjcXJeAno3wy7ZLF4AYDSZMjmeXfVgApfh8A2YNcuu5GoA7K+g3pkBReWRbsA4mPZ99LyKZ8SGgpeRUpbGjor3Smzmtn9ntfjSroutwkhdEBzMRuY+qKsl9M0g85Bql2c1t2UEiCRoYq0fjQI5ZY7yu6Oqdm5nllmDHL7q9F9VKI7DPkZS32SYiTSEkzMme+vrdlmMKCT4a0vUtQzQfR0uZnDM3sgGfea8xuPXqiQFFy4IaOQ8a8w/AXOrkIPjTDB8LsjbtkbkmY91K3FA/Sr2MI7+ypPy9aZYfo8x1dgPAamrNkjbSor11VEsQB40HNvQLBMJgEtDsjfc8zUrCgMVx22vsgt5aD40dh7odVYCAROtK0/IGRXV0oK4tMbi0HcWsKxcmPZEuxE9ZlBgab6+NGC5dsvbDvnVzB0iD4V1hcGjC6GVgGbXNG/esVNguFoHBLlyu0mcvuqzaMR4O5eZHfrICsREDUT30yw1S2sEiK6Bva1IkT7qiw1LdmmMrVELQ9qiFFMTOwK9ivBXUVgCjjHSWxhXCXScxGYAAHTXU6+FKv/AFGwgO1z0X8apH5Uj/fz/l2/ka9/J70SXHvca6zLZtBc2Xd2acqAnQaKST+NCwlg6Q/lE0RsIxCywbMqzIjvnvrngPGsdi3QOjdQ2rXLlsi3G4hgu55R31beH4HCYNQMPYQOczlnl2geL7SByjeusVxG65zhg0GDbMDKdCRPLSNDp5UjYUmKOK2bYu9WSrEKHIGoXMTpPfpUtrFWwIWJPIa0j4vfb6asqVNxR7WkFSxgRodG5aUzsWdZ8Q3r/RrkmqZ6HHJyiGti1S7h5UtmuZCAe8ab8pFR9I+kl3A4w9cv93e3mRQRAbYqGjU6TH7VB3yTjMIinUM7kASVRVaDH7xFXrEXAqjrBNtozLdAadY9jXXlrXTxfE4+de4ptv8AKVhz9Vh7xTXhPTHDYi6tpCQ7TAOxgEx56VxxzoFw66hcg4R4ibZhC06fo20k6aCKpmM6G3uG38NdLpctG+qi4kgiQfbU+zOo3NVsjk1y2alFQ2nHePUVOKwwJxAaDzoAimOP2HnS57gHOpy2NHQFi0g+dVTjWHy3g3Jh8Roatd98x8KWcUwZuL2RLLqPEc6pB0ZP3EfCOEKyh31nYcoo7Ht1NubagctthS7h3GOrXI6kxtG/kRUqcT65jbywrAjvMxpU+RSaZaPyt6FOIxTv7TE/L0orgl7K5H2h8RqKCdY07tK+svlYMORBrzoyalZ6k4JwaQRf4tdclUEctBJ/2qO3wa7cM3DHmZPpVntKIBUAA66eOtekV6Pf6PJuhPY4JbXcZj47elHZY0FTMK4IpW2wELig3FHsKDcUUAQ3f1d7wvD76OOHFq9a6uRmUzqTJg0cr2zIybmT2dz3mpRfUkHIZGgOXbyqvqoPV/Qkw57JLFA+bUszZwZ7qsWGqLMhM9Xr3wNKlw1bspaEnZJxliMNeIMEW3II0I7PKstHELv/AFbn/e341qXFh/dr3+U/8prKsHhjcYKsTBInTYEx8KvxaIchc8D01y4Rg+uIUZF/anZz5c+/TvqpHiN4kk3bmuvtt+NCFYOuhG9E38IyKhb64JA5gA8+6ZmqKKQltinjF4vcBYljlAkkk7nma1roJlwuBtA6NdtviG072hZ/gECsi4ip6yBuQIHfO1bPiLQs4e3aMN1dlLZE/YtqpB7tc1ck9svHROuELpniDkURPPdvdMihuC4frLbOpKliwuA7iQAGGnKAfKaJweIYW3RNSZIHIaRv3f70dYs5ER0SXYhWWdGVU198ClSTCUfEdKb4vOrWrDqjMq57QYgKYgNmB5UxwnSnDsQL9jqo2e0xIHPVG5eU1T2uFmYgCCzMJPIsSPnXF64Qpkb6VCQ8ZNaNF4NwNVvXMX1i3kuAC3cTZVn2SOR3nzo/iHGreEstdvEsXOa3b+tlEBdOXefOs56M9JLmEZgFF22+ptsYGYbONDB099d8W4i+Kum5c0B5ToigTA8hTRdqkaTzZyOkD4/GWc7wOshF1CqYMafeda0DpQc+CdGGaNiDqCnaB/0/Gs06D4ZXxalTmCtqxEAEyBHhWsIguW2TeQQffI++rRVE5GQcKxDC/bIJkMI1rbuF3y9pGJ1KKT7wKwzAaX0/fHzra+AH9Ba/y0/lFdPKtEoMm4uewPP7jSaKdcWHYHmPkaTkVzsocVJhx2hXMV3YHaFBhWz6/wAPtuZZAT37fKu7WGVPZUDyokiuSKkWBjhU3yrPlXnUKPqj0FEkVwRQpB7MiiuCKlIrgisAiIqMipiK4IrGIWFBsKPYUG4ooBOtSCo1qQU4p0KGw9FChMPRQGHXUVkdX9kqQx7gRrVZs9DwCcj2wYKz+kJGZY2LRMH41aFWQQdiIr63gVEanearF0I1Yl4n0WtXbnWIUVtM2YOQWGkgBgOWtd4vonbdEGZS6yWZs3aLGSYVhGvwingwazudBA201k16uCA2J+r3aZduVHs/sWjLLHCVPGLVgmUR0ZisxFtesO5MDSN60HjJkOylWzSIGhBYhVGu5mfWqrwhcvHLx5JbuMZ1j9HE+pFWA2yQjFTrcJG+sG40+qioyZWIy4XeQC+zCciHTxaYqS7fOVCDt1xgf5LRypRw7Ff3i5ajRrQJPdCsfvr7EYi4cPbCkJmEsdJJECI3A+fupJSpDwh2dFIvYZ0QM6QIAJjXupTjcSNB90Va8Tw1LhzXC92Dr2mCg90TGlTYLo3h7q9uyFUkKHUkEEmJkaHl370ip4Hlx0rKfgsSCZ934mpeszrdJzqQsqQDEEgGfA99X7A/k3w6sGNy40GYOWD4HTan+K6LWbqlXLaoLRIIByhi0bd5qkKjkh3TMx/JssYljPZVVJ3iS4Anv51q3C8Uqs86ZTB072/3rnhPRvD2VNq2kKIeZlmM7s252o3FYNbauyjVjJG+u/3U6aE7WyuHo9h5zB2XX6q29DMTJQnx3qzcPsi2iIswoCid4A51F1KZmlR7bgDl7ZimdmysbfGquWMioF4p+r94pOasly0pEESKGbDp9kVO7GuhHXVn2hU+OUAiBGnyNZv02xDjEFVZh2UiGYRvOgMa6UsnSHguzwaYzgbketQvirY3dB/EPxrIrF14AgHxIkn1qUXGH2R/Cv4VDuX6Go3OK2Bvetj+Nfxomaxa/Yk+ZrWsTxW3bGUmSABA8BTLOhaDDXJpFc6QHMIUBZ1nUxT2ZpnFrZqOCK4IqQ1zSmIiKCcUc1BXKKATLXYqNakFOIdig7B1owUDZOvvoozGVo0SpoS0aIU04pMDXYNDXcQqCXYKPEgUJb45aLqikkkxMaT5mjRqEfAMOpx/ELtzS2qqmbbMScxRT39kUxx992KsAMgzBSCMokFFUHnvXF/CfpGZR1gtmYJEE3N1tyYzSCxnkIpk3F0wthrg7dyAi5xlYO0x2Tsu522FTdBVlew+Cxn0u4yoUUhRmK6RBjttoB31LxW31GQMwcmczAEKgJJG++510oxukxa2oZmZgBJPNvrGBSXGXziWCAEDSSdY19po+Vc8pdnSOuEOitgrkMZViRO52idYA5+dP3u2wqQQRpl5z2pB+A1oK3wZVS4qXJX/AJlxwFAA3gzpA9JoLhHEJVmtuL2Usq9kCIynsA8tNJ76qo0jnlO3+FrAu/0amtrd+Eb/ABoi0UIHjRllrfOKVROQEwdhwWzcxvm51MgZFlxppznnRhNuaH4wVNh8oLEQQNdSCI28YqkUFBDWgHeNN2HmQDNeoG+0fcppSuObq1ZoD+yVBJggDaQCRvrTPDNKgkGfP7qpJOrGU126kjoTHabTl3+JqF8OPtN613caBOgPvoZsV3gH1pENPWCPiP1Y7j86zXpOubFP/CP9IrSMSZVTEb1mnF+IIuMu59YMCCAQQFg60vLorwEVqxBHLSo76iTRtzH2nE5WmJzM0CfdvUF3HWRsiSZjts3LeIqOC9sXAdofvD51eMdw1jdJJADMY9CR8qz8sRetgMDLoIg83HhWoYi0vWMSv1ju3u79OdV47Ql5FD8IP2l21++nnC3m2ATJXsk98bH0pXjLS5DlABjfMO/umuejt+HZPtCR5j/aqSTaDtD81wa7NRmpCHJoO5uaMNBXdzWMSrXYqJTUimqCEgpfaOp86PBpdaOp86yMxlZNJ7GNu4jECyjdWpYiRuAsySfIGmlo1VePG7Zu3DYc23cQrASYf2gO4nXXlVIgQJ0xvdU+VGJ5SSST5k0mwXGWt3baudypk7LJ0ae6aU8QsFWHXXLmY6yVJOh13ao+LBywZjmEAAgQABsvmNPWhbAkzVuiVxX4e2IY/pVuXGGbVTmuECROu0e7TnVb6RcbfFYi2gBPV7yQZdvEb6beewrnoribS4LNefqwmbLr7Uu3Zy/W37qEwHTCxhmY2ML1zmSLt1yCWMyVtqOyJ5TMUrSaMm07LVw7opeYqX0BnTmIOkjuO1H3+C9V2bbqN2eDoo3OpPx5ATVYH5Q8a5JdLcEAQJWB5ydar3HON4m8uTVbepYKSS5Jklm3I8NtKVQS0M+RvZ70m6RlwcPZb9CDDMNOsjaP2fnSzo/xp8LczDtKfaTvHeO4iljIRuIr4CdtaYFmo4Xil0m20nKcTliPqsgIHxovi+LvLcxCqx0sLcXTYhtYqx9GsCpw9t8oZgiOFPI5QpJHOBNOFw63VfOozAaOFyyp+rpvU1xyasl18lWxuJulsMVJC3JRtObJKk92tQcG4neHUtclgbd1HBEdu2Z17pE1aRhVygTtBHurtsAuUjxY/wDcINLGwIza1x64/ENIY9XIHI6iFWf2Y9K0jFs6282Vgcuyzoe/Ssp4A1u1xd+u0VAV17wEAnw51rJtv1wIOYTMyYyHu5bEelVW86LdE0mtgVvE50DEkEjadqib9+g+IgC8WtmZnsa5WA56cxNRXnVQWY9kcxrHLlXTGKR5s5tv7YzFw5BrOrfdVft8JRnuOrFZJZ2dFyztoW1O3KmuEuhrQZTIJJB9wrvC2ldCoZmZGLSwgQ3IToYqM/kej/lv07oC4hw9TaVLidYp1FwFUnSd6r2K4FZHaS2xI1AFwnlPJa66fYtXwqWbVxHyuWdusTswJyiDqe1yrN87faPqalKNvB0LmpVRcsJwvFNftlbRRA6+267BhO57qvGJjO8qphmzfsjUjlrWV9FLjHFWQAz/AKRNBJgZhJPhWkYnDXi7sz5EDsQSeUmNBWjjYqfYCxfDyFZ8wiZgdxiPLfag8HcKurAEkEbfGnODs2nYhnZ/rGeypjSijjrFrRACe5BJ9adTTWMju44Yxrg1Hhr+dZKlfA712xqZM5NB3tzRTGg751NYx2prtTUKmpAaYQlBpdaOp86OBpdbOp86KMxhaNJ+leHJFp1gZXAJJiAeZMeHxpraNecQsdZadeZGnmNRToBnHSi0uUGcxE6kkka6akbQBr5190qReqtG2GCwASdiTBkfH0ozpRbtDCrlnrZ7YMyPDuqPpJiM2Et5iS36IjwAVgR4bihN06Hq02VA6x3fKicNfCeffUFtcxAkDxOwpjb4fYiWxGvcqT8ZoE2RfTGO2nzP4VHexJjcn3074Nh+G5m+lXr2QIcqomrty15CkIw5YMyzlUgGdxmJyzWFpHCXjXWHeJj3Uy4dwEuydY3VowzFgM5CkkezIkyNqPbo4gvPYtsbjhwqsezOmbVRPca1mbovnRrpAy20RTLAEZYLEgE7gcqsY4ncKiMqA6kZTJ9azTF3L1vCh7fVIrFs6xLErqdd4JO1VgdILvLIP4RS9f0VJm4jGN9tfQfjXt3iFwTDWyIn2kn3DNJrDV6RYjkw9yj8KlucdxhAHWMo8FCH1ABrdEHqMUf6RxK4UE52YD3ACfDatO4ZZFsBWu9kD2euzD0DR7qxXCWboJZS6kBu0pgyVMCZnXarnwDgt3EWUuNi7q5p0EaQSNzVIsaWY0aFc6jvX1oF7VjKq5lhTt2oI8dKQ/2OkGcXiDoeYFL/AOyy8798/wAVO+R+SC4EtMuzIqoAsATIg94GtVLivAsVcM3OJDKYIVQ8AclIUgEikvFOEC0VBOIyaAvnkTJOmv2dPMGpsD0cRwufrhAYsxfR5Iy5ddIAM+dTlK3bKwj1XVB2H6PoiQ91XbXt+zp5VyvBbUy95D4bD3w4JHhRY6H4bmHPm7Ui4/0aS0Q1u2xQascxOkDTw51PDK+5Fn4baCMmTEWbVtWBKW7aqXAOxbMSaNxeOzlla5ZCGdc4k8xpy1iqfZ4EM5CIXQooBDeyxUS+/I8qtlno1h8oz2wzQATLamN96NLRoyndi/D5FYFrtrLswzjUHQ08w1+wNLZX+HX5UP8A2dw3/RX412vBrA2tKPWkjFRVIpycs5u2Hh5EiY74NcM1DJhbakFVAI2qUmmER8zUJfOtTsaEvmsElWpBUaVIKIp2KV2zqfOmgpTbOp86KMxhaNEoaEtGiUNMgCPpxZVrC59FzgseZADGJ8Yj31SON8dW4tu2qyqIqyQNSo3HON6vXTi1mwd3whvQiskmswEhYd1RvHKvq8NAx4tSpdIOhid/HWo1otuHXci3erbq2nK0aNlMGPI6VjDPiKFcOrCQQ5UESJGvrRXQ3iR+lWWdQwQqCNQX7UdpuZg71HxS230TtaFbpBB5asCPUUu6OvF0eMfzCsbwMOmt0piHtqSLZ7WWZiSSRVcWn3TUziAe+2v3ikIrBJ8HiTbaR5VPexrNQJrqawrQVZxbKdCfXxB99ah0LP8AdU83/nNZNvWv9GLdpcOgtHMsTOxJOpJHLlTxRtIfKdD5UopvbpObg7x61pmQu6Uf8OP31++i8GZRf651HxMC5byDtEsAANSTsPjFH27NtMNZYsRcYuHRtMuVsq+o1qYTkXTUWPfNZuA/ZPyr5r6/aHqKgxN5CjdobHmO6hga2Q9GLoKDyj0gVY1uiN6p/Ri7CQ2hnTx229KtWIsNaQPcGVS2XXQgwDBHLQg0ayC8Hb3qha4aH+mJ9tfUV59KT7a+orYNZIzV8tyoTiE+0vqKjOIX7S+orAsMY0LfNepiFP1l9RUGIvL9pfUUo9gf9prA5k19/amzyVjWd/nduSrXj8XuERIHiNDWpgNJ/tMnK23x/Cu7LTr76zZeOXgIzD3jWtIsCKMU/JnXgPUwD5Gs5bpRiv8ArEeQX8K0T6p8j8qyS2hYgASSYA7yeVXgicy7cI6Tpcw91MUQxVSdY/Sr9n97WPfVCvQWJAygkkDuHIVKw5GvfohyZ9lmASdzEwO+mcVsCYb0f4R9IYLI1zbz9UKeR/a+FPLnQFj7N1R4EMaU9DCGxKo11rQYNBUgHMQNJI5xWhtwFTviL5/+Uj+WKlgoZJiLBtuyH2lYqfMGKvPRPiduw6Wr4W5bEAq0x+2s8jMmR30p6RcKFnGL7RQr1pLEsTlnNJOp1A9aT424QvidfedTQo1Wazx/8nzX8Hdu4R1u5na8oUn61xnNt1OxVWABG8a1SeCcNtfSLKdWwZFHXEsTmuDUxyAEbeBoboh0vxOHdVt3GAJ5E/Ec6P4XizOJxDbkMZ8W/wDJoSYteALpdwV3xGa1DqVGsgRqdIJ8aUp0bvnkv/cKm+n3LagbjlOuXyPdUf56u8jt3DaiB2gjD9GMQDINsfxT91Gr0XuFGVurLEghyWlRzAG2tKRxS+2zMfKvrl7EhsrdaG00Mg67UUwe4Zr0NfndQe41bOj1lcMhVmDTl1GnsqF+6s9cYjQkXIMwZJmDBiPEGi8BwTF356tCYgmWjeY0J8DRtmyad+eEHL/UKo+L4cQSReYySfaAiTtvQ69CccfqqPO4KrWJQozI3tKxU89QYNK87Cky48KHVPnOIgjYZwJ7xPiJHvorpBxVbyWwtxQQpUww0gAKB6Vn0j+hRIwRIBBBB1039O+h+BSdjcqxiLvrcH40XgOHMYdsQFUEES/tQdhVcuYbL9cH4fOurd9E5SaCSGyaRxPpwtpVXCIquEVDfuBWYZQR+iWAF3PaOtE9FOLHiAxOFvQrX1lCs6XrSyrSxJlwDJnesouYonwp/wBEMcUvW2BghgJ7mGqH7vfTUgPCwBY7NaYq7sCCRz5GKH+m/wCI3xqx/lOtKcQLtsQlwZ47i0Fh6zVKpKCNEx/+I3xrs4//ABGpRXtGjDi3xD/ENfNj/wDE/r0pPXlDqGz6vq8r0UwD2K2Bl2PgKyFdx5ithPs+lDyFaO1EgjvEVRLHRq8jg5XbK06KomDyJer3bqa1ufIVaLoRopvE+ipbI6hs7KvWKCoh4EtJPOhuIdE7jIkEB5I6snsqvLtfa3J75q4r+vf90fdXOM9paZ5Qq2U7g/Q28t62zsgVXVjlJY6EGIitNAHcKr+B/Wf13LT+ppFCo9P8oRBAzM0A8wujMPflFZ7xF5YCr7+UD9ZY8n+QrPcb7RoM3gn4QvaLfZUn3nQfOn+Kbq8Ae9yPSaRcK2ueS/zU86Q/8HZ8x8qTyDyVfr2grOh5eVcKx11338a5r0UQmg9FsJh3w6Z+tzHsnLccAySIAU+6rHizZulc6MYELldlJA07UEfGq10T/VWPP/8ARqdj2n/cH3VRMAVcew6onV9lAAoBygAgQNCOVT8Ia2oJtIEzb6yTEgTJmly7v/D/ADimtjn7vlRNQwTEGsT6RLGKv/5rn1M1stqsc6Uf8Zf/AMxqSWjCymeAvaKPsnfv7U/fSujOH8/67qVbGWyPHJFxh4/OhzRnFv1h8h8qCrMD2e0Vw+4Q2nmPMaj5UJU+E9oedYxpfTngxODtXgyMLltbyhTJWQMwPvmsurSbH/t9v929/wDZWa1mDR7X1eV9WMfV7FeV9WC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data:image/jpeg;base64,/9j/4AAQSkZJRgABAQAAAQABAAD/2wCEAAkGBxQSEhQUEhQWFBQXFxcUFxUWFxcXGBQYFxUXFhYVFhcYHCggGBolHRUUITEhJSkrLi4uGB8zODMsNygtLiwBCgoKDg0OGhAQGiwkHCQsLCwsLCwsLCwsLCwsLCwsLCwsLCwsLCwsLCwsLCwsLCwsLCwsLCwsLCw3LCwsLCwsLP/AABEIALkBEAMBIgACEQEDEQH/xAAbAAACAwEBAQAAAAAAAAAAAAAEBQMGBwIBAP/EAEcQAAIBAgQCBwQFCQYFBQAAAAECEQADBBIhMQVBBhMiUWFxkTKBobEUQlLB0QcVIzNicoKy8BYkY3Oi4TRDU5LxFzWDs8P/xAAZAQADAQEBAAAAAAAAAAAAAAABAgMABAX/xAAjEQACAgICAQUBAQAAAAAAAAAAAQIRITEDEkETIjJRYYEE/9oADAMBAAIRAxEAPwAC0lFIlc21ohFqZQjvr2TXuGFS317JrnDiniJINsjWi1FCoKIttTCkwFexQ97HW09t1XwJ19K5wPErd4sLZnLE6Rv3VqDQYBXYFfAV0BQMfAVz1K66DXfQa+dSgU04dw+Rmbbu51jCdMOBsoE9wAroLVmW1bggxrt3+6uWwyMhy6Qde+RpQwayugV1FNcRw8ssr2iO7elpXvomOIrmKkIoT842s4TOCx0AGvyomCQK7UV4BXaisjC3ii9oeX31UOlNnVG5aj76uPFRqvkaRcbsZ7Td47Q91LdSHgUwrRfCLLdXdhCQxBBER2TrzoU014LikVAGZQQWkGZ1P1fGqt4HkefnWC7BDBKnXYQIINRX773GtkIyqGBBaSCSaL+nIF0YwFK9URue814MeupXOSQoyRoscxU/4Yhu3L+aAoMOxB5eO/KuB9I1XsjKPaMeyZ2PMUZexhzz1bTqpiPZJ08jQ197j5lyEAqFGYjTWZ0+6sAS3cU5mW3AU+IGwpt0bvSGTu7Q8jvSa7bgkdxI9DRPCL2S6p5Hsn3/ANCmksDNFluLQ1xKOdagdaiTFl+3pS+9bpzfTSgLyUQFmtrU6CuUWplFKOcXx2T5VFhhRF4dk+RqDDU8RJE+KvdXbdwJKqTFVe1jL2IJBu5dJgaDcCNPOrfkDAg7EQffpVU4XYKXLqFQ0AgyCdAd9KtEEdECcFuEwSoJEzMyJAn4zTDgmGuWLqs0ZT2Dr3mBp5x612cigyigc+y/gfs6Utx9xSylMojks6EGQTI/qKpsbLNCR6lWgcDf6y2r94B9/OjbRqDQhUekGLxH5ws4ezdZFuBBAIABLkMdQeVaPx7GJhLQz3Ai82Y6sR3d5qhY+0v53whcSAsj94Z8vxin/SHhNpiLt4dYwOYZjPVgDZR3k0eR0kCKtkdvpCk2SAWFwF5AmBBgeG1DW+lrpcYmy+WTmUA5lIkSBHaBHdvQrX4AHdtHLXUUScYSQTBjnHLxrn9RFnxSLXwri1q6guIdOcbg9xU0l6ccRe31bWohwQXInUbeHOoLeLVyUOjDUH7QiRUvGeIK+EKjbQARzkH5VWDViVTKrjcLiH9ti47w3ZEmNtPlUS8KvIwIUSCG0I5Hx/rWm98LmJKAa7S/u0CxQHELqZTkKgzyZyd9oIq6fgdNlwsOGUMNiAfWpgKTdFcRms5TuhK+7cfP4U7UVPTJtZF3FRqvvpc6zpTTig9n3/dS8ipS2NHRQsZYyOy9xP8AtRfBrbFdEB1YSSNZOwmi+k+HyuH5MPiKD4ViYQhFzuGLAQTHc1Vu4jvwFde5zfo8pEmSDrpygb1Gb1/bq95gn3+PcaJs4k3CBDE5GVgBsxr76RldUCvOXLlIHP6w7zSGFuKxl1DDAA7jTv5g0Kcfc+18Bp5etMuNYa4YOXsjsjUE698bULf4Q6qWlTAkqDqPOnVBwK31JJ3OtRmpiK4YUwxb8Hdz21bvA9edeutLujd6VZO4yPI02Za52qZJgV5dKAupTW6uhoG6tYVjgMakUmoLF1WnKQYMGOR7qnApjEoMqfI1Fhqntjst5VBha0QSGFukfFra27+djCunKRLLHd5CntqgukGD6y1oCSpDQNyPrR7vlVY7AhS2OtkFS5giCNdV84nP8KGucMNxh1Ft8sCS2gnnqaZPctqs4dYIjMShnXbVudGYC7euIArqsEhmYEtrqIG3/ih6yU+hbo1DuFcCwj2rQR4kEkRrAPKmiigsFgyhJa49wkRrAHuUbUeKLIMXYrhSvi8NfJE2jqC0aGQDEGdT3ipumV8rmgTBOw0EER9/pRQsAsGPKDHfBkV70mu+y+ZY0JHIluz6yaly6H4vkUHhePus2W4sAnQ1K2Cv9dOfT7JEz3AHlUnWqHB8fU9+v9a0a+LOYEQf2QZjz7q4rPR6hNgZXDEHMFjltTnilpWwTACGEXBpvET8KRszZkyiWJiJ5c6sYAbT6oGXXy1rq4fs4+alIr/5ytj/AJh5SdTGx7Mrtq0/ChL+HW6CbSs9wtqRJXbWCeU0Tg8JatlkdCbuYhCVLCD7JHKO+puG4u8WKgwSNMwOUQe4eE1afKoSS+zRjcXJeAno3wy7ZLF4AYDSZMjmeXfVgApfh8A2YNcuu5GoA7K+g3pkBReWRbsA4mPZ99LyKZ8SGgpeRUpbGjor3Smzmtn9ntfjSroutwkhdEBzMRuY+qKsl9M0g85Bql2c1t2UEiCRoYq0fjQI5ZY7yu6Oqdm5nllmDHL7q9F9VKI7DPkZS32SYiTSEkzMme+vrdlmMKCT4a0vUtQzQfR0uZnDM3sgGfea8xuPXqiQFFy4IaOQ8a8w/AXOrkIPjTDB8LsjbtkbkmY91K3FA/Sr2MI7+ypPy9aZYfo8x1dgPAamrNkjbSor11VEsQB40HNvQLBMJgEtDsjfc8zUrCgMVx22vsgt5aD40dh7odVYCAROtK0/IGRXV0oK4tMbi0HcWsKxcmPZEuxE9ZlBgab6+NGC5dsvbDvnVzB0iD4V1hcGjC6GVgGbXNG/esVNguFoHBLlyu0mcvuqzaMR4O5eZHfrICsREDUT30yw1S2sEiK6Bva1IkT7qiw1LdmmMrVELQ9qiFFMTOwK9ivBXUVgCjjHSWxhXCXScxGYAAHTXU6+FKv/AFGwgO1z0X8apH5Uj/fz/l2/ka9/J70SXHvca6zLZtBc2Xd2acqAnQaKST+NCwlg6Q/lE0RsIxCywbMqzIjvnvrngPGsdi3QOjdQ2rXLlsi3G4hgu55R31beH4HCYNQMPYQOczlnl2geL7SByjeusVxG65zhg0GDbMDKdCRPLSNDp5UjYUmKOK2bYu9WSrEKHIGoXMTpPfpUtrFWwIWJPIa0j4vfb6asqVNxR7WkFSxgRodG5aUzsWdZ8Q3r/RrkmqZ6HHJyiGti1S7h5UtmuZCAe8ab8pFR9I+kl3A4w9cv93e3mRQRAbYqGjU6TH7VB3yTjMIinUM7kASVRVaDH7xFXrEXAqjrBNtozLdAadY9jXXlrXTxfE4+de4ptv8AKVhz9Vh7xTXhPTHDYi6tpCQ7TAOxgEx56VxxzoFw66hcg4R4ibZhC06fo20k6aCKpmM6G3uG38NdLpctG+qi4kgiQfbU+zOo3NVsjk1y2alFQ2nHePUVOKwwJxAaDzoAimOP2HnS57gHOpy2NHQFi0g+dVTjWHy3g3Jh8Roatd98x8KWcUwZuL2RLLqPEc6pB0ZP3EfCOEKyh31nYcoo7Ht1NubagctthS7h3GOrXI6kxtG/kRUqcT65jbywrAjvMxpU+RSaZaPyt6FOIxTv7TE/L0orgl7K5H2h8RqKCdY07tK+svlYMORBrzoyalZ6k4JwaQRf4tdclUEctBJ/2qO3wa7cM3DHmZPpVntKIBUAA66eOtekV6Pf6PJuhPY4JbXcZj47elHZY0FTMK4IpW2wELig3FHsKDcUUAQ3f1d7wvD76OOHFq9a6uRmUzqTJg0cr2zIybmT2dz3mpRfUkHIZGgOXbyqvqoPV/Qkw57JLFA+bUszZwZ7qsWGqLMhM9Xr3wNKlw1bspaEnZJxliMNeIMEW3II0I7PKstHELv/AFbn/e341qXFh/dr3+U/8prKsHhjcYKsTBInTYEx8KvxaIchc8D01y4Rg+uIUZF/anZz5c+/TvqpHiN4kk3bmuvtt+NCFYOuhG9E38IyKhb64JA5gA8+6ZmqKKQltinjF4vcBYljlAkkk7nma1roJlwuBtA6NdtviG072hZ/gECsi4ip6yBuQIHfO1bPiLQs4e3aMN1dlLZE/YtqpB7tc1ck9svHROuELpniDkURPPdvdMihuC4frLbOpKliwuA7iQAGGnKAfKaJweIYW3RNSZIHIaRv3f70dYs5ER0SXYhWWdGVU198ClSTCUfEdKb4vOrWrDqjMq57QYgKYgNmB5UxwnSnDsQL9jqo2e0xIHPVG5eU1T2uFmYgCCzMJPIsSPnXF64Qpkb6VCQ8ZNaNF4NwNVvXMX1i3kuAC3cTZVn2SOR3nzo/iHGreEstdvEsXOa3b+tlEBdOXefOs56M9JLmEZgFF22+ptsYGYbONDB099d8W4i+Kum5c0B5ToigTA8hTRdqkaTzZyOkD4/GWc7wOshF1CqYMafeda0DpQc+CdGGaNiDqCnaB/0/Gs06D4ZXxalTmCtqxEAEyBHhWsIguW2TeQQffI++rRVE5GQcKxDC/bIJkMI1rbuF3y9pGJ1KKT7wKwzAaX0/fHzra+AH9Ba/y0/lFdPKtEoMm4uewPP7jSaKdcWHYHmPkaTkVzsocVJhx2hXMV3YHaFBhWz6/wAPtuZZAT37fKu7WGVPZUDyokiuSKkWBjhU3yrPlXnUKPqj0FEkVwRQpB7MiiuCKlIrgisAiIqMipiK4IrGIWFBsKPYUG4ooBOtSCo1qQU4p0KGw9FChMPRQGHXUVkdX9kqQx7gRrVZs9DwCcj2wYKz+kJGZY2LRMH41aFWQQdiIr63gVEanearF0I1Yl4n0WtXbnWIUVtM2YOQWGkgBgOWtd4vonbdEGZS6yWZs3aLGSYVhGvwingwazudBA201k16uCA2J+r3aZduVHs/sWjLLHCVPGLVgmUR0ZisxFtesO5MDSN60HjJkOylWzSIGhBYhVGu5mfWqrwhcvHLx5JbuMZ1j9HE+pFWA2yQjFTrcJG+sG40+qioyZWIy4XeQC+zCciHTxaYqS7fOVCDt1xgf5LRypRw7Ff3i5ajRrQJPdCsfvr7EYi4cPbCkJmEsdJJECI3A+fupJSpDwh2dFIvYZ0QM6QIAJjXupTjcSNB90Va8Tw1LhzXC92Dr2mCg90TGlTYLo3h7q9uyFUkKHUkEEmJkaHl370ip4Hlx0rKfgsSCZ934mpeszrdJzqQsqQDEEgGfA99X7A/k3w6sGNy40GYOWD4HTan+K6LWbqlXLaoLRIIByhi0bd5qkKjkh3TMx/JssYljPZVVJ3iS4Anv51q3C8Uqs86ZTB072/3rnhPRvD2VNq2kKIeZlmM7s252o3FYNbauyjVjJG+u/3U6aE7WyuHo9h5zB2XX6q29DMTJQnx3qzcPsi2iIswoCid4A51F1KZmlR7bgDl7ZimdmysbfGquWMioF4p+r94pOasly0pEESKGbDp9kVO7GuhHXVn2hU+OUAiBGnyNZv02xDjEFVZh2UiGYRvOgMa6UsnSHguzwaYzgbketQvirY3dB/EPxrIrF14AgHxIkn1qUXGH2R/Cv4VDuX6Go3OK2Bvetj+Nfxomaxa/Yk+ZrWsTxW3bGUmSABA8BTLOhaDDXJpFc6QHMIUBZ1nUxT2ZpnFrZqOCK4IqQ1zSmIiKCcUc1BXKKATLXYqNakFOIdig7B1owUDZOvvoozGVo0SpoS0aIU04pMDXYNDXcQqCXYKPEgUJb45aLqikkkxMaT5mjRqEfAMOpx/ELtzS2qqmbbMScxRT39kUxx992KsAMgzBSCMokFFUHnvXF/CfpGZR1gtmYJEE3N1tyYzSCxnkIpk3F0wthrg7dyAi5xlYO0x2Tsu522FTdBVlew+Cxn0u4yoUUhRmK6RBjttoB31LxW31GQMwcmczAEKgJJG++510oxukxa2oZmZgBJPNvrGBSXGXziWCAEDSSdY19po+Vc8pdnSOuEOitgrkMZViRO52idYA5+dP3u2wqQQRpl5z2pB+A1oK3wZVS4qXJX/AJlxwFAA3gzpA9JoLhHEJVmtuL2Usq9kCIynsA8tNJ76qo0jnlO3+FrAu/0amtrd+Eb/ABoi0UIHjRllrfOKVROQEwdhwWzcxvm51MgZFlxppznnRhNuaH4wVNh8oLEQQNdSCI28YqkUFBDWgHeNN2HmQDNeoG+0fcppSuObq1ZoD+yVBJggDaQCRvrTPDNKgkGfP7qpJOrGU126kjoTHabTl3+JqF8OPtN613caBOgPvoZsV3gH1pENPWCPiP1Y7j86zXpOubFP/CP9IrSMSZVTEb1mnF+IIuMu59YMCCAQQFg60vLorwEVqxBHLSo76iTRtzH2nE5WmJzM0CfdvUF3HWRsiSZjts3LeIqOC9sXAdofvD51eMdw1jdJJADMY9CR8qz8sRetgMDLoIg83HhWoYi0vWMSv1ju3u79OdV47Ql5FD8IP2l21++nnC3m2ATJXsk98bH0pXjLS5DlABjfMO/umuejt+HZPtCR5j/aqSTaDtD81wa7NRmpCHJoO5uaMNBXdzWMSrXYqJTUimqCEgpfaOp86PBpdaOp86yMxlZNJ7GNu4jECyjdWpYiRuAsySfIGmlo1VePG7Zu3DYc23cQrASYf2gO4nXXlVIgQJ0xvdU+VGJ5SSST5k0mwXGWt3baudypk7LJ0ae6aU8QsFWHXXLmY6yVJOh13ao+LBywZjmEAAgQABsvmNPWhbAkzVuiVxX4e2IY/pVuXGGbVTmuECROu0e7TnVb6RcbfFYi2gBPV7yQZdvEb6beewrnoribS4LNefqwmbLr7Uu3Zy/W37qEwHTCxhmY2ML1zmSLt1yCWMyVtqOyJ5TMUrSaMm07LVw7opeYqX0BnTmIOkjuO1H3+C9V2bbqN2eDoo3OpPx5ATVYH5Q8a5JdLcEAQJWB5ydar3HON4m8uTVbepYKSS5Jklm3I8NtKVQS0M+RvZ70m6RlwcPZb9CDDMNOsjaP2fnSzo/xp8LczDtKfaTvHeO4iljIRuIr4CdtaYFmo4Xil0m20nKcTliPqsgIHxovi+LvLcxCqx0sLcXTYhtYqx9GsCpw9t8oZgiOFPI5QpJHOBNOFw63VfOozAaOFyyp+rpvU1xyasl18lWxuJulsMVJC3JRtObJKk92tQcG4neHUtclgbd1HBEdu2Z17pE1aRhVygTtBHurtsAuUjxY/wDcINLGwIza1x64/ENIY9XIHI6iFWf2Y9K0jFs6282Vgcuyzoe/Ssp4A1u1xd+u0VAV17wEAnw51rJtv1wIOYTMyYyHu5bEelVW86LdE0mtgVvE50DEkEjadqib9+g+IgC8WtmZnsa5WA56cxNRXnVQWY9kcxrHLlXTGKR5s5tv7YzFw5BrOrfdVft8JRnuOrFZJZ2dFyztoW1O3KmuEuhrQZTIJJB9wrvC2ldCoZmZGLSwgQ3IToYqM/kej/lv07oC4hw9TaVLidYp1FwFUnSd6r2K4FZHaS2xI1AFwnlPJa66fYtXwqWbVxHyuWdusTswJyiDqe1yrN87faPqalKNvB0LmpVRcsJwvFNftlbRRA6+267BhO57qvGJjO8qphmzfsjUjlrWV9FLjHFWQAz/AKRNBJgZhJPhWkYnDXi7sz5EDsQSeUmNBWjjYqfYCxfDyFZ8wiZgdxiPLfag8HcKurAEkEbfGnODs2nYhnZ/rGeypjSijjrFrRACe5BJ9adTTWMju44Yxrg1Hhr+dZKlfA712xqZM5NB3tzRTGg751NYx2prtTUKmpAaYQlBpdaOp86OBpdbOp86KMxhaNJ+leHJFp1gZXAJJiAeZMeHxpraNecQsdZadeZGnmNRToBnHSi0uUGcxE6kkka6akbQBr5190qReqtG2GCwASdiTBkfH0ozpRbtDCrlnrZ7YMyPDuqPpJiM2Et5iS36IjwAVgR4bihN06Hq02VA6x3fKicNfCeffUFtcxAkDxOwpjb4fYiWxGvcqT8ZoE2RfTGO2nzP4VHexJjcn3074Nh+G5m+lXr2QIcqomrty15CkIw5YMyzlUgGdxmJyzWFpHCXjXWHeJj3Uy4dwEuydY3VowzFgM5CkkezIkyNqPbo4gvPYtsbjhwqsezOmbVRPca1mbovnRrpAy20RTLAEZYLEgE7gcqsY4ncKiMqA6kZTJ9azTF3L1vCh7fVIrFs6xLErqdd4JO1VgdILvLIP4RS9f0VJm4jGN9tfQfjXt3iFwTDWyIn2kn3DNJrDV6RYjkw9yj8KlucdxhAHWMo8FCH1ABrdEHqMUf6RxK4UE52YD3ACfDatO4ZZFsBWu9kD2euzD0DR7qxXCWboJZS6kBu0pgyVMCZnXarnwDgt3EWUuNi7q5p0EaQSNzVIsaWY0aFc6jvX1oF7VjKq5lhTt2oI8dKQ/2OkGcXiDoeYFL/AOyy8798/wAVO+R+SC4EtMuzIqoAsATIg94GtVLivAsVcM3OJDKYIVQ8AclIUgEikvFOEC0VBOIyaAvnkTJOmv2dPMGpsD0cRwufrhAYsxfR5Iy5ddIAM+dTlK3bKwj1XVB2H6PoiQ91XbXt+zp5VyvBbUy95D4bD3w4JHhRY6H4bmHPm7Ui4/0aS0Q1u2xQascxOkDTw51PDK+5Fn4baCMmTEWbVtWBKW7aqXAOxbMSaNxeOzlla5ZCGdc4k8xpy1iqfZ4EM5CIXQooBDeyxUS+/I8qtlno1h8oz2wzQATLamN96NLRoyndi/D5FYFrtrLswzjUHQ08w1+wNLZX+HX5UP8A2dw3/RX412vBrA2tKPWkjFRVIpycs5u2Hh5EiY74NcM1DJhbakFVAI2qUmmER8zUJfOtTsaEvmsElWpBUaVIKIp2KV2zqfOmgpTbOp86KMxhaNEoaEtGiUNMgCPpxZVrC59FzgseZADGJ8Yj31SON8dW4tu2qyqIqyQNSo3HON6vXTi1mwd3whvQiskmswEhYd1RvHKvq8NAx4tSpdIOhid/HWo1otuHXci3erbq2nK0aNlMGPI6VjDPiKFcOrCQQ5UESJGvrRXQ3iR+lWWdQwQqCNQX7UdpuZg71HxS230TtaFbpBB5asCPUUu6OvF0eMfzCsbwMOmt0piHtqSLZ7WWZiSSRVcWn3TUziAe+2v3ikIrBJ8HiTbaR5VPexrNQJrqawrQVZxbKdCfXxB99ah0LP8AdU83/nNZNvWv9GLdpcOgtHMsTOxJOpJHLlTxRtIfKdD5UopvbpObg7x61pmQu6Uf8OP31++i8GZRf651HxMC5byDtEsAANSTsPjFH27NtMNZYsRcYuHRtMuVsq+o1qYTkXTUWPfNZuA/ZPyr5r6/aHqKgxN5CjdobHmO6hga2Q9GLoKDyj0gVY1uiN6p/Ri7CQ2hnTx229KtWIsNaQPcGVS2XXQgwDBHLQg0ayC8Hb3qha4aH+mJ9tfUV59KT7a+orYNZIzV8tyoTiE+0vqKjOIX7S+orAsMY0LfNepiFP1l9RUGIvL9pfUUo9gf9prA5k19/amzyVjWd/nduSrXj8XuERIHiNDWpgNJ/tMnK23x/Cu7LTr76zZeOXgIzD3jWtIsCKMU/JnXgPUwD5Gs5bpRiv8ArEeQX8K0T6p8j8qyS2hYgASSYA7yeVXgicy7cI6Tpcw91MUQxVSdY/Sr9n97WPfVCvQWJAygkkDuHIVKw5GvfohyZ9lmASdzEwO+mcVsCYb0f4R9IYLI1zbz9UKeR/a+FPLnQFj7N1R4EMaU9DCGxKo11rQYNBUgHMQNJI5xWhtwFTviL5/+Uj+WKlgoZJiLBtuyH2lYqfMGKvPRPiduw6Wr4W5bEAq0x+2s8jMmR30p6RcKFnGL7RQr1pLEsTlnNJOp1A9aT424QvidfedTQo1Wazx/8nzX8Hdu4R1u5na8oUn61xnNt1OxVWABG8a1SeCcNtfSLKdWwZFHXEsTmuDUxyAEbeBoboh0vxOHdVt3GAJ5E/Ec6P4XizOJxDbkMZ8W/wDJoSYteALpdwV3xGa1DqVGsgRqdIJ8aUp0bvnkv/cKm+n3LagbjlOuXyPdUf56u8jt3DaiB2gjD9GMQDINsfxT91Gr0XuFGVurLEghyWlRzAG2tKRxS+2zMfKvrl7EhsrdaG00Mg67UUwe4Zr0NfndQe41bOj1lcMhVmDTl1GnsqF+6s9cYjQkXIMwZJmDBiPEGi8BwTF356tCYgmWjeY0J8DRtmyad+eEHL/UKo+L4cQSReYySfaAiTtvQ69CccfqqPO4KrWJQozI3tKxU89QYNK87Cky48KHVPnOIgjYZwJ7xPiJHvorpBxVbyWwtxQQpUww0gAKB6Vn0j+hRIwRIBBBB1039O+h+BSdjcqxiLvrcH40XgOHMYdsQFUEES/tQdhVcuYbL9cH4fOurd9E5SaCSGyaRxPpwtpVXCIquEVDfuBWYZQR+iWAF3PaOtE9FOLHiAxOFvQrX1lCs6XrSyrSxJlwDJnesouYonwp/wBEMcUvW2BghgJ7mGqH7vfTUgPCwBY7NaYq7sCCRz5GKH+m/wCI3xqx/lOtKcQLtsQlwZ47i0Fh6zVKpKCNEx/+I3xrs4//ABGpRXtGjDi3xD/ENfNj/wDE/r0pPXlDqGz6vq8r0UwD2K2Bl2PgKyFdx5ithPs+lDyFaO1EgjvEVRLHRq8jg5XbK06KomDyJer3bqa1ufIVaLoRopvE+ipbI6hs7KvWKCoh4EtJPOhuIdE7jIkEB5I6snsqvLtfa3J75q4r+vf90fdXOM9paZ5Qq2U7g/Q28t62zsgVXVjlJY6EGIitNAHcKr+B/Wf13LT+ppFCo9P8oRBAzM0A8wujMPflFZ7xF5YCr7+UD9ZY8n+QrPcb7RoM3gn4QvaLfZUn3nQfOn+Kbq8Ae9yPSaRcK2ueS/zU86Q/8HZ8x8qTyDyVfr2grOh5eVcKx11338a5r0UQmg9FsJh3w6Z+tzHsnLccAySIAU+6rHizZulc6MYELldlJA07UEfGq10T/VWPP/8ARqdj2n/cH3VRMAVcew6onV9lAAoBygAgQNCOVT8Ia2oJtIEzb6yTEgTJmly7v/D/ADimtjn7vlRNQwTEGsT6RLGKv/5rn1M1stqsc6Uf8Zf/AMxqSWjCymeAvaKPsnfv7U/fSujOH8/67qVbGWyPHJFxh4/OhzRnFv1h8h8qCrMD2e0Vw+4Q2nmPMaj5UJU+E9oedYxpfTngxODtXgyMLltbyhTJWQMwPvmsurSbH/t9v929/wDZWa1mDR7X1eV9WMfV7FeV9WC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7776864" cy="3024336"/>
          </a:xfrm>
          <a:prstGeom prst="rect">
            <a:avLst/>
          </a:prstGeom>
        </p:spPr>
        <p:txBody>
          <a:bodyPr wrap="square">
            <a:prstTxWarp prst="textDoubleWave1">
              <a:avLst>
                <a:gd name="adj1" fmla="val 3146"/>
                <a:gd name="adj2" fmla="val 0"/>
              </a:avLst>
            </a:prstTxWarp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 1979-1982 вона </a:t>
            </a:r>
            <a:r>
              <a:rPr lang="ru-RU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подорожувала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 </a:t>
            </a:r>
            <a:r>
              <a:rPr lang="ru-RU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Австралії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 Китаю та </a:t>
            </a:r>
            <a:r>
              <a:rPr lang="ru-RU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Скандинавії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представляючи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свою </a:t>
            </a:r>
            <a:r>
              <a:rPr lang="ru-RU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творчість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endParaRPr lang="ru-RU" sz="2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 1980 </a:t>
            </a:r>
            <a:r>
              <a:rPr lang="ru-RU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займала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посаду </a:t>
            </a:r>
            <a:r>
              <a:rPr lang="ru-RU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письменника-резидента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 </a:t>
            </a:r>
            <a:r>
              <a:rPr lang="ru-RU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Університеті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Британської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Колумбії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та </a:t>
            </a:r>
            <a:r>
              <a:rPr lang="ru-RU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Квінслендському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університеті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482" name="Picture 2" descr="http://images.unian.net/photos/2013_10/13814039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73016"/>
            <a:ext cx="41910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484" name="AutoShape 4" descr="http://www.wz.lviv.ua/images/articles/2013/10/big/8a3d545261411e164adb59ef69a4fd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http://www.wz.lviv.ua/images/articles/2013/10/big/8a3d545261411e164adb59ef69a4fd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501008"/>
            <a:ext cx="196215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7668344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Її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останню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збірку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Занадто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багато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щастя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було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опубліковано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серпні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2009 року.</a:t>
            </a:r>
          </a:p>
          <a:p>
            <a:pPr algn="ctr"/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Її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оповідання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Ведмідь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перейшов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через гору»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було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адаптовано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для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екрану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режисером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Сарою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Поллі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</a:p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</a:t>
            </a:r>
          </a:p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06" name="Picture 2" descr="http://bukvoid.com.ua/img/a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4355976" cy="32669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716016" y="3072348"/>
            <a:ext cx="35283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Фільм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дебютував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 2006 </a:t>
            </a:r>
            <a:r>
              <a:rPr lang="ru-RU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році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 </a:t>
            </a:r>
            <a:r>
              <a:rPr lang="ru-RU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кінофестивалі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Торонто. </a:t>
            </a:r>
            <a:r>
              <a:rPr lang="ru-RU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Фільм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було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висунуто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 Оскар за </a:t>
            </a:r>
            <a:r>
              <a:rPr lang="ru-RU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найкращий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адаптований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сценарій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однак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премію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здобув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інший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фільм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97</TotalTime>
  <Words>173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Еліс Манро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39</cp:revision>
  <dcterms:modified xsi:type="dcterms:W3CDTF">2014-05-07T02:25:56Z</dcterms:modified>
</cp:coreProperties>
</file>