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8113166-85C2-4762-96CE-A2C34AA663D9}" type="datetimeFigureOut">
              <a:rPr lang="uk-UA" smtClean="0"/>
              <a:t>28.01.2015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2785B32-946F-41B6-B618-C72ACC843938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315200" cy="2595025"/>
          </a:xfrm>
        </p:spPr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00B050"/>
                </a:solidFill>
              </a:rPr>
              <a:t>Джон Апдайк</a:t>
            </a:r>
            <a:endParaRPr lang="uk-UA" sz="8800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3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1"/>
            <a:ext cx="7618040" cy="5760680"/>
          </a:xfrm>
        </p:spPr>
        <p:txBody>
          <a:bodyPr/>
          <a:lstStyle/>
          <a:p>
            <a:r>
              <a:rPr lang="ru-RU" sz="2400" dirty="0"/>
              <a:t>Джон Апдайк — обладатель престижной награды американской журналистики — Пулитцеровской премии (за романы «Кролик разбогател» и «Кролик успокоился»).</a:t>
            </a:r>
          </a:p>
          <a:p>
            <a:r>
              <a:rPr lang="ru-RU" sz="2400" dirty="0"/>
              <a:t>27 января 2009 года на 77-м году жизни писатель скончался в своем поместье в штате Массачусетс. </a:t>
            </a:r>
            <a:r>
              <a:rPr lang="en-US" sz="2400" dirty="0" err="1"/>
              <a:t>Причиной</a:t>
            </a:r>
            <a:r>
              <a:rPr lang="en-US" sz="2400" dirty="0"/>
              <a:t> </a:t>
            </a:r>
            <a:r>
              <a:rPr lang="en-US" sz="2400" dirty="0" err="1"/>
              <a:t>смерти</a:t>
            </a:r>
            <a:r>
              <a:rPr lang="en-US" sz="2400" dirty="0"/>
              <a:t> </a:t>
            </a:r>
            <a:r>
              <a:rPr lang="en-US" sz="2400" dirty="0" err="1"/>
              <a:t>стал</a:t>
            </a:r>
            <a:r>
              <a:rPr lang="en-US" sz="2400" dirty="0"/>
              <a:t> </a:t>
            </a:r>
            <a:r>
              <a:rPr lang="en-US" sz="2400" dirty="0" err="1"/>
              <a:t>рак</a:t>
            </a:r>
            <a:r>
              <a:rPr lang="en-US" sz="2400" dirty="0"/>
              <a:t> </a:t>
            </a:r>
            <a:r>
              <a:rPr lang="en-US" sz="2400" dirty="0" err="1"/>
              <a:t>лёгких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endParaRPr lang="ru-RU" dirty="0"/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04" y="3434184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46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7315200" cy="1812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Спасибо </a:t>
            </a:r>
            <a:r>
              <a:rPr lang="ru-RU" sz="7200" smtClean="0"/>
              <a:t>за внимание!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80087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7"/>
            <a:ext cx="7963272" cy="1656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B050"/>
                </a:solidFill>
              </a:rPr>
              <a:t>Джон </a:t>
            </a:r>
            <a:r>
              <a:rPr lang="ru-RU" sz="2400" dirty="0" err="1">
                <a:solidFill>
                  <a:srgbClr val="00B050"/>
                </a:solidFill>
              </a:rPr>
              <a:t>Хойер</a:t>
            </a:r>
            <a:r>
              <a:rPr lang="ru-RU" sz="2400" dirty="0">
                <a:solidFill>
                  <a:srgbClr val="00B050"/>
                </a:solidFill>
              </a:rPr>
              <a:t> Апдайк  </a:t>
            </a:r>
            <a:r>
              <a:rPr lang="ru-RU" sz="2400" dirty="0"/>
              <a:t>— известный американский писатель, автор 28-ми романов и 45-ти других книг: сборников рассказов, стихотворений, эссе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808312" cy="456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4690"/>
              </p:ext>
            </p:extLst>
          </p:nvPr>
        </p:nvGraphicFramePr>
        <p:xfrm>
          <a:off x="3060126" y="1700808"/>
          <a:ext cx="609600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4922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effectLst/>
                        </a:rPr>
                        <a:t>Родился в </a:t>
                      </a:r>
                      <a:r>
                        <a:rPr lang="ru-RU" sz="2400" kern="1200" dirty="0" err="1" smtClean="0">
                          <a:effectLst/>
                        </a:rPr>
                        <a:t>Реддинге</a:t>
                      </a:r>
                      <a:r>
                        <a:rPr lang="ru-RU" sz="2400" kern="1200" dirty="0" smtClean="0">
                          <a:effectLst/>
                        </a:rPr>
                        <a:t>, до 13 лет жил в </a:t>
                      </a:r>
                      <a:r>
                        <a:rPr lang="ru-RU" sz="2400" kern="1200" dirty="0" err="1" smtClean="0">
                          <a:effectLst/>
                        </a:rPr>
                        <a:t>Шиллингтоне</a:t>
                      </a:r>
                      <a:r>
                        <a:rPr lang="ru-RU" sz="2400" kern="1200" dirty="0" smtClean="0">
                          <a:effectLst/>
                        </a:rPr>
                        <a:t>, в том же штате Пенсильвания. Он был сыном эмигрировавшего из Нидерландов учителя и дьякона; мать его происходила из немцев, писала рассказы. Воспитывался мальчик в семье деда, где Джону было привито </a:t>
                      </a:r>
                      <a:r>
                        <a:rPr lang="ru-RU" sz="2400" kern="1200" dirty="0" err="1" smtClean="0">
                          <a:effectLst/>
                        </a:rPr>
                        <a:t>унитаристское</a:t>
                      </a:r>
                      <a:r>
                        <a:rPr lang="ru-RU" sz="2400" kern="1200" dirty="0" smtClean="0">
                          <a:effectLst/>
                        </a:rPr>
                        <a:t> мировоззрение. Детской мечтой Джона </a:t>
                      </a:r>
                      <a:r>
                        <a:rPr lang="ru-RU" sz="2400" kern="1200" dirty="0" err="1" smtClean="0">
                          <a:effectLst/>
                        </a:rPr>
                        <a:t>Апдайка</a:t>
                      </a:r>
                      <a:r>
                        <a:rPr lang="ru-RU" sz="2400" kern="1200" dirty="0" smtClean="0">
                          <a:effectLst/>
                        </a:rPr>
                        <a:t> была возможность стать художником в компании Уолта Диснея (Студия "Уолт Дисней"), но сбыться ей так и не удалось.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6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7072" y="0"/>
            <a:ext cx="4866928" cy="638132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В 1953 году Апдайк женится на Мэри </a:t>
            </a:r>
            <a:r>
              <a:rPr lang="ru-RU" sz="2800" dirty="0" err="1"/>
              <a:t>Энтвистл</a:t>
            </a:r>
            <a:r>
              <a:rPr lang="ru-RU" sz="2800" dirty="0"/>
              <a:t> </a:t>
            </a:r>
            <a:r>
              <a:rPr lang="ru-RU" sz="2800" dirty="0" err="1"/>
              <a:t>Пеннингтон</a:t>
            </a:r>
            <a:r>
              <a:rPr lang="ru-RU" sz="2800" dirty="0"/>
              <a:t> (четверо детей).</a:t>
            </a:r>
          </a:p>
          <a:p>
            <a:r>
              <a:rPr lang="ru-RU" sz="2800" dirty="0"/>
              <a:t>В 1954 году окончил с отличием Гарвардский университет, где изучал английскую литературу, а также одногодичные курсы живописи в Художественной школе Раскина Оксфордского университета в Англии. В Гарварде Апдайк некоторое время был редактором сатирического журнала «</a:t>
            </a:r>
            <a:r>
              <a:rPr lang="en-US" sz="2800" dirty="0"/>
              <a:t>Lampoon</a:t>
            </a:r>
            <a:r>
              <a:rPr lang="ru-RU" sz="2800" dirty="0"/>
              <a:t>». </a:t>
            </a:r>
            <a:endParaRPr lang="ru-RU" sz="2800" dirty="0" smtClean="0"/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391"/>
            <a:ext cx="4464496" cy="33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67614"/>
              </p:ext>
            </p:extLst>
          </p:nvPr>
        </p:nvGraphicFramePr>
        <p:xfrm>
          <a:off x="0" y="4221088"/>
          <a:ext cx="44644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Гарвардский</a:t>
                      </a:r>
                      <a:r>
                        <a:rPr lang="ru-RU" baseline="0" dirty="0" smtClean="0"/>
                        <a:t> университет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112568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Вернувшись из Англии, два года проработал в журнале «Нью-</a:t>
            </a:r>
            <a:r>
              <a:rPr lang="ru-RU" sz="2800" dirty="0" err="1"/>
              <a:t>Йоркер</a:t>
            </a:r>
            <a:r>
              <a:rPr lang="ru-RU" sz="2800" dirty="0"/>
              <a:t>», где и начал публиковать свои первые рассказы. Два года спустя Апдайк начинает заведовать в журнале отделом критики. </a:t>
            </a:r>
          </a:p>
          <a:p>
            <a:r>
              <a:rPr lang="ru-RU" sz="2800" dirty="0"/>
              <a:t>Поскольку первые литературные попытки </a:t>
            </a:r>
            <a:r>
              <a:rPr lang="ru-RU" sz="2800" dirty="0" err="1"/>
              <a:t>Апдайка</a:t>
            </a:r>
            <a:r>
              <a:rPr lang="ru-RU" sz="2800" dirty="0"/>
              <a:t> встретили живой отклик у публики, он в 1957 году принимает решение стать профессиональным писателем. Джон переезжает в Беверли </a:t>
            </a:r>
            <a:r>
              <a:rPr lang="ru-RU" sz="2800" dirty="0" err="1"/>
              <a:t>Фармс</a:t>
            </a:r>
            <a:r>
              <a:rPr lang="ru-RU" sz="2800" dirty="0"/>
              <a:t> под Бостоном (штат Массачусетс) и начинает публиковать по одному крупному произведению ежегодно.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68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328592"/>
          </a:xfrm>
        </p:spPr>
        <p:txBody>
          <a:bodyPr>
            <a:noAutofit/>
          </a:bodyPr>
          <a:lstStyle/>
          <a:p>
            <a:r>
              <a:rPr lang="ru-RU" sz="2800" dirty="0"/>
              <a:t>Первый роман писателя («Ярмарка в </a:t>
            </a:r>
            <a:r>
              <a:rPr lang="ru-RU" sz="2800" dirty="0" err="1"/>
              <a:t>богодельне</a:t>
            </a:r>
            <a:r>
              <a:rPr lang="ru-RU" sz="2800" dirty="0"/>
              <a:t>») увидел свет в 1959 году. За первым сборником стихов Крепко сбитая курица и другие укрощенные твари ("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Carpentered</a:t>
            </a:r>
            <a:r>
              <a:rPr lang="ru-RU" sz="2800" dirty="0"/>
              <a:t> </a:t>
            </a:r>
            <a:r>
              <a:rPr lang="ru-RU" sz="2800" dirty="0" err="1"/>
              <a:t>Hen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other</a:t>
            </a:r>
            <a:r>
              <a:rPr lang="ru-RU" sz="2800" dirty="0"/>
              <a:t> </a:t>
            </a:r>
            <a:r>
              <a:rPr lang="ru-RU" sz="2800" dirty="0" err="1"/>
              <a:t>Tame</a:t>
            </a:r>
            <a:r>
              <a:rPr lang="ru-RU" sz="2800" dirty="0"/>
              <a:t> </a:t>
            </a:r>
            <a:r>
              <a:rPr lang="ru-RU" sz="2800" dirty="0" err="1"/>
              <a:t>Creatures</a:t>
            </a:r>
            <a:r>
              <a:rPr lang="ru-RU" sz="2800" dirty="0"/>
              <a:t>", 1958) последовал еще один сборник стихов - Та же дверь ("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Same</a:t>
            </a:r>
            <a:r>
              <a:rPr lang="ru-RU" sz="2800" dirty="0"/>
              <a:t> </a:t>
            </a:r>
            <a:r>
              <a:rPr lang="ru-RU" sz="2800" dirty="0" err="1"/>
              <a:t>Door</a:t>
            </a:r>
            <a:r>
              <a:rPr lang="ru-RU" sz="2800" dirty="0"/>
              <a:t>", 1959</a:t>
            </a:r>
            <a:r>
              <a:rPr lang="ru-RU" sz="2800" dirty="0" smtClean="0"/>
              <a:t>). </a:t>
            </a:r>
            <a:r>
              <a:rPr lang="ru-RU" sz="2800" dirty="0"/>
              <a:t>В </a:t>
            </a:r>
            <a:r>
              <a:rPr lang="ru-RU" sz="2800" dirty="0" smtClean="0"/>
              <a:t>романе «</a:t>
            </a:r>
            <a:r>
              <a:rPr lang="ru-RU" sz="2800" dirty="0"/>
              <a:t>Ярмарка в </a:t>
            </a:r>
            <a:r>
              <a:rPr lang="ru-RU" sz="2800" dirty="0" err="1"/>
              <a:t>богодельне</a:t>
            </a:r>
            <a:r>
              <a:rPr lang="ru-RU" sz="2800" dirty="0" smtClean="0"/>
              <a:t>» </a:t>
            </a:r>
            <a:r>
              <a:rPr lang="ru-RU" sz="2800" dirty="0"/>
              <a:t>рассказывается о взаимоотношениях обитателей приюта для бедных и директора этого заведения. Благодаря детальным и стилистически выдающимся описаниям автор романа выглядит вполне убедительно.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4265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86"/>
            <a:ext cx="7315200" cy="3539527"/>
          </a:xfrm>
        </p:spPr>
        <p:txBody>
          <a:bodyPr/>
          <a:lstStyle/>
          <a:p>
            <a:r>
              <a:rPr lang="ru-RU" dirty="0" smtClean="0"/>
              <a:t>В 1963 </a:t>
            </a:r>
            <a:r>
              <a:rPr lang="ru-RU" dirty="0"/>
              <a:t>пишет роман «Кентавр», а также сборники рассказов "Перья голубя" (1962) и "Музыкальная школа" (1966), сборник стихов "Телефонные столбы" (1963), повесть "На ферме" (1965, рус. пер. 1967).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1700808"/>
            <a:ext cx="3283843" cy="45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6" y="1661763"/>
            <a:ext cx="3384378" cy="465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75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Романы о Кролике:</a:t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315200" cy="3539527"/>
          </a:xfrm>
        </p:spPr>
        <p:txBody>
          <a:bodyPr>
            <a:normAutofit/>
          </a:bodyPr>
          <a:lstStyle/>
          <a:p>
            <a:r>
              <a:rPr lang="ru-RU" sz="2800" dirty="0"/>
              <a:t>1960: "Кролик, беги" ("</a:t>
            </a:r>
            <a:r>
              <a:rPr lang="ru-RU" sz="2800" dirty="0" err="1"/>
              <a:t>Rabbit</a:t>
            </a:r>
            <a:r>
              <a:rPr lang="ru-RU" sz="2800" dirty="0"/>
              <a:t> </a:t>
            </a:r>
            <a:r>
              <a:rPr lang="ru-RU" sz="2800" dirty="0" err="1"/>
              <a:t>Run</a:t>
            </a:r>
            <a:r>
              <a:rPr lang="ru-RU" sz="2800" dirty="0"/>
              <a:t>"): </a:t>
            </a:r>
            <a:endParaRPr lang="ru-RU" sz="2800" dirty="0" smtClean="0"/>
          </a:p>
          <a:p>
            <a:r>
              <a:rPr lang="ru-RU" sz="2800" dirty="0" smtClean="0"/>
              <a:t>1971</a:t>
            </a:r>
            <a:r>
              <a:rPr lang="ru-RU" sz="2800" dirty="0"/>
              <a:t>: "Кролик исцелившийся" ("</a:t>
            </a:r>
            <a:r>
              <a:rPr lang="ru-RU" sz="2800" dirty="0" err="1"/>
              <a:t>Rabbit</a:t>
            </a:r>
            <a:r>
              <a:rPr lang="ru-RU" sz="2800" dirty="0"/>
              <a:t> </a:t>
            </a:r>
            <a:r>
              <a:rPr lang="ru-RU" sz="2800" dirty="0" err="1"/>
              <a:t>Redux</a:t>
            </a:r>
            <a:r>
              <a:rPr lang="ru-RU" sz="2800" dirty="0" smtClean="0"/>
              <a:t>").</a:t>
            </a:r>
          </a:p>
          <a:p>
            <a:r>
              <a:rPr lang="ru-RU" sz="2800" dirty="0" smtClean="0"/>
              <a:t>1981</a:t>
            </a:r>
            <a:r>
              <a:rPr lang="ru-RU" sz="2800" dirty="0"/>
              <a:t>: "Кролик разбогател" ("</a:t>
            </a:r>
            <a:r>
              <a:rPr lang="ru-RU" sz="2800" dirty="0" err="1"/>
              <a:t>Rabbit</a:t>
            </a:r>
            <a:r>
              <a:rPr lang="ru-RU" sz="2800" dirty="0"/>
              <a:t>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 smtClean="0"/>
              <a:t>Rich</a:t>
            </a:r>
            <a:endParaRPr lang="ru-RU" sz="2800" dirty="0"/>
          </a:p>
          <a:p>
            <a:r>
              <a:rPr lang="ru-RU" sz="2800" dirty="0"/>
              <a:t> 1990: "Кролик на покое" ("</a:t>
            </a:r>
            <a:r>
              <a:rPr lang="ru-RU" sz="2800" dirty="0" err="1"/>
              <a:t>Rabbit</a:t>
            </a:r>
            <a:r>
              <a:rPr lang="ru-RU" sz="2800" dirty="0"/>
              <a:t> </a:t>
            </a:r>
            <a:r>
              <a:rPr lang="ru-RU" sz="2800" dirty="0" err="1"/>
              <a:t>at</a:t>
            </a:r>
            <a:r>
              <a:rPr lang="ru-RU" sz="2800" dirty="0"/>
              <a:t> </a:t>
            </a:r>
            <a:r>
              <a:rPr lang="ru-RU" sz="2800" dirty="0" err="1" smtClean="0"/>
              <a:t>Res</a:t>
            </a:r>
            <a:r>
              <a:rPr lang="en-US" sz="2800" dirty="0" smtClean="0"/>
              <a:t>t</a:t>
            </a:r>
            <a:r>
              <a:rPr lang="ru-RU" sz="2800" dirty="0" smtClean="0"/>
              <a:t>")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0149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970" y="836712"/>
            <a:ext cx="4289502" cy="5616624"/>
          </a:xfrm>
        </p:spPr>
        <p:txBody>
          <a:bodyPr>
            <a:normAutofit/>
          </a:bodyPr>
          <a:lstStyle/>
          <a:p>
            <a:r>
              <a:rPr lang="ru-RU" sz="2600" dirty="0"/>
              <a:t>В 1972-1975 гг. занимал пост Почётного консультанта </a:t>
            </a:r>
            <a:r>
              <a:rPr lang="ru-RU" sz="2600" dirty="0" err="1"/>
              <a:t>Билиотеки</a:t>
            </a:r>
            <a:r>
              <a:rPr lang="ru-RU" sz="2600" dirty="0"/>
              <a:t> Конгресса. В 1974 г. развёлся с женой, впоследствии переехал в Джорджтаун и женился (1977 г.) на Марте </a:t>
            </a:r>
            <a:r>
              <a:rPr lang="ru-RU" sz="2600" dirty="0" err="1"/>
              <a:t>Раглз</a:t>
            </a:r>
            <a:r>
              <a:rPr lang="ru-RU" sz="2600" dirty="0"/>
              <a:t> Бернард, усыновив трёх её сыновей. При жизни стал классиком американской литературы</a:t>
            </a:r>
            <a:r>
              <a:rPr lang="ru-RU" sz="2600" dirty="0" smtClean="0"/>
              <a:t>.</a:t>
            </a:r>
            <a:endParaRPr lang="en-US" sz="2600" dirty="0" smtClean="0"/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5" y="836712"/>
            <a:ext cx="43148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1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1"/>
            <a:ext cx="7776864" cy="576068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smtClean="0"/>
              <a:t>В 1968 году </a:t>
            </a:r>
            <a:r>
              <a:rPr lang="ru-RU" sz="2400" dirty="0"/>
              <a:t>Роман </a:t>
            </a:r>
            <a:r>
              <a:rPr lang="ru-RU" sz="2400" dirty="0" smtClean="0"/>
              <a:t>«Супружеские пары» </a:t>
            </a:r>
            <a:r>
              <a:rPr lang="ru-RU" sz="2400" dirty="0"/>
              <a:t>стал бестселлером. Местом действия снова оказывается маленький городок в Новой Англии, который захлестывает волна сексуальной революции. Свои основные </a:t>
            </a:r>
            <a:r>
              <a:rPr lang="ru-RU" sz="2400" dirty="0" smtClean="0"/>
              <a:t>темы </a:t>
            </a:r>
            <a:r>
              <a:rPr lang="ru-RU" sz="2400" dirty="0"/>
              <a:t>Апдайк продолжает развивать и в таких романах, как </a:t>
            </a:r>
            <a:r>
              <a:rPr lang="ru-RU" sz="2400" dirty="0" smtClean="0"/>
              <a:t>«Месяц воскресений» (1975</a:t>
            </a:r>
            <a:r>
              <a:rPr lang="ru-RU" sz="2400" dirty="0"/>
              <a:t>) и </a:t>
            </a:r>
            <a:r>
              <a:rPr lang="ru-RU" sz="2400" dirty="0" smtClean="0"/>
              <a:t>«Версия Роджера» (1976</a:t>
            </a:r>
            <a:r>
              <a:rPr lang="ru-RU" sz="2400" dirty="0"/>
              <a:t>). Романы, а также критика современного общества и его нравов принесли ему славу христианского писателя. Однако те произведения, где он иронически писал об эмансипации - например </a:t>
            </a:r>
            <a:r>
              <a:rPr lang="ru-RU" sz="2400" dirty="0" smtClean="0"/>
              <a:t>«</a:t>
            </a:r>
            <a:r>
              <a:rPr lang="ru-RU" sz="2400" dirty="0" err="1" smtClean="0"/>
              <a:t>Иствикские</a:t>
            </a:r>
            <a:r>
              <a:rPr lang="ru-RU" sz="2400" dirty="0" smtClean="0"/>
              <a:t> ведьмы» (1984</a:t>
            </a:r>
            <a:r>
              <a:rPr lang="ru-RU" sz="2400" dirty="0"/>
              <a:t>) о трех современных "ведьмах" - женщинах в разводе, которые попадают в историю с "чертом", столичным холостяком, - были приняты публикой весьма сдержанно. В романе "S" (1988) состоятельная дама бежит от мужа и вступает в религиозную секту.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5150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209</TotalTime>
  <Words>641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Перспектива</vt:lpstr>
      <vt:lpstr>Джон Апдайк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Романы о Кролике: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Джон Апдайк</dc:title>
  <dc:creator>Tanya</dc:creator>
  <cp:lastModifiedBy>Tanya</cp:lastModifiedBy>
  <cp:revision>10</cp:revision>
  <dcterms:created xsi:type="dcterms:W3CDTF">2014-01-23T19:21:37Z</dcterms:created>
  <dcterms:modified xsi:type="dcterms:W3CDTF">2015-01-28T10:19:07Z</dcterms:modified>
</cp:coreProperties>
</file>