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74" r:id="rId8"/>
    <p:sldId id="275" r:id="rId9"/>
    <p:sldId id="261" r:id="rId10"/>
    <p:sldId id="262" r:id="rId11"/>
    <p:sldId id="263" r:id="rId12"/>
    <p:sldId id="264" r:id="rId13"/>
    <p:sldId id="269" r:id="rId14"/>
    <p:sldId id="265" r:id="rId15"/>
    <p:sldId id="266" r:id="rId16"/>
    <p:sldId id="267" r:id="rId17"/>
    <p:sldId id="268" r:id="rId18"/>
    <p:sldId id="270" r:id="rId19"/>
    <p:sldId id="271" r:id="rId20"/>
    <p:sldId id="276" r:id="rId21"/>
    <p:sldId id="277" r:id="rId22"/>
    <p:sldId id="294" r:id="rId23"/>
    <p:sldId id="288" r:id="rId24"/>
    <p:sldId id="278" r:id="rId25"/>
    <p:sldId id="279" r:id="rId26"/>
    <p:sldId id="280" r:id="rId27"/>
    <p:sldId id="281" r:id="rId28"/>
    <p:sldId id="293" r:id="rId29"/>
    <p:sldId id="287" r:id="rId30"/>
    <p:sldId id="283" r:id="rId31"/>
    <p:sldId id="284" r:id="rId32"/>
    <p:sldId id="285" r:id="rId33"/>
    <p:sldId id="286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embeddedFontLs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Gabriola" pitchFamily="82" charset="0"/>
      <p:regular r:id="rId4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FF0066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65" autoAdjust="0"/>
  </p:normalViewPr>
  <p:slideViewPr>
    <p:cSldViewPr>
      <p:cViewPr>
        <p:scale>
          <a:sx n="110" d="100"/>
          <a:sy n="110" d="100"/>
        </p:scale>
        <p:origin x="-1644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9824-A714-477D-96E0-BD882BFCB64C}" type="datetimeFigureOut">
              <a:rPr lang="ru-RU" smtClean="0"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38856-733B-4F69-AC59-F3ABE8D3D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020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9824-A714-477D-96E0-BD882BFCB64C}" type="datetimeFigureOut">
              <a:rPr lang="ru-RU" smtClean="0"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38856-733B-4F69-AC59-F3ABE8D3D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133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9824-A714-477D-96E0-BD882BFCB64C}" type="datetimeFigureOut">
              <a:rPr lang="ru-RU" smtClean="0"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38856-733B-4F69-AC59-F3ABE8D3D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346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9824-A714-477D-96E0-BD882BFCB64C}" type="datetimeFigureOut">
              <a:rPr lang="ru-RU" smtClean="0"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38856-733B-4F69-AC59-F3ABE8D3D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245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9824-A714-477D-96E0-BD882BFCB64C}" type="datetimeFigureOut">
              <a:rPr lang="ru-RU" smtClean="0"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38856-733B-4F69-AC59-F3ABE8D3D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73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9824-A714-477D-96E0-BD882BFCB64C}" type="datetimeFigureOut">
              <a:rPr lang="ru-RU" smtClean="0"/>
              <a:t>17.04.2013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38856-733B-4F69-AC59-F3ABE8D3D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431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9824-A714-477D-96E0-BD882BFCB64C}" type="datetimeFigureOut">
              <a:rPr lang="ru-RU" smtClean="0"/>
              <a:t>17.04.2013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38856-733B-4F69-AC59-F3ABE8D3D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236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9824-A714-477D-96E0-BD882BFCB64C}" type="datetimeFigureOut">
              <a:rPr lang="ru-RU" smtClean="0"/>
              <a:t>17.04.2013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38856-733B-4F69-AC59-F3ABE8D3D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229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9824-A714-477D-96E0-BD882BFCB64C}" type="datetimeFigureOut">
              <a:rPr lang="ru-RU" smtClean="0"/>
              <a:t>17.04.2013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38856-733B-4F69-AC59-F3ABE8D3D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139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9824-A714-477D-96E0-BD882BFCB64C}" type="datetimeFigureOut">
              <a:rPr lang="ru-RU" smtClean="0"/>
              <a:t>17.04.2013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38856-733B-4F69-AC59-F3ABE8D3D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184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9824-A714-477D-96E0-BD882BFCB64C}" type="datetimeFigureOut">
              <a:rPr lang="ru-RU" smtClean="0"/>
              <a:t>17.04.2013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38856-733B-4F69-AC59-F3ABE8D3D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626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F9824-A714-477D-96E0-BD882BFCB64C}" type="datetimeFigureOut">
              <a:rPr lang="ru-RU" smtClean="0"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38856-733B-4F69-AC59-F3ABE8D3D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471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8421" y="-8778"/>
            <a:ext cx="52501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Gabriola" pitchFamily="82" charset="0"/>
              </a:rPr>
              <a:t>Сделано в США</a:t>
            </a:r>
            <a:endParaRPr lang="ru-RU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16200000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Gabriola" pitchFamily="82" charset="0"/>
            </a:endParaRPr>
          </a:p>
        </p:txBody>
      </p:sp>
      <p:pic>
        <p:nvPicPr>
          <p:cNvPr id="1032" name="Picture 8" descr="http://image.shutterstock.com/display_pic_with_logo/436114/119850328/stock-photo-made-in-usa-stamp-1198503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30"/>
          <a:stretch/>
        </p:blipFill>
        <p:spPr bwMode="auto">
          <a:xfrm>
            <a:off x="6300192" y="4077072"/>
            <a:ext cx="1800200" cy="18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68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7883" y="0"/>
            <a:ext cx="55467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dirty="0" smtClean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1. Компания </a:t>
            </a:r>
            <a:r>
              <a:rPr lang="en-US" sz="6600" dirty="0" smtClean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Amway</a:t>
            </a:r>
            <a:endParaRPr lang="ru-RU" sz="6600" b="0" cap="none" spc="0" dirty="0">
              <a:ln w="18415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3076" name="Picture 4" descr="Логотип Amway.sv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661248"/>
            <a:ext cx="2540684" cy="90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ebpapa.com.ua/Amway-Home-product-group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83" y="1772816"/>
            <a:ext cx="8227309" cy="35285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70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2887682"/>
            <a:ext cx="72362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Amway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– одна из лидирующих компаний прямых продаж в мире. Основанная в 1959 году в г.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Эйда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, штат Мичиган (США). Компания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Amway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на сегодняшний день работает в более чем 80 странах и территориях . В 2011 году достигла мирового объема продаж в 11 млрд долларов США.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5125" name="Picture 5" descr="http://www.stockpodium.com/stock-illustration-8550138/made-usa-stamp-ink-imag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73" y="295394"/>
            <a:ext cx="281006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813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0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Компания занимается производством и продажей средств личной гигиены, бытовой химии, косметических средств, биологически активных добавок к пище и др.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3" t="7879" r="8848" b="10707"/>
          <a:stretch/>
        </p:blipFill>
        <p:spPr bwMode="auto">
          <a:xfrm>
            <a:off x="522387" y="3284984"/>
            <a:ext cx="4252823" cy="29157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667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2664"/>
            <a:ext cx="64624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Штаб-квартира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Amway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, занимающая площадь свыше 92903,04 м2, находится в г.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Эйда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, штат Мичиган (США). В штаб-квартире расположены офисы, производственные подразделения и 65 исследовательских лабораторий и лабораторий контроля качества, в которых работают свыше 700 ученых, инженеров и технических профессионалов разных специальностей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69349"/>
            <a:ext cx="4481385" cy="29846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16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17101"/>
            <a:ext cx="619753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0" cap="none" spc="0" dirty="0" smtClean="0">
                <a:ln w="18415" cmpd="sng">
                  <a:solidFill>
                    <a:srgbClr val="FF99CC"/>
                  </a:solidFill>
                  <a:prstDash val="solid"/>
                </a:ln>
                <a:solidFill>
                  <a:srgbClr val="FF66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2. Компания </a:t>
            </a:r>
            <a:r>
              <a:rPr lang="en-US" sz="6600" b="0" cap="none" spc="0" dirty="0" smtClean="0">
                <a:ln w="18415" cmpd="sng">
                  <a:solidFill>
                    <a:srgbClr val="FF99CC"/>
                  </a:solidFill>
                  <a:prstDash val="solid"/>
                </a:ln>
                <a:solidFill>
                  <a:srgbClr val="FF66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Mary Kay</a:t>
            </a:r>
            <a:endParaRPr lang="ru-RU" sz="6600" b="0" cap="none" spc="0" dirty="0">
              <a:ln w="18415" cmpd="sng">
                <a:solidFill>
                  <a:srgbClr val="FF99CC"/>
                </a:solidFill>
                <a:prstDash val="solid"/>
              </a:ln>
              <a:solidFill>
                <a:srgbClr val="FF6699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37" y="5508606"/>
            <a:ext cx="4572000" cy="1473330"/>
          </a:xfrm>
          <a:prstGeom prst="rect">
            <a:avLst/>
          </a:prstGeom>
        </p:spPr>
      </p:pic>
      <p:pic>
        <p:nvPicPr>
          <p:cNvPr id="6146" name="Picture 2" descr="http://images03.olx.com.ua/ui/18/69/37/1325253708_216126237_1----MARY-KAY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7" y="1484784"/>
            <a:ext cx="3667125" cy="38004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1163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628800"/>
            <a:ext cx="65344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99CC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Mary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99CC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99CC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Kay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99CC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— частная компания, занимающаяся производством и продажей косметики, средств личной гигиены и ухода за кожей, парфюмерии как для женщин, так и для мужчин методами прямых продаж и сетевого маркетинга. 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99CC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7170" name="Picture 2" descr="http://i.i.com.com/cnwk.1d/i/tim/2012/08/21/Mary-Kay_620x35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15718"/>
            <a:ext cx="2520280" cy="142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18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332656"/>
            <a:ext cx="68407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ln w="18415" cmpd="sng">
                  <a:solidFill>
                    <a:srgbClr val="FF6699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В 2011 году </a:t>
            </a:r>
            <a:r>
              <a:rPr lang="ru-RU" sz="4400" dirty="0" err="1" smtClean="0">
                <a:ln w="18415" cmpd="sng">
                  <a:solidFill>
                    <a:srgbClr val="FF6699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Mary</a:t>
            </a:r>
            <a:r>
              <a:rPr lang="ru-RU" sz="4400" dirty="0" smtClean="0">
                <a:ln w="18415" cmpd="sng">
                  <a:solidFill>
                    <a:srgbClr val="FF6699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400" dirty="0" err="1" smtClean="0">
                <a:ln w="18415" cmpd="sng">
                  <a:solidFill>
                    <a:srgbClr val="FF6699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Kay</a:t>
            </a:r>
            <a:r>
              <a:rPr lang="ru-RU" sz="4400" dirty="0" smtClean="0">
                <a:ln w="18415" cmpd="sng">
                  <a:solidFill>
                    <a:srgbClr val="FF6699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была шестой в мире среди крупнейших компаний, занимающихся прямыми продажами. Чистая выручка составила 3 млрд долларов США.</a:t>
            </a:r>
            <a:endParaRPr lang="ru-RU" sz="4400" dirty="0">
              <a:ln w="18415" cmpd="sng">
                <a:solidFill>
                  <a:srgbClr val="FF6699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8194" name="Picture 2" descr="http://t0.gstatic.com/images?q=tbn:ANd9GcSO5ocrPSNg6WkoTASw2apStYp69AZZv2Gt3bVeSHvtJUqIvf9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47148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4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798090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itchFamily="2" charset="2"/>
              <a:buChar char="ü"/>
            </a:pPr>
            <a:r>
              <a:rPr lang="ru-RU" sz="3600" dirty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66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Символ Компании </a:t>
            </a:r>
            <a:r>
              <a:rPr lang="ru-RU" sz="3600" dirty="0">
                <a:ln w="18415" cmpd="sng">
                  <a:solidFill>
                    <a:srgbClr val="FF6699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– шмель: считается, что по законам физики шмель не может летать, но поскольку он не знает этого, то продолжает совершать невозможное.</a:t>
            </a:r>
          </a:p>
          <a:p>
            <a:pPr marL="571500" indent="-571500" algn="ctr">
              <a:buFont typeface="Wingdings" pitchFamily="2" charset="2"/>
              <a:buChar char="ü"/>
            </a:pPr>
            <a:r>
              <a:rPr lang="ru-RU" sz="3600" dirty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66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Золотое правило: </a:t>
            </a:r>
            <a:r>
              <a:rPr lang="ru-RU" sz="3600" dirty="0">
                <a:ln w="18415" cmpd="sng">
                  <a:solidFill>
                    <a:srgbClr val="FF6699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относитесь к людям так, как бы вы хотели, чтобы они относились к вам.</a:t>
            </a:r>
          </a:p>
          <a:p>
            <a:pPr marL="571500" indent="-571500" algn="ctr">
              <a:buFont typeface="Wingdings" pitchFamily="2" charset="2"/>
              <a:buChar char="ü"/>
            </a:pPr>
            <a:r>
              <a:rPr lang="ru-RU" sz="3600" dirty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66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Фирменный цвет </a:t>
            </a:r>
            <a:r>
              <a:rPr lang="ru-RU" sz="3600" dirty="0">
                <a:ln w="18415" cmpd="sng">
                  <a:solidFill>
                    <a:srgbClr val="FF6699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— розовый.</a:t>
            </a:r>
          </a:p>
          <a:p>
            <a:pPr marL="571500" indent="-571500" algn="ctr">
              <a:buFont typeface="Wingdings" pitchFamily="2" charset="2"/>
              <a:buChar char="ü"/>
            </a:pPr>
            <a:r>
              <a:rPr lang="ru-RU" sz="3600" dirty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66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Миссия Компании </a:t>
            </a:r>
            <a:r>
              <a:rPr lang="ru-RU" sz="3600" dirty="0">
                <a:ln w="18415" cmpd="sng">
                  <a:solidFill>
                    <a:srgbClr val="FF6699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— улучшать жизнь женщин и детей во всём </a:t>
            </a:r>
            <a:r>
              <a:rPr lang="ru-RU" sz="3600" dirty="0" smtClean="0">
                <a:ln w="18415" cmpd="sng">
                  <a:solidFill>
                    <a:srgbClr val="FF6699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мире</a:t>
            </a:r>
            <a:r>
              <a:rPr lang="en-US" sz="3600" dirty="0">
                <a:ln w="18415" cmpd="sng">
                  <a:solidFill>
                    <a:srgbClr val="FF6699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.</a:t>
            </a:r>
            <a:endParaRPr lang="ru-RU" sz="3600" dirty="0">
              <a:ln w="18415" cmpd="sng">
                <a:solidFill>
                  <a:srgbClr val="FF6699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4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-8778"/>
            <a:ext cx="56925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3.</a:t>
            </a:r>
            <a:r>
              <a:rPr lang="uk-UA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Компания </a:t>
            </a:r>
            <a:r>
              <a:rPr lang="en-US" sz="7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Apple</a:t>
            </a:r>
            <a:endParaRPr lang="ru-RU" sz="7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>
                  <a:lumMod val="6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10242" name="Picture 2" descr="http://www.profi-forex.org/system/news/apple_1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111018"/>
              </a:clrFrom>
              <a:clrTo>
                <a:srgbClr val="11101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256" y="320983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2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61607" y="692696"/>
            <a:ext cx="64087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Apple </a:t>
            </a: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Inc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.  — американская корпорация, производитель персональных и планшетных компьютеров, аудиоплееров, телефонов, программного обеспечения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. Название 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фирмы происходит от англ. </a:t>
            </a:r>
            <a:r>
              <a:rPr lang="ru-RU" sz="4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apple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 (</a:t>
            </a:r>
            <a:r>
              <a:rPr lang="ru-RU" sz="4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яблоко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), изображение яблока использовано в логотипе.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394260"/>
            <a:ext cx="1202149" cy="120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17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15816" y="332656"/>
            <a:ext cx="622818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Made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in 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USA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 (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англ. </a:t>
            </a:r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Сделано </a:t>
            </a:r>
            <a:r>
              <a:rPr lang="ru-RU" sz="4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в США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) — 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маркировка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 продукции, указывающая на то, что страной-изготовителем данной продукции является США и означает, что изделие «всё или практически всё» сделано в США. Маркировка регулируется Федеральной торговой комиссией (FTC) Соединённых Штатов.</a:t>
            </a:r>
          </a:p>
        </p:txBody>
      </p:sp>
    </p:spTree>
    <p:extLst>
      <p:ext uri="{BB962C8B-B14F-4D97-AF65-F5344CB8AC3E}">
        <p14:creationId xmlns:p14="http://schemas.microsoft.com/office/powerpoint/2010/main" val="285704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5596" y="1268760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В мае 2011 года торговая марка </a:t>
            </a:r>
            <a:r>
              <a:rPr lang="ru-RU" sz="54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Apple</a:t>
            </a:r>
            <a:r>
              <a:rPr lang="ru-RU" sz="36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была признана самым дорогим брендом в </a:t>
            </a:r>
            <a:r>
              <a:rPr lang="ru-RU" sz="36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мире(c </a:t>
            </a:r>
            <a:r>
              <a:rPr lang="ru-RU" sz="36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оценкой в $153,3 млрд) в рейтинге международного исследовательского агентства </a:t>
            </a:r>
            <a:r>
              <a:rPr lang="ru-RU" sz="36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Millward</a:t>
            </a:r>
            <a:r>
              <a:rPr lang="ru-RU" sz="36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6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Brown</a:t>
            </a:r>
            <a:r>
              <a:rPr lang="ru-RU" sz="36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.</a:t>
            </a:r>
            <a:endParaRPr lang="ru-RU" sz="36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2058" name="Picture 10" descr="http://eplaza.com.ua/products_pictures/Apple_IPad_Case__4da24c54eb03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143000"/>
            <a:ext cx="5715000" cy="571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77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38519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Компания основана в Калифорнии Стивом Джобсом и Стивом Возняком, собравшими в середине 1970-х свой первый персональный компьютер на базе процессора «MOS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Technology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6502.»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90086" y="3749457"/>
            <a:ext cx="384275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Продав несколько десятков таких компьютеров, молодые предприниматели получили финансирование и официально зарегистрировали фирму </a:t>
            </a:r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Apple </a:t>
            </a:r>
            <a:r>
              <a:rPr lang="ru-RU" sz="2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Computer</a:t>
            </a:r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, </a:t>
            </a:r>
            <a:r>
              <a:rPr lang="ru-RU" sz="2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Inc</a:t>
            </a:r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.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 1 апреля 1976 года.</a:t>
            </a:r>
          </a:p>
        </p:txBody>
      </p:sp>
    </p:spTree>
    <p:extLst>
      <p:ext uri="{BB962C8B-B14F-4D97-AF65-F5344CB8AC3E}">
        <p14:creationId xmlns:p14="http://schemas.microsoft.com/office/powerpoint/2010/main" val="28726265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Удивительный iPhone 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8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0746" y="8475"/>
            <a:ext cx="54425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4. Компания </a:t>
            </a:r>
            <a:r>
              <a:rPr lang="en-US" sz="66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“Ford”</a:t>
            </a:r>
            <a:endParaRPr lang="ru-RU" sz="6600" b="0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25" y="5784850"/>
            <a:ext cx="268287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6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9 -4.44444E-6 C 0.2783 -0.00254 0.20781 -0.00254 0.29115 -0.00254 C 0.29427 0.00625 0.29271 0.0169 0.2941 0.02709 C 0.29497 0.04862 0.29688 0.07037 0.29826 0.0919 C 0.30104 0.19769 0.29826 0.08241 0.29965 0.33797 C 0.29965 0.34723 0.30035 0.35556 0.30243 0.36366 C 0.30347 0.38542 0.30503 0.40857 0.30747 0.42987 C 0.31007 0.48519 0.3125 0.54121 0.31597 0.5963 C 0.3191 0.64445 0.31597 0.69375 0.31597 0.7426 C 0.31059 0.75186 0.30313 0.75325 0.29618 0.75463 C 0.29271 0.75579 0.28976 0.7588 0.28628 0.75973 C 0.28125 0.76459 0.27552 0.76575 0.27066 0.77061 C 0.26545 0.77639 0.2592 0.78264 0.25295 0.7845 C 0.25069 0.78588 0.24896 0.78912 0.2467 0.79098 C 0.23837 0.79723 0.225 0.80024 0.21615 0.80186 C 0.2092 0.80649 0.20174 0.80903 0.19427 0.81019 C 0.18073 0.81875 0.16458 0.82408 0.15035 0.82732 C 0.1408 0.83403 0.15226 0.82709 0.13438 0.83125 C 0.1283 0.83334 0.12344 0.83635 0.11719 0.83727 C 0.11024 0.84098 0.10538 0.84422 0.09809 0.84514 C 0.08715 0.84908 0.07604 0.85162 0.06493 0.85301 C 0.05677 0.85764 0.05069 0.85764 0.04167 0.85903 C 0.01962 0.85764 -0.00226 0.85695 -0.02413 0.85602 C -0.03177 0.85556 -0.03854 0.84653 -0.04618 0.84653 C -0.10538 0.84352 -0.12309 0.84352 -0.16545 0.84352 " pathEditMode="relative" rAng="0" ptsTypes="ffffffffffffffffffffffff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4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8902" y="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Ford</a:t>
            </a:r>
            <a:r>
              <a:rPr lang="ru-RU" sz="28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 (</a:t>
            </a:r>
            <a:r>
              <a:rPr lang="ru-RU" sz="28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Ford</a:t>
            </a:r>
            <a:r>
              <a:rPr lang="ru-RU" sz="28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Motor</a:t>
            </a:r>
            <a:r>
              <a:rPr lang="ru-RU" sz="28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Company</a:t>
            </a:r>
            <a:r>
              <a:rPr lang="ru-RU" sz="28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, </a:t>
            </a:r>
            <a:r>
              <a:rPr lang="ru-RU" sz="2800" i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Форд </a:t>
            </a:r>
            <a:r>
              <a:rPr lang="ru-RU" sz="2800" i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Мо́тор</a:t>
            </a:r>
            <a:r>
              <a:rPr lang="ru-RU" sz="2800" i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Ка́мпани</a:t>
            </a:r>
            <a:r>
              <a:rPr lang="ru-RU" sz="28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) — американская автомобилестроительная компания, производитель автомобилей под марками </a:t>
            </a:r>
            <a:endParaRPr lang="ru-RU" sz="2800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  <a:p>
            <a:pPr algn="ctr"/>
            <a:r>
              <a:rPr lang="ru-RU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«</a:t>
            </a:r>
            <a:r>
              <a:rPr lang="ru-RU" sz="28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Ford</a:t>
            </a:r>
            <a:r>
              <a:rPr lang="ru-RU" sz="28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39115178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95896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Четвёртый в мире производитель автомобилей по объёму выпуска за весь период существования; в настоящее время — третий на рынке США после GM и Toyota, и второй в Европе после Volkswagen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.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04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822" y="1052736"/>
            <a:ext cx="5095361" cy="41490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980728"/>
            <a:ext cx="385682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Компания основана в 1903 году Генри Фордом, который создал её, получив на развитие бизнеса $28 000 от пяти инвесторов. Компания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Ford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получила известность как первая в мире применившая классический автосборочный конвейер.</a:t>
            </a:r>
          </a:p>
        </p:txBody>
      </p:sp>
    </p:spTree>
    <p:extLst>
      <p:ext uri="{BB962C8B-B14F-4D97-AF65-F5344CB8AC3E}">
        <p14:creationId xmlns:p14="http://schemas.microsoft.com/office/powerpoint/2010/main" val="308016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img38.imageshack.us/img38/1309/800pxfordglasshous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4811"/>
            <a:ext cx="7808414" cy="57482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90058" y="4466126"/>
            <a:ext cx="62306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Штаб - квартира 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компании располагается в городе Дирборн (пригород Детройта, штат Мичиган).</a:t>
            </a:r>
          </a:p>
        </p:txBody>
      </p:sp>
    </p:spTree>
    <p:extLst>
      <p:ext uri="{BB962C8B-B14F-4D97-AF65-F5344CB8AC3E}">
        <p14:creationId xmlns:p14="http://schemas.microsoft.com/office/powerpoint/2010/main" val="205448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TUAL VIDEO - Ford 2014 Ford Atlas Concept Commercial - Detroit Auto Show 2013 NAIAS F15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9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43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63888" y="1268760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abriola" pitchFamily="82" charset="0"/>
              </a:rPr>
              <a:t>По законам США американское происхождение товаров должно быть указано только на автомобилях, текстиле, шерсти и меховых изделиях. Ни один закон не требует для большинства других товаров, продаваемых в США,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abriola" pitchFamily="82" charset="0"/>
              </a:rPr>
              <a:t>маркировки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abriola" pitchFamily="82" charset="0"/>
              </a:rPr>
              <a:t>Made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abriola" pitchFamily="82" charset="0"/>
              </a:rPr>
              <a:t> </a:t>
            </a:r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abriola" pitchFamily="82" charset="0"/>
              </a:rPr>
              <a:t>in USA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abriola" pitchFamily="82" charset="0"/>
              </a:rPr>
              <a:t> или указания информации о количестве содержащихся американских компонентов. </a:t>
            </a:r>
          </a:p>
        </p:txBody>
      </p:sp>
      <p:pic>
        <p:nvPicPr>
          <p:cNvPr id="2056" name="Picture 8" descr="http://us.123rf.com/400wm/400/400/squarelogo/squarelogo1207/squarelogo120700072/14651233-vintage-made-in-usa-cres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2212774" cy="228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37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0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73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73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8593" y="17101"/>
            <a:ext cx="6886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5. 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Компания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Levi Strauss &amp; Co.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915" y="5805264"/>
            <a:ext cx="19050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05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5960" y="4221088"/>
            <a:ext cx="90730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Levi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Strauss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&amp; </a:t>
            </a: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Co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. (произносится </a:t>
            </a:r>
            <a:r>
              <a:rPr lang="ru-RU" sz="4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Ливай</a:t>
            </a:r>
            <a:r>
              <a:rPr lang="ru-RU" sz="4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Стросс</a:t>
            </a:r>
            <a:r>
              <a:rPr lang="ru-RU" sz="4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энд </a:t>
            </a:r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Компани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) 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— американская компания, известный производитель одежды (в первую очередь джинсовой) и обуви. Штаб-квартира — в Сан-Франциско.</a:t>
            </a:r>
          </a:p>
        </p:txBody>
      </p:sp>
    </p:spTree>
    <p:extLst>
      <p:ext uri="{BB962C8B-B14F-4D97-AF65-F5344CB8AC3E}">
        <p14:creationId xmlns:p14="http://schemas.microsoft.com/office/powerpoint/2010/main" val="117331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116632"/>
            <a:ext cx="57606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Компания основана в 1853 году в Сан-Франциско, США, </a:t>
            </a: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Ливаем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Строссом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690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3573016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Численность персонала компании на 2009 год составляла около 10 тыс. человек (в том числе 1,01 тыс. человек — в головном офисе в Сан-Франциско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).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2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33 -0.15602 C 0.06493 -0.17107 0.06024 -0.1919 0.05729 -0.20787 C 0.05104 -0.2419 0.04253 -0.275 0.03594 -0.3088 C 0.03229 -0.32801 0.03038 -0.34723 0.02604 -0.36598 C 0.02535 -0.41852 0.02517 -0.47107 0.02413 -0.52385 C 0.02049 -0.7051 -0.16979 -0.59514 -0.24878 -0.59607 C -0.25451 -0.59792 -0.26007 -0.59931 -0.26562 -0.60209 C -0.31684 -0.60209 -0.36823 -0.60209 -0.41962 -0.60139 C -0.42587 -0.60139 -0.43212 -0.60024 -0.43837 -0.59954 C -0.44236 -0.59931 -0.45 -0.59723 -0.45 -0.597 C -0.45625 -0.5919 -0.45538 -0.5845 -0.45816 -0.57547 C -0.46059 -0.56806 -0.46094 -0.57362 -0.46337 -0.56112 C -0.4658 -0.54862 -0.46806 -0.53612 -0.47049 -0.52385 C -0.47031 -0.37454 -0.46962 -0.225 -0.46962 -0.075 " pathEditMode="relative" rAng="0" ptsTypes="fffffffffffff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11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188640"/>
            <a:ext cx="75167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В свое время Леви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Страусс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напоминал всем: «Посмотрите внешний боковой шов — если там проложена красная нить, вы приобрели оригинал». </a:t>
            </a:r>
            <a:b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</a:b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Красной нитью через его дело прошла убежденность, что человек должен быть одет просто и со вкусом, но, главное, практично. Такими и стали джинсы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Levi's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.</a:t>
            </a:r>
          </a:p>
        </p:txBody>
      </p:sp>
      <p:pic>
        <p:nvPicPr>
          <p:cNvPr id="9218" name="Picture 2" descr="http://cs309321.vk.me/v309321319/6de2/71zwdYbvgb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08" y="3501008"/>
            <a:ext cx="8629650" cy="31051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68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5589240"/>
            <a:ext cx="62472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0" cap="none" spc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Спасибо за внимание!</a:t>
            </a:r>
            <a:endParaRPr lang="ru-RU" sz="6600" b="0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52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15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19" y="3687901"/>
            <a:ext cx="707720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Тем не менее производители и продавцы, которые хотят маркировать свою продукцию как 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Made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in USA, должны соответствовать требованиям Федеральной торговой комиссией США.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15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ile:Ford Hubcap Made in U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" y="1"/>
            <a:ext cx="9144000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8168" y="4919008"/>
            <a:ext cx="50942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Деталь автомобиля </a:t>
            </a: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Ford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Model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T с маркировкой </a:t>
            </a:r>
            <a:r>
              <a:rPr lang="ru-RU" sz="4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Made</a:t>
            </a:r>
            <a:r>
              <a:rPr lang="ru-RU" sz="4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in USA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, 1926 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г.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18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ile:Made in USA label 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086225" cy="2514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File:Made in USA label 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820" y="4094939"/>
            <a:ext cx="4076700" cy="2514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5099" y="3212976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Маркировка </a:t>
            </a:r>
            <a:r>
              <a:rPr lang="ru-RU" sz="2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Made</a:t>
            </a:r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in USA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 на промышленных товарах часто может использовать декоративные шрифты и различные варианты написания фразы «Сделано в США», например </a:t>
            </a:r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MADE IN THE USA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, как на этом флаконе с моющим средством.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04894" y="0"/>
            <a:ext cx="39316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Допускается использование графических элементов в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маркировке</a:t>
            </a:r>
            <a:r>
              <a:rPr lang="ru-RU" sz="2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Made</a:t>
            </a:r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in USA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, например флага США, контура карты страны, флагов и контуров отдельных штатов, прочей символики США, как на этой упаковке продуктов питания.</a:t>
            </a:r>
          </a:p>
        </p:txBody>
      </p:sp>
    </p:spTree>
    <p:extLst>
      <p:ext uri="{BB962C8B-B14F-4D97-AF65-F5344CB8AC3E}">
        <p14:creationId xmlns:p14="http://schemas.microsoft.com/office/powerpoint/2010/main" val="63230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ile:Made in USA label 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37" y="3861048"/>
            <a:ext cx="4086225" cy="2505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File:Made in USA label 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221" y="260648"/>
            <a:ext cx="4086225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2489" y="188640"/>
            <a:ext cx="41812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В настоящее время новые технологии позволяют наносить маркировку </a:t>
            </a:r>
            <a:r>
              <a:rPr lang="ru-RU" sz="2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Made</a:t>
            </a:r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in USA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 непосредственно на ткань с внутренней стороны одежды (или на подкладку) специальными красителями без использования пришиваемых бирок.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37181" y="2996952"/>
            <a:ext cx="42119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На упаковочной таре, в которой транспортируются товары от фирм-изготовителей в магазины, также указывается страна происхождения товара маркировкой </a:t>
            </a:r>
            <a:r>
              <a:rPr lang="ru-RU" sz="2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Made</a:t>
            </a:r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in USA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, часто с использованием графических символов.</a:t>
            </a:r>
          </a:p>
        </p:txBody>
      </p:sp>
    </p:spTree>
    <p:extLst>
      <p:ext uri="{BB962C8B-B14F-4D97-AF65-F5344CB8AC3E}">
        <p14:creationId xmlns:p14="http://schemas.microsoft.com/office/powerpoint/2010/main" val="64242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406" y="836712"/>
            <a:ext cx="8566769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Я хочу представить вам </a:t>
            </a:r>
          </a:p>
          <a:p>
            <a:pPr algn="ctr"/>
            <a:r>
              <a:rPr lang="ru-RU" sz="8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5</a:t>
            </a:r>
          </a:p>
          <a:p>
            <a:pPr algn="ctr"/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товаров </a:t>
            </a:r>
            <a: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Made in USA</a:t>
            </a:r>
            <a:endParaRPr lang="ru-RU" sz="8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5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509</Words>
  <Application>Microsoft Office PowerPoint</Application>
  <PresentationFormat>Экран (4:3)</PresentationFormat>
  <Paragraphs>40</Paragraphs>
  <Slides>37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Wingdings</vt:lpstr>
      <vt:lpstr>Calibri</vt:lpstr>
      <vt:lpstr>Gabriola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29</cp:revision>
  <dcterms:created xsi:type="dcterms:W3CDTF">2013-04-12T16:15:47Z</dcterms:created>
  <dcterms:modified xsi:type="dcterms:W3CDTF">2013-04-17T19:21:37Z</dcterms:modified>
</cp:coreProperties>
</file>