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8" r:id="rId8"/>
    <p:sldId id="260" r:id="rId9"/>
    <p:sldId id="263" r:id="rId10"/>
    <p:sldId id="264" r:id="rId11"/>
    <p:sldId id="265" r:id="rId12"/>
    <p:sldId id="266" r:id="rId13"/>
    <p:sldId id="267"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29.04.2014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29.04.2014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29.04.2014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29.04.2014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3357562"/>
            <a:ext cx="7772400" cy="1470025"/>
          </a:xfrm>
        </p:spPr>
        <p:txBody>
          <a:bodyPr>
            <a:normAutofit fontScale="90000"/>
          </a:bodyPr>
          <a:lstStyle/>
          <a:p>
            <a:r>
              <a:rPr lang="en-US" sz="9800" b="1" dirty="0" smtClean="0">
                <a:latin typeface="Monotype Corsiva" pitchFamily="66" charset="0"/>
              </a:rPr>
              <a:t>Marie </a:t>
            </a:r>
            <a:r>
              <a:rPr lang="en-US" sz="9800" b="1" dirty="0" err="1" smtClean="0">
                <a:latin typeface="Monotype Corsiva" pitchFamily="66" charset="0"/>
              </a:rPr>
              <a:t>Skłodowska</a:t>
            </a:r>
            <a:r>
              <a:rPr lang="en-US" sz="9800" b="1" dirty="0" smtClean="0">
                <a:latin typeface="Monotype Corsiva" pitchFamily="66" charset="0"/>
              </a:rPr>
              <a:t>-Curie</a:t>
            </a:r>
            <a:r>
              <a:rPr lang="en-US" dirty="0" smtClean="0"/>
              <a:t> </a:t>
            </a:r>
            <a:endParaRPr lang="ru-RU" dirty="0"/>
          </a:p>
        </p:txBody>
      </p:sp>
    </p:spTree>
  </p:cSld>
  <p:clrMapOvr>
    <a:masterClrMapping/>
  </p:clrMapOvr>
  <p:transition>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Nobel Prizes</a:t>
            </a:r>
            <a:br>
              <a:rPr lang="en-US" b="1" dirty="0" smtClean="0"/>
            </a:br>
            <a:endParaRPr lang="ru-RU" dirty="0"/>
          </a:p>
        </p:txBody>
      </p:sp>
      <p:sp>
        <p:nvSpPr>
          <p:cNvPr id="3" name="Содержимое 2"/>
          <p:cNvSpPr>
            <a:spLocks noGrp="1"/>
          </p:cNvSpPr>
          <p:nvPr>
            <p:ph idx="1"/>
          </p:nvPr>
        </p:nvSpPr>
        <p:spPr>
          <a:xfrm>
            <a:off x="457200" y="1214422"/>
            <a:ext cx="8472518" cy="4911741"/>
          </a:xfrm>
        </p:spPr>
        <p:txBody>
          <a:bodyPr/>
          <a:lstStyle/>
          <a:p>
            <a:pPr algn="just">
              <a:buNone/>
            </a:pPr>
            <a:r>
              <a:rPr lang="en-US" dirty="0" smtClean="0"/>
              <a:t>		In December 1903, the Royal Swedish Academy of Sciences awarded Pierre Curie, Marie Curie, and Henri Becquerel the Nobel Prize in Physics. International recognition for her work had been growing to new heights, with the result that the Royal Swedish Academy of Sciences honored her a second time, with the 1911 Nobel Prize in Chemistry</a:t>
            </a:r>
            <a:endParaRPr lang="ru-RU" dirty="0"/>
          </a:p>
        </p:txBody>
      </p:sp>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1911 Nobel Prize diploma</a:t>
            </a:r>
            <a:endParaRPr lang="ru-RU" dirty="0"/>
          </a:p>
        </p:txBody>
      </p:sp>
      <p:sp>
        <p:nvSpPr>
          <p:cNvPr id="3" name="Содержимое 2"/>
          <p:cNvSpPr>
            <a:spLocks noGrp="1"/>
          </p:cNvSpPr>
          <p:nvPr>
            <p:ph idx="1"/>
          </p:nvPr>
        </p:nvSpPr>
        <p:spPr/>
        <p:txBody>
          <a:bodyPr/>
          <a:lstStyle/>
          <a:p>
            <a:endParaRPr lang="ru-RU"/>
          </a:p>
        </p:txBody>
      </p:sp>
      <p:pic>
        <p:nvPicPr>
          <p:cNvPr id="21506" name="Picture 2" descr="File:Dyplom Sklodowska-Curie.jpg"/>
          <p:cNvPicPr>
            <a:picLocks noChangeAspect="1" noChangeArrowheads="1"/>
          </p:cNvPicPr>
          <p:nvPr/>
        </p:nvPicPr>
        <p:blipFill>
          <a:blip r:embed="rId2" cstate="print"/>
          <a:srcRect/>
          <a:stretch>
            <a:fillRect/>
          </a:stretch>
        </p:blipFill>
        <p:spPr bwMode="auto">
          <a:xfrm>
            <a:off x="571472" y="1285860"/>
            <a:ext cx="8215370" cy="5370798"/>
          </a:xfrm>
          <a:prstGeom prst="rect">
            <a:avLst/>
          </a:prstGeom>
          <a:noFill/>
        </p:spPr>
      </p:pic>
    </p:spTree>
  </p:cSld>
  <p:clrMapOvr>
    <a:masterClrMapping/>
  </p:clrMapOvr>
  <p:transition>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Death</a:t>
            </a:r>
            <a:br>
              <a:rPr lang="en-US" b="1" dirty="0" smtClean="0"/>
            </a:br>
            <a:endParaRPr lang="ru-RU" dirty="0"/>
          </a:p>
        </p:txBody>
      </p:sp>
      <p:sp>
        <p:nvSpPr>
          <p:cNvPr id="3" name="Содержимое 2"/>
          <p:cNvSpPr>
            <a:spLocks noGrp="1"/>
          </p:cNvSpPr>
          <p:nvPr>
            <p:ph idx="1"/>
          </p:nvPr>
        </p:nvSpPr>
        <p:spPr/>
        <p:txBody>
          <a:bodyPr/>
          <a:lstStyle/>
          <a:p>
            <a:pPr algn="just">
              <a:buNone/>
            </a:pPr>
            <a:r>
              <a:rPr lang="en-US" dirty="0" smtClean="0"/>
              <a:t>	Curie visited Poland for the last time in early 1934. A few months later, on 4 July 1934, she died from </a:t>
            </a:r>
            <a:r>
              <a:rPr lang="en-US" dirty="0" err="1" smtClean="0"/>
              <a:t>aplastic</a:t>
            </a:r>
            <a:r>
              <a:rPr lang="en-US" dirty="0" smtClean="0"/>
              <a:t> anemia , believed to have been contracted from her long-term exposure to radiation</a:t>
            </a:r>
            <a:endParaRPr lang="ru-RU" dirty="0"/>
          </a:p>
        </p:txBody>
      </p:sp>
    </p:spTree>
  </p:cSld>
  <p:clrMapOvr>
    <a:masterClrMapping/>
  </p:clrMapOvr>
  <p:transition>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84" y="1"/>
            <a:ext cx="9429784" cy="2571744"/>
          </a:xfrm>
        </p:spPr>
        <p:txBody>
          <a:bodyPr/>
          <a:lstStyle/>
          <a:p>
            <a:pPr algn="just">
              <a:buNone/>
            </a:pPr>
            <a:r>
              <a:rPr lang="en-US" dirty="0" smtClean="0"/>
              <a:t>		She was the first woman to win a Nobel Prize, the only woman to win Nobel Prizes in two fields, and the only person to win in multiple sciences. She was also the first woman to become a professor at the University of Paris</a:t>
            </a:r>
            <a:endParaRPr lang="ru-RU" dirty="0"/>
          </a:p>
        </p:txBody>
      </p:sp>
      <p:pic>
        <p:nvPicPr>
          <p:cNvPr id="23554" name="Picture 2" descr="File:Curie-nobel-portrait-2-600.jpg"/>
          <p:cNvPicPr>
            <a:picLocks noChangeAspect="1" noChangeArrowheads="1"/>
          </p:cNvPicPr>
          <p:nvPr/>
        </p:nvPicPr>
        <p:blipFill>
          <a:blip r:embed="rId2" cstate="print"/>
          <a:srcRect l="6228" t="2671" r="4508" b="11450"/>
          <a:stretch>
            <a:fillRect/>
          </a:stretch>
        </p:blipFill>
        <p:spPr bwMode="auto">
          <a:xfrm>
            <a:off x="1142976" y="2571720"/>
            <a:ext cx="3071834" cy="4286280"/>
          </a:xfrm>
          <a:prstGeom prst="rect">
            <a:avLst/>
          </a:prstGeom>
          <a:noFill/>
        </p:spPr>
      </p:pic>
      <p:pic>
        <p:nvPicPr>
          <p:cNvPr id="23556" name="Picture 4" descr="File:Marie Curie 1903.jpg"/>
          <p:cNvPicPr>
            <a:picLocks noChangeAspect="1" noChangeArrowheads="1"/>
          </p:cNvPicPr>
          <p:nvPr/>
        </p:nvPicPr>
        <p:blipFill>
          <a:blip r:embed="rId3" cstate="print"/>
          <a:srcRect/>
          <a:stretch>
            <a:fillRect/>
          </a:stretch>
        </p:blipFill>
        <p:spPr bwMode="auto">
          <a:xfrm>
            <a:off x="5072066" y="2571744"/>
            <a:ext cx="2980174" cy="4286256"/>
          </a:xfrm>
          <a:prstGeom prst="rect">
            <a:avLst/>
          </a:prstGeom>
          <a:noFill/>
        </p:spPr>
      </p:pic>
    </p:spTree>
  </p:cSld>
  <p:clrMapOvr>
    <a:masterClrMapping/>
  </p:clrMapOvr>
  <p:transition>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46" y="285728"/>
            <a:ext cx="4757742" cy="1143000"/>
          </a:xfrm>
        </p:spPr>
        <p:txBody>
          <a:bodyPr>
            <a:normAutofit fontScale="90000"/>
          </a:bodyPr>
          <a:lstStyle/>
          <a:p>
            <a:r>
              <a:rPr lang="en-US" b="1" dirty="0" smtClean="0"/>
              <a:t>Early years</a:t>
            </a:r>
            <a:br>
              <a:rPr lang="en-US" b="1" dirty="0" smtClean="0"/>
            </a:br>
            <a:endParaRPr lang="ru-RU" dirty="0"/>
          </a:p>
        </p:txBody>
      </p:sp>
      <p:sp>
        <p:nvSpPr>
          <p:cNvPr id="3" name="Содержимое 2"/>
          <p:cNvSpPr>
            <a:spLocks noGrp="1"/>
          </p:cNvSpPr>
          <p:nvPr>
            <p:ph idx="1"/>
          </p:nvPr>
        </p:nvSpPr>
        <p:spPr>
          <a:xfrm>
            <a:off x="3571868" y="0"/>
            <a:ext cx="5572132" cy="2571744"/>
          </a:xfrm>
        </p:spPr>
        <p:txBody>
          <a:bodyPr>
            <a:normAutofit fontScale="92500" lnSpcReduction="10000"/>
          </a:bodyPr>
          <a:lstStyle/>
          <a:p>
            <a:pPr algn="just">
              <a:buNone/>
            </a:pPr>
            <a:r>
              <a:rPr lang="uk-UA" dirty="0" smtClean="0"/>
              <a:t>		</a:t>
            </a:r>
            <a:r>
              <a:rPr lang="en-US" dirty="0" smtClean="0"/>
              <a:t>Maria </a:t>
            </a:r>
            <a:r>
              <a:rPr lang="en-US" dirty="0" err="1" smtClean="0"/>
              <a:t>Skłodowska</a:t>
            </a:r>
            <a:r>
              <a:rPr lang="en-US" dirty="0" smtClean="0"/>
              <a:t> was born in Warsaw, in the Russian partition of Poland, on 7 November 1867, the fifth and youngest child of well-known teachers </a:t>
            </a:r>
            <a:r>
              <a:rPr lang="uk-UA" dirty="0" smtClean="0"/>
              <a:t>.</a:t>
            </a:r>
            <a:endParaRPr lang="ru-RU" dirty="0"/>
          </a:p>
        </p:txBody>
      </p:sp>
      <p:pic>
        <p:nvPicPr>
          <p:cNvPr id="5122" name="Picture 2" descr="File:Sklodowski Family Wladyslaw and his daughters Maria Bronislawa Helena.jpg"/>
          <p:cNvPicPr>
            <a:picLocks noChangeAspect="1" noChangeArrowheads="1"/>
          </p:cNvPicPr>
          <p:nvPr/>
        </p:nvPicPr>
        <p:blipFill>
          <a:blip r:embed="rId2" cstate="print"/>
          <a:srcRect/>
          <a:stretch>
            <a:fillRect/>
          </a:stretch>
        </p:blipFill>
        <p:spPr bwMode="auto">
          <a:xfrm>
            <a:off x="214282" y="1785926"/>
            <a:ext cx="3729064" cy="4661330"/>
          </a:xfrm>
          <a:prstGeom prst="rect">
            <a:avLst/>
          </a:prstGeom>
          <a:noFill/>
        </p:spPr>
      </p:pic>
    </p:spTree>
  </p:cSld>
  <p:clrMapOvr>
    <a:masterClrMapping/>
  </p:clrMapOvr>
  <p:transition>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New life in Paris</a:t>
            </a:r>
            <a:br>
              <a:rPr lang="en-US" b="1" dirty="0" smtClean="0"/>
            </a:br>
            <a:endParaRPr lang="ru-RU" dirty="0"/>
          </a:p>
        </p:txBody>
      </p:sp>
      <p:sp>
        <p:nvSpPr>
          <p:cNvPr id="3" name="Содержимое 2"/>
          <p:cNvSpPr>
            <a:spLocks noGrp="1"/>
          </p:cNvSpPr>
          <p:nvPr>
            <p:ph idx="1"/>
          </p:nvPr>
        </p:nvSpPr>
        <p:spPr>
          <a:xfrm>
            <a:off x="0" y="1214422"/>
            <a:ext cx="8858280" cy="4000527"/>
          </a:xfrm>
        </p:spPr>
        <p:txBody>
          <a:bodyPr>
            <a:normAutofit/>
          </a:bodyPr>
          <a:lstStyle/>
          <a:p>
            <a:pPr algn="just">
              <a:buNone/>
            </a:pPr>
            <a:r>
              <a:rPr lang="en-US" dirty="0" smtClean="0"/>
              <a:t>		In late 1891 she left Poland for France. There she studied  at the University of Paris. Marie studied during the day and tutored evenings, barely earning her keep. In 1893 she was awarded a degree in physics and began work in an industrial laboratory of Professor Gabriel Lippmann.</a:t>
            </a:r>
            <a:endParaRPr lang="ru-RU" dirty="0"/>
          </a:p>
        </p:txBody>
      </p:sp>
    </p:spTree>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Scientific career</a:t>
            </a:r>
            <a:endParaRPr lang="ru-RU" b="1" dirty="0"/>
          </a:p>
        </p:txBody>
      </p:sp>
      <p:sp>
        <p:nvSpPr>
          <p:cNvPr id="3" name="Содержимое 2"/>
          <p:cNvSpPr>
            <a:spLocks noGrp="1"/>
          </p:cNvSpPr>
          <p:nvPr>
            <p:ph idx="1"/>
          </p:nvPr>
        </p:nvSpPr>
        <p:spPr>
          <a:xfrm>
            <a:off x="0" y="1214422"/>
            <a:ext cx="9144000" cy="4857784"/>
          </a:xfrm>
        </p:spPr>
        <p:txBody>
          <a:bodyPr>
            <a:normAutofit/>
          </a:bodyPr>
          <a:lstStyle/>
          <a:p>
            <a:pPr algn="just">
              <a:buNone/>
            </a:pPr>
            <a:r>
              <a:rPr lang="en-US" dirty="0" smtClean="0"/>
              <a:t>		Marie had begun her scientific career in Paris with an investigation of the magnetic properties of various steels, commissioned by the Society for the Encouragement of National Industry  That same year Pierre Curie entered her life; it was their mutual interest in natural sciences that drew them together.</a:t>
            </a:r>
            <a:endParaRPr lang="ru-RU" dirty="0"/>
          </a:p>
        </p:txBody>
      </p:sp>
    </p:spTree>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Marriage</a:t>
            </a:r>
            <a:endParaRPr lang="ru-RU" b="1" dirty="0"/>
          </a:p>
        </p:txBody>
      </p:sp>
      <p:sp>
        <p:nvSpPr>
          <p:cNvPr id="3" name="Содержимое 2"/>
          <p:cNvSpPr>
            <a:spLocks noGrp="1"/>
          </p:cNvSpPr>
          <p:nvPr>
            <p:ph idx="1"/>
          </p:nvPr>
        </p:nvSpPr>
        <p:spPr>
          <a:xfrm>
            <a:off x="0" y="1142984"/>
            <a:ext cx="4000496" cy="5429288"/>
          </a:xfrm>
        </p:spPr>
        <p:txBody>
          <a:bodyPr>
            <a:normAutofit fontScale="92500" lnSpcReduction="20000"/>
          </a:bodyPr>
          <a:lstStyle/>
          <a:p>
            <a:pPr algn="just">
              <a:buNone/>
            </a:pPr>
            <a:r>
              <a:rPr lang="en-US" dirty="0" smtClean="0"/>
              <a:t>		 A contemporary quip would call Marie, "Pierre's biggest discovery." On 26 July 1895 they married in a civil union , neither wanted a religious service. In Pierre, Marie had found a new love, a partner, and a scientific collaborator on whom she could depend.</a:t>
            </a:r>
            <a:endParaRPr lang="ru-RU" dirty="0"/>
          </a:p>
        </p:txBody>
      </p:sp>
      <p:pic>
        <p:nvPicPr>
          <p:cNvPr id="1026" name="Picture 2" descr="File:Pierre Curie (1859-1906) and Marie Sklodowska Curie (1867-1934), c. 1903 (4405627519).jpg"/>
          <p:cNvPicPr>
            <a:picLocks noChangeAspect="1" noChangeArrowheads="1"/>
          </p:cNvPicPr>
          <p:nvPr/>
        </p:nvPicPr>
        <p:blipFill>
          <a:blip r:embed="rId2" cstate="print"/>
          <a:srcRect/>
          <a:stretch>
            <a:fillRect/>
          </a:stretch>
        </p:blipFill>
        <p:spPr bwMode="auto">
          <a:xfrm>
            <a:off x="4086225" y="1143000"/>
            <a:ext cx="5057775" cy="5715000"/>
          </a:xfrm>
          <a:prstGeom prst="rect">
            <a:avLst/>
          </a:prstGeom>
          <a:noFill/>
        </p:spPr>
      </p:pic>
    </p:spTree>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Pierre, </a:t>
            </a:r>
            <a:r>
              <a:rPr lang="en-US" dirty="0" err="1" smtClean="0"/>
              <a:t>Irène</a:t>
            </a:r>
            <a:r>
              <a:rPr lang="en-US" dirty="0" smtClean="0"/>
              <a:t>, Marie Curie</a:t>
            </a:r>
            <a:endParaRPr lang="ru-RU" dirty="0"/>
          </a:p>
        </p:txBody>
      </p:sp>
      <p:sp>
        <p:nvSpPr>
          <p:cNvPr id="3" name="Содержимое 2"/>
          <p:cNvSpPr>
            <a:spLocks noGrp="1"/>
          </p:cNvSpPr>
          <p:nvPr>
            <p:ph idx="1"/>
          </p:nvPr>
        </p:nvSpPr>
        <p:spPr/>
        <p:txBody>
          <a:bodyPr/>
          <a:lstStyle/>
          <a:p>
            <a:endParaRPr lang="ru-RU"/>
          </a:p>
        </p:txBody>
      </p:sp>
      <p:pic>
        <p:nvPicPr>
          <p:cNvPr id="19458" name="Picture 2" descr="File:Marie Pierre Irene Curie.jpg"/>
          <p:cNvPicPr>
            <a:picLocks noChangeAspect="1" noChangeArrowheads="1"/>
          </p:cNvPicPr>
          <p:nvPr/>
        </p:nvPicPr>
        <p:blipFill>
          <a:blip r:embed="rId2" cstate="print"/>
          <a:srcRect/>
          <a:stretch>
            <a:fillRect/>
          </a:stretch>
        </p:blipFill>
        <p:spPr bwMode="auto">
          <a:xfrm>
            <a:off x="1285852" y="1142960"/>
            <a:ext cx="7286676" cy="5715040"/>
          </a:xfrm>
          <a:prstGeom prst="rect">
            <a:avLst/>
          </a:prstGeom>
          <a:noFill/>
        </p:spPr>
      </p:pic>
    </p:spTree>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3504" y="274638"/>
            <a:ext cx="3543296" cy="2439982"/>
          </a:xfrm>
        </p:spPr>
        <p:txBody>
          <a:bodyPr>
            <a:normAutofit fontScale="90000"/>
          </a:bodyPr>
          <a:lstStyle/>
          <a:p>
            <a:r>
              <a:rPr lang="fr-FR" dirty="0" smtClean="0"/>
              <a:t>Marie Curie, Irène Joliot-Curie and</a:t>
            </a:r>
            <a:br>
              <a:rPr lang="fr-FR" dirty="0" smtClean="0"/>
            </a:br>
            <a:r>
              <a:rPr lang="fr-FR" dirty="0" smtClean="0"/>
              <a:t>Ève Curie</a:t>
            </a:r>
            <a:endParaRPr lang="ru-RU" dirty="0"/>
          </a:p>
        </p:txBody>
      </p:sp>
      <p:sp>
        <p:nvSpPr>
          <p:cNvPr id="3" name="Содержимое 2"/>
          <p:cNvSpPr>
            <a:spLocks noGrp="1"/>
          </p:cNvSpPr>
          <p:nvPr>
            <p:ph idx="1"/>
          </p:nvPr>
        </p:nvSpPr>
        <p:spPr/>
        <p:txBody>
          <a:bodyPr/>
          <a:lstStyle/>
          <a:p>
            <a:endParaRPr lang="ru-RU" dirty="0"/>
          </a:p>
        </p:txBody>
      </p:sp>
      <p:pic>
        <p:nvPicPr>
          <p:cNvPr id="25602" name="Picture 2" descr="http://www.scielo.cl/fbpe/img/rchradiol/v12n3/fig08-05.jpg"/>
          <p:cNvPicPr>
            <a:picLocks noChangeAspect="1" noChangeArrowheads="1"/>
          </p:cNvPicPr>
          <p:nvPr/>
        </p:nvPicPr>
        <p:blipFill>
          <a:blip r:embed="rId2" cstate="print"/>
          <a:srcRect/>
          <a:stretch>
            <a:fillRect/>
          </a:stretch>
        </p:blipFill>
        <p:spPr bwMode="auto">
          <a:xfrm>
            <a:off x="285720" y="214290"/>
            <a:ext cx="4786346" cy="6431652"/>
          </a:xfrm>
          <a:prstGeom prst="rect">
            <a:avLst/>
          </a:prstGeom>
          <a:noFill/>
        </p:spPr>
      </p:pic>
    </p:spTree>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New elements</a:t>
            </a:r>
            <a:br>
              <a:rPr lang="en-US" b="1" dirty="0" smtClean="0"/>
            </a:br>
            <a:endParaRPr lang="ru-RU" dirty="0"/>
          </a:p>
        </p:txBody>
      </p:sp>
      <p:sp>
        <p:nvSpPr>
          <p:cNvPr id="3" name="Содержимое 2"/>
          <p:cNvSpPr>
            <a:spLocks noGrp="1"/>
          </p:cNvSpPr>
          <p:nvPr>
            <p:ph idx="1"/>
          </p:nvPr>
        </p:nvSpPr>
        <p:spPr/>
        <p:txBody>
          <a:bodyPr>
            <a:normAutofit/>
          </a:bodyPr>
          <a:lstStyle/>
          <a:p>
            <a:r>
              <a:rPr lang="en-US" dirty="0" smtClean="0"/>
              <a:t>In July 1898 Curie and her husband published a joint paper announcing the existence of an element which they named "polonium", in </a:t>
            </a:r>
            <a:r>
              <a:rPr lang="en-US" dirty="0" err="1" smtClean="0"/>
              <a:t>honour</a:t>
            </a:r>
            <a:r>
              <a:rPr lang="en-US" dirty="0" smtClean="0"/>
              <a:t> of her native Poland. On 26 December 1898, the Curies announced the existence of a second element, which they named "radium", from </a:t>
            </a:r>
            <a:r>
              <a:rPr lang="en-US" dirty="0" err="1" smtClean="0"/>
              <a:t>theLatin</a:t>
            </a:r>
            <a:r>
              <a:rPr lang="en-US" dirty="0" smtClean="0"/>
              <a:t> word for "ray In the course of their research, they also coined the word "radioactivity"</a:t>
            </a:r>
            <a:endParaRPr lang="ru-RU" dirty="0"/>
          </a:p>
        </p:txBody>
      </p:sp>
    </p:spTree>
  </p:cSld>
  <p:clrMapOvr>
    <a:masterClrMapping/>
  </p:clrMapOvr>
  <p:transition>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686800" cy="1143000"/>
          </a:xfrm>
        </p:spPr>
        <p:txBody>
          <a:bodyPr>
            <a:normAutofit fontScale="90000"/>
          </a:bodyPr>
          <a:lstStyle/>
          <a:p>
            <a:r>
              <a:rPr lang="en-US" b="1" dirty="0" smtClean="0"/>
              <a:t>Pierre and Marie Curie in the laboratory</a:t>
            </a:r>
            <a:endParaRPr lang="ru-RU" b="1" dirty="0"/>
          </a:p>
        </p:txBody>
      </p:sp>
      <p:sp>
        <p:nvSpPr>
          <p:cNvPr id="3" name="Содержимое 2"/>
          <p:cNvSpPr>
            <a:spLocks noGrp="1"/>
          </p:cNvSpPr>
          <p:nvPr>
            <p:ph idx="1"/>
          </p:nvPr>
        </p:nvSpPr>
        <p:spPr/>
        <p:txBody>
          <a:bodyPr/>
          <a:lstStyle/>
          <a:p>
            <a:endParaRPr lang="ru-RU"/>
          </a:p>
        </p:txBody>
      </p:sp>
      <p:pic>
        <p:nvPicPr>
          <p:cNvPr id="20482" name="Picture 2" descr="File:Pierre and Marie Curie.jpg"/>
          <p:cNvPicPr>
            <a:picLocks noChangeAspect="1" noChangeArrowheads="1"/>
          </p:cNvPicPr>
          <p:nvPr/>
        </p:nvPicPr>
        <p:blipFill>
          <a:blip r:embed="rId2" cstate="print"/>
          <a:srcRect/>
          <a:stretch>
            <a:fillRect/>
          </a:stretch>
        </p:blipFill>
        <p:spPr bwMode="auto">
          <a:xfrm>
            <a:off x="928662" y="1276349"/>
            <a:ext cx="7620000" cy="5581651"/>
          </a:xfrm>
          <a:prstGeom prst="rect">
            <a:avLst/>
          </a:prstGeom>
          <a:noFill/>
        </p:spPr>
      </p:pic>
    </p:spTree>
  </p:cSld>
  <p:clrMapOvr>
    <a:masterClrMapping/>
  </p:clrMapOvr>
  <p:transition>
    <p:pull/>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82</Words>
  <PresentationFormat>Экран (4:3)</PresentationFormat>
  <Paragraphs>20</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Marie Skłodowska-Curie </vt:lpstr>
      <vt:lpstr>Early years </vt:lpstr>
      <vt:lpstr>New life in Paris </vt:lpstr>
      <vt:lpstr>Scientific career</vt:lpstr>
      <vt:lpstr>Marriage</vt:lpstr>
      <vt:lpstr>Pierre, Irène, Marie Curie</vt:lpstr>
      <vt:lpstr>Marie Curie, Irène Joliot-Curie and Ève Curie</vt:lpstr>
      <vt:lpstr>New elements </vt:lpstr>
      <vt:lpstr>Pierre and Marie Curie in the laboratory</vt:lpstr>
      <vt:lpstr>Nobel Prizes </vt:lpstr>
      <vt:lpstr>1911 Nobel Prize diploma</vt:lpstr>
      <vt:lpstr>Death </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Marie Skłodowska-Curie </dc:title>
  <cp:lastModifiedBy>Admin</cp:lastModifiedBy>
  <cp:revision>17</cp:revision>
  <dcterms:modified xsi:type="dcterms:W3CDTF">2014-04-29T19:45:39Z</dcterms:modified>
</cp:coreProperties>
</file>