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1" r:id="rId16"/>
    <p:sldId id="272" r:id="rId17"/>
    <p:sldId id="270"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C90"/>
    <a:srgbClr val="3A927D"/>
    <a:srgbClr val="164770"/>
    <a:srgbClr val="245A4D"/>
    <a:srgbClr val="66C2AC"/>
    <a:srgbClr val="257AC1"/>
    <a:srgbClr val="14436A"/>
    <a:srgbClr val="327E6C"/>
    <a:srgbClr val="1F649D"/>
    <a:srgbClr val="62D5E4"/>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2" d="100"/>
          <a:sy n="92" d="100"/>
        </p:scale>
        <p:origin x="-102" y="-330"/>
      </p:cViewPr>
      <p:guideLst>
        <p:guide orient="horz" pos="4319"/>
        <p:guide pos="575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4AC81-2FC8-4081-97DF-3FA26CAAD240}" type="datetimeFigureOut">
              <a:rPr lang="ru-RU" smtClean="0"/>
              <a:pPr/>
              <a:t>03.05.2012</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76A1C-D914-40F1-96FE-D8741CE049C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91D76A1C-D914-40F1-96FE-D8741CE049C6}"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scene3d>
              <a:camera prst="orthographicFront"/>
              <a:lightRig rig="threePt" dir="t"/>
            </a:scene3d>
          </a:bodyPr>
          <a:lstStyle>
            <a:lvl1pPr>
              <a:defRPr b="1">
                <a:solidFill>
                  <a:srgbClr val="14436A"/>
                </a:solidFill>
                <a:latin typeface="Century Gothic" pitchFamily="34" charset="0"/>
                <a:cs typeface="Segoe UI" pitchFamily="34" charset="0"/>
              </a:defRPr>
            </a:lvl1pPr>
          </a:lstStyle>
          <a:p>
            <a:r>
              <a:rPr lang="ru-RU" smtClean="0"/>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245A4D"/>
                </a:solidFill>
                <a:effectLst>
                  <a:outerShdw blurRad="50800" dist="38100" dir="2700000" algn="tl" rotWithShape="0">
                    <a:schemeClr val="bg1">
                      <a:lumMod val="75000"/>
                      <a:alpha val="40000"/>
                    </a:schemeClr>
                  </a:outerShdw>
                </a:effectLst>
                <a:latin typeface="Century Gothic"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8CE13621-88B8-4EF6-A7EC-28D1D61DFBC4}" type="datetimeFigureOut">
              <a:rPr lang="ru-RU" smtClean="0"/>
              <a:pPr/>
              <a:t>03.05.2012</a:t>
            </a:fld>
            <a:endParaRPr lang="ru-RU"/>
          </a:p>
        </p:txBody>
      </p:sp>
      <p:sp>
        <p:nvSpPr>
          <p:cNvPr id="5" name="Footer Placeholder 4"/>
          <p:cNvSpPr>
            <a:spLocks noGrp="1"/>
          </p:cNvSpPr>
          <p:nvPr>
            <p:ph type="ftr" sz="quarter" idx="11"/>
          </p:nvPr>
        </p:nvSpPr>
        <p:spPr/>
        <p:txBody>
          <a:bodyPr anchor="t"/>
          <a:lstStyle/>
          <a:p>
            <a:endParaRPr lang="ru-RU" dirty="0"/>
          </a:p>
        </p:txBody>
      </p:sp>
      <p:sp>
        <p:nvSpPr>
          <p:cNvPr id="6" name="Slide Number Placeholder 5"/>
          <p:cNvSpPr>
            <a:spLocks noGrp="1"/>
          </p:cNvSpPr>
          <p:nvPr>
            <p:ph type="sldNum" sz="quarter" idx="12"/>
          </p:nvPr>
        </p:nvSpPr>
        <p:spPr/>
        <p:txBody>
          <a:bodyPr/>
          <a:lstStyle/>
          <a:p>
            <a:fld id="{DFD5C216-A482-4BD0-BE79-285EFF162796}" type="slidenum">
              <a:rPr lang="ru-RU" smtClean="0"/>
              <a:pPr/>
              <a:t>‹#›</a:t>
            </a:fld>
            <a:endParaRPr lang="ru-RU"/>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8CE13621-88B8-4EF6-A7EC-28D1D61DFBC4}" type="datetimeFigureOut">
              <a:rPr lang="ru-RU" smtClean="0"/>
              <a:pPr/>
              <a:t>03.05.2012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D5C216-A482-4BD0-BE79-285EFF162796}" type="slidenum">
              <a:rPr lang="ru-RU" smtClean="0"/>
              <a:pPr/>
              <a:t>‹#›</a:t>
            </a:fld>
            <a:endParaRPr lang="ru-RU"/>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8CE13621-88B8-4EF6-A7EC-28D1D61DFBC4}" type="datetimeFigureOut">
              <a:rPr lang="ru-RU" smtClean="0"/>
              <a:pPr/>
              <a:t>03.05.2012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D5C216-A482-4BD0-BE79-285EFF162796}" type="slidenum">
              <a:rPr lang="ru-RU" smtClean="0"/>
              <a:pPr/>
              <a:t>‹#›</a:t>
            </a:fld>
            <a:endParaRPr lang="ru-RU"/>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8CE13621-88B8-4EF6-A7EC-28D1D61DFBC4}" type="datetimeFigureOut">
              <a:rPr lang="ru-RU" smtClean="0"/>
              <a:pPr/>
              <a:t>03.05.2012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D5C216-A482-4BD0-BE79-285EFF162796}" type="slidenum">
              <a:rPr lang="ru-RU" smtClean="0"/>
              <a:pPr/>
              <a:t>‹#›</a:t>
            </a:fld>
            <a:endParaRPr lang="ru-RU"/>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5">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CE13621-88B8-4EF6-A7EC-28D1D61DFBC4}" type="datetimeFigureOut">
              <a:rPr lang="ru-RU" smtClean="0"/>
              <a:pPr/>
              <a:t>03.05.2012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D5C216-A482-4BD0-BE79-285EFF162796}" type="slidenum">
              <a:rPr lang="ru-RU" smtClean="0"/>
              <a:pPr/>
              <a:t>‹#›</a:t>
            </a:fld>
            <a:endParaRPr lang="ru-RU"/>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3A927D"/>
                </a:solidFill>
              </a:defRPr>
            </a:lvl1pPr>
            <a:lvl2pPr>
              <a:defRPr sz="2400">
                <a:solidFill>
                  <a:srgbClr val="3A927D"/>
                </a:solidFill>
              </a:defRPr>
            </a:lvl2pPr>
            <a:lvl3pPr>
              <a:defRPr sz="2000">
                <a:solidFill>
                  <a:srgbClr val="3A927D"/>
                </a:solidFill>
              </a:defRPr>
            </a:lvl3pPr>
            <a:lvl4pPr>
              <a:defRPr sz="1800">
                <a:solidFill>
                  <a:srgbClr val="3A927D"/>
                </a:solidFill>
              </a:defRPr>
            </a:lvl4pPr>
            <a:lvl5pPr>
              <a:defRPr sz="1800">
                <a:solidFill>
                  <a:srgbClr val="3A927D"/>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Date Placeholder 4"/>
          <p:cNvSpPr>
            <a:spLocks noGrp="1"/>
          </p:cNvSpPr>
          <p:nvPr>
            <p:ph type="dt" sz="half" idx="10"/>
          </p:nvPr>
        </p:nvSpPr>
        <p:spPr/>
        <p:txBody>
          <a:bodyPr/>
          <a:lstStyle/>
          <a:p>
            <a:fld id="{8CE13621-88B8-4EF6-A7EC-28D1D61DFBC4}" type="datetimeFigureOut">
              <a:rPr lang="ru-RU" smtClean="0"/>
              <a:pPr/>
              <a:t>03.05.2012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D5C216-A482-4BD0-BE79-285EFF162796}" type="slidenum">
              <a:rPr lang="ru-RU" smtClean="0"/>
              <a:pPr/>
              <a:t>‹#›</a:t>
            </a:fld>
            <a:endParaRPr lang="ru-RU"/>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3A9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3A927D"/>
                </a:solidFill>
              </a:defRPr>
            </a:lvl1pPr>
            <a:lvl2pPr>
              <a:defRPr sz="2000">
                <a:solidFill>
                  <a:srgbClr val="3A927D"/>
                </a:solidFill>
              </a:defRPr>
            </a:lvl2pPr>
            <a:lvl3pPr>
              <a:defRPr sz="1800">
                <a:solidFill>
                  <a:srgbClr val="3A927D"/>
                </a:solidFill>
              </a:defRPr>
            </a:lvl3pPr>
            <a:lvl4pPr>
              <a:defRPr sz="1600">
                <a:solidFill>
                  <a:srgbClr val="3A927D"/>
                </a:solidFill>
              </a:defRPr>
            </a:lvl4pPr>
            <a:lvl5pPr>
              <a:defRPr sz="1600">
                <a:solidFill>
                  <a:srgbClr val="3A927D"/>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Date Placeholder 6"/>
          <p:cNvSpPr>
            <a:spLocks noGrp="1"/>
          </p:cNvSpPr>
          <p:nvPr>
            <p:ph type="dt" sz="half" idx="10"/>
          </p:nvPr>
        </p:nvSpPr>
        <p:spPr/>
        <p:txBody>
          <a:bodyPr/>
          <a:lstStyle/>
          <a:p>
            <a:fld id="{8CE13621-88B8-4EF6-A7EC-28D1D61DFBC4}" type="datetimeFigureOut">
              <a:rPr lang="ru-RU" smtClean="0"/>
              <a:pPr/>
              <a:t>03.05.2012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FD5C216-A482-4BD0-BE79-285EFF162796}" type="slidenum">
              <a:rPr lang="ru-RU" smtClean="0"/>
              <a:pPr/>
              <a:t>‹#›</a:t>
            </a:fld>
            <a:endParaRPr lang="ru-RU"/>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8CE13621-88B8-4EF6-A7EC-28D1D61DFBC4}" type="datetimeFigureOut">
              <a:rPr lang="ru-RU" smtClean="0"/>
              <a:pPr/>
              <a:t>03.05.2012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FD5C216-A482-4BD0-BE79-285EFF162796}" type="slidenum">
              <a:rPr lang="ru-RU" smtClean="0"/>
              <a:pPr/>
              <a:t>‹#›</a:t>
            </a:fld>
            <a:endParaRPr lang="ru-RU"/>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13621-88B8-4EF6-A7EC-28D1D61DFBC4}" type="datetimeFigureOut">
              <a:rPr lang="ru-RU" smtClean="0"/>
              <a:pPr/>
              <a:t>03.05.2012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FD5C216-A482-4BD0-BE79-285EFF162796}" type="slidenum">
              <a:rPr lang="ru-RU" smtClean="0"/>
              <a:pPr/>
              <a:t>‹#›</a:t>
            </a:fld>
            <a:endParaRPr lang="ru-RU"/>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CE13621-88B8-4EF6-A7EC-28D1D61DFBC4}" type="datetimeFigureOut">
              <a:rPr lang="ru-RU" smtClean="0"/>
              <a:pPr/>
              <a:t>03.05.2012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D5C216-A482-4BD0-BE79-285EFF162796}" type="slidenum">
              <a:rPr lang="ru-RU" smtClean="0"/>
              <a:pPr/>
              <a:t>‹#›</a:t>
            </a:fld>
            <a:endParaRPr lang="ru-RU"/>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CE13621-88B8-4EF6-A7EC-28D1D61DFBC4}" type="datetimeFigureOut">
              <a:rPr lang="ru-RU" smtClean="0"/>
              <a:pPr/>
              <a:t>03.05.2012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D5C216-A482-4BD0-BE79-285EFF162796}" type="slidenum">
              <a:rPr lang="ru-RU" smtClean="0"/>
              <a:pPr/>
              <a:t>‹#›</a:t>
            </a:fld>
            <a:endParaRPr lang="ru-RU"/>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threePt" dir="t"/>
            </a:scene3d>
            <a:sp3d>
              <a:bevelB w="0" h="0"/>
              <a:contourClr>
                <a:srgbClr val="1C5C90"/>
              </a:contourClr>
            </a:sp3d>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lumMod val="50000"/>
                  </a:schemeClr>
                </a:solidFill>
              </a:defRPr>
            </a:lvl1pPr>
          </a:lstStyle>
          <a:p>
            <a:fld id="{8CE13621-88B8-4EF6-A7EC-28D1D61DFBC4}" type="datetimeFigureOut">
              <a:rPr lang="ru-RU" smtClean="0"/>
              <a:pPr/>
              <a:t>03.05.2012</a:t>
            </a:fld>
            <a:endParaRPr lang="ru-R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chemeClr val="accent1">
                    <a:lumMod val="50000"/>
                  </a:schemeClr>
                </a:solidFill>
              </a:defRPr>
            </a:lvl1pPr>
          </a:lstStyle>
          <a:p>
            <a:endParaRPr lang="ru-R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DFD5C216-A482-4BD0-BE79-285EFF16279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defTabSz="914400" rtl="0" eaLnBrk="1" latinLnBrk="0" hangingPunct="1">
        <a:spcBef>
          <a:spcPct val="0"/>
        </a:spcBef>
        <a:buNone/>
        <a:defRPr sz="4400" b="1" kern="1200">
          <a:ln>
            <a:noFill/>
          </a:ln>
          <a:solidFill>
            <a:srgbClr val="164770"/>
          </a:solidFill>
          <a:effectLst>
            <a:outerShdw blurRad="50800" dist="38100" dir="2700000" algn="tl" rotWithShape="0">
              <a:schemeClr val="bg1">
                <a:lumMod val="75000"/>
                <a:alpha val="40000"/>
              </a:schemeClr>
            </a:outerShdw>
          </a:effectLst>
          <a:latin typeface="+mj-lt"/>
          <a:ea typeface="+mj-ea"/>
          <a:cs typeface="Segoe UI" pitchFamily="34" charset="0"/>
        </a:defRPr>
      </a:lvl1pPr>
    </p:titleStyle>
    <p:bodyStyle>
      <a:lvl1pPr marL="342900" indent="-342900" algn="l" defTabSz="914400" rtl="0" eaLnBrk="1" latinLnBrk="0" hangingPunct="1">
        <a:spcBef>
          <a:spcPct val="20000"/>
        </a:spcBef>
        <a:buFontTx/>
        <a:buBlip>
          <a:blip r:embed="rId14"/>
        </a:buBlip>
        <a:defRPr sz="3200" kern="1200" baseline="0">
          <a:solidFill>
            <a:srgbClr val="1C5C90"/>
          </a:solidFill>
          <a:latin typeface="+mn-lt"/>
          <a:ea typeface="+mn-ea"/>
          <a:cs typeface="Segoe UI" pitchFamily="34" charset="0"/>
        </a:defRPr>
      </a:lvl1pPr>
      <a:lvl2pPr marL="742950" indent="-285750" algn="l" defTabSz="914400" rtl="0" eaLnBrk="1" latinLnBrk="0" hangingPunct="1">
        <a:spcBef>
          <a:spcPct val="20000"/>
        </a:spcBef>
        <a:buFontTx/>
        <a:buBlip>
          <a:blip r:embed="rId15"/>
        </a:buBlip>
        <a:defRPr sz="2800" kern="1200" baseline="0">
          <a:solidFill>
            <a:srgbClr val="1C5C90"/>
          </a:solidFill>
          <a:latin typeface="+mn-lt"/>
          <a:ea typeface="+mn-ea"/>
          <a:cs typeface="Segoe UI" pitchFamily="34" charset="0"/>
        </a:defRPr>
      </a:lvl2pPr>
      <a:lvl3pPr marL="1143000" indent="-228600" algn="l" defTabSz="914400" rtl="0" eaLnBrk="1" latinLnBrk="0" hangingPunct="1">
        <a:spcBef>
          <a:spcPct val="20000"/>
        </a:spcBef>
        <a:buFontTx/>
        <a:buBlip>
          <a:blip r:embed="rId14"/>
        </a:buBlip>
        <a:defRPr sz="2400" kern="1200" baseline="0">
          <a:solidFill>
            <a:srgbClr val="1C5C90"/>
          </a:solidFill>
          <a:latin typeface="+mn-lt"/>
          <a:ea typeface="+mn-ea"/>
          <a:cs typeface="Segoe UI" pitchFamily="34" charset="0"/>
        </a:defRPr>
      </a:lvl3pPr>
      <a:lvl4pPr marL="1600200" indent="-228600" algn="l" defTabSz="914400" rtl="0" eaLnBrk="1" latinLnBrk="0" hangingPunct="1">
        <a:spcBef>
          <a:spcPct val="20000"/>
        </a:spcBef>
        <a:buFontTx/>
        <a:buBlip>
          <a:blip r:embed="rId15"/>
        </a:buBlip>
        <a:defRPr sz="2000" kern="1200" baseline="0">
          <a:solidFill>
            <a:srgbClr val="1C5C90"/>
          </a:solidFill>
          <a:latin typeface="+mn-lt"/>
          <a:ea typeface="+mn-ea"/>
          <a:cs typeface="Segoe UI" pitchFamily="34" charset="0"/>
        </a:defRPr>
      </a:lvl4pPr>
      <a:lvl5pPr marL="2057400" indent="-228600" algn="l" defTabSz="914400" rtl="0" eaLnBrk="1" latinLnBrk="0" hangingPunct="1">
        <a:spcBef>
          <a:spcPct val="20000"/>
        </a:spcBef>
        <a:buFontTx/>
        <a:buBlip>
          <a:blip r:embed="rId14"/>
        </a:buBlip>
        <a:defRPr sz="2000" kern="1200" baseline="0">
          <a:solidFill>
            <a:srgbClr val="1C5C90"/>
          </a:solidFill>
          <a:latin typeface="+mn-lt"/>
          <a:ea typeface="+mn-ea"/>
          <a:cs typeface="Segoe UI" pitchFamily="34" charset="0"/>
        </a:defRPr>
      </a:lvl5pPr>
      <a:lvl6pPr marL="2514600" indent="-228600" algn="l" defTabSz="914400" rtl="0" eaLnBrk="1" latinLnBrk="0" hangingPunct="1">
        <a:spcBef>
          <a:spcPct val="20000"/>
        </a:spcBef>
        <a:buFontTx/>
        <a:buBlip>
          <a:blip r:embed="rId15"/>
        </a:buBlip>
        <a:defRPr sz="1800" kern="1200">
          <a:solidFill>
            <a:srgbClr val="164770"/>
          </a:solidFill>
          <a:latin typeface="Segoe UI" pitchFamily="34" charset="0"/>
          <a:ea typeface="+mn-ea"/>
          <a:cs typeface="Segoe UI" pitchFamily="34" charset="0"/>
        </a:defRPr>
      </a:lvl6pPr>
      <a:lvl7pPr marL="2971800" indent="-228600" algn="l" defTabSz="914400" rtl="0" eaLnBrk="1" latinLnBrk="0" hangingPunct="1">
        <a:spcBef>
          <a:spcPct val="20000"/>
        </a:spcBef>
        <a:buFontTx/>
        <a:buBlip>
          <a:blip r:embed="rId14"/>
        </a:buBlip>
        <a:defRPr sz="1800" kern="1200">
          <a:solidFill>
            <a:srgbClr val="164770"/>
          </a:solidFill>
          <a:latin typeface="Segoe UI" pitchFamily="34" charset="0"/>
          <a:ea typeface="+mn-ea"/>
          <a:cs typeface="Segoe UI" pitchFamily="34" charset="0"/>
        </a:defRPr>
      </a:lvl7pPr>
      <a:lvl8pPr marL="3429000" indent="-228600" algn="l" defTabSz="914400" rtl="0" eaLnBrk="1" latinLnBrk="0" hangingPunct="1">
        <a:spcBef>
          <a:spcPct val="20000"/>
        </a:spcBef>
        <a:buFontTx/>
        <a:buBlip>
          <a:blip r:embed="rId15"/>
        </a:buBlip>
        <a:defRPr sz="1600" kern="1200">
          <a:solidFill>
            <a:srgbClr val="164770"/>
          </a:solidFill>
          <a:latin typeface="Segoe UI" pitchFamily="34" charset="0"/>
          <a:ea typeface="+mn-ea"/>
          <a:cs typeface="Segoe UI" pitchFamily="34" charset="0"/>
        </a:defRPr>
      </a:lvl8pPr>
      <a:lvl9pPr marL="3886200" indent="-228600" algn="l" defTabSz="914400" rtl="0" eaLnBrk="1" latinLnBrk="0" hangingPunct="1">
        <a:spcBef>
          <a:spcPct val="20000"/>
        </a:spcBef>
        <a:buFontTx/>
        <a:buBlip>
          <a:blip r:embed="rId14"/>
        </a:buBlip>
        <a:defRPr sz="1400" kern="1200">
          <a:solidFill>
            <a:srgbClr val="164770"/>
          </a:solidFill>
          <a:latin typeface="Segoe UI" pitchFamily="34" charset="0"/>
          <a:ea typeface="+mn-ea"/>
          <a:cs typeface="Segoe UI" pitchFamily="34"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1142976" y="1571612"/>
            <a:ext cx="6819496"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7200" b="1"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Азбука Морзе</a:t>
            </a:r>
            <a:endParaRPr lang="ru-RU" sz="7200"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3"/>
          <p:cNvSpPr>
            <a:spLocks noGrp="1" noChangeArrowheads="1"/>
          </p:cNvSpPr>
          <p:nvPr>
            <p:ph type="subTitle" idx="1"/>
          </p:nvPr>
        </p:nvSpPr>
        <p:spPr>
          <a:xfrm>
            <a:off x="1071538" y="3643314"/>
            <a:ext cx="7304087" cy="1562100"/>
          </a:xfrm>
        </p:spPr>
        <p:txBody>
          <a:bodyPr>
            <a:normAutofit fontScale="92500" lnSpcReduction="10000"/>
          </a:bodyPr>
          <a:lstStyle/>
          <a:p>
            <a:pPr algn="ctr" eaLnBrk="1" hangingPunct="1"/>
            <a:r>
              <a:rPr lang="uk-UA" dirty="0" smtClean="0">
                <a:latin typeface="Century Gothic" pitchFamily="34" charset="0"/>
              </a:rPr>
              <a:t>Підготувала</a:t>
            </a:r>
          </a:p>
          <a:p>
            <a:pPr algn="ctr" eaLnBrk="1" hangingPunct="1"/>
            <a:r>
              <a:rPr lang="uk-UA" dirty="0" smtClean="0">
                <a:latin typeface="Century Gothic" pitchFamily="34" charset="0"/>
              </a:rPr>
              <a:t>учениця 9-В класу</a:t>
            </a:r>
          </a:p>
          <a:p>
            <a:pPr algn="ctr" eaLnBrk="1" hangingPunct="1"/>
            <a:r>
              <a:rPr lang="uk-UA" dirty="0" err="1" smtClean="0">
                <a:latin typeface="Century Gothic" pitchFamily="34" charset="0"/>
              </a:rPr>
              <a:t>Кошина</a:t>
            </a:r>
            <a:r>
              <a:rPr lang="uk-UA" dirty="0" smtClean="0">
                <a:latin typeface="Century Gothic" pitchFamily="34" charset="0"/>
              </a:rPr>
              <a:t> Анна</a:t>
            </a:r>
            <a:endParaRPr lang="en-US" dirty="0" smtClean="0">
              <a:latin typeface="Century Gothic"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p:cTn id="18"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1" end="1"/>
                                            </p:txEl>
                                          </p:spTgt>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p:cTn id="2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429092" y="357166"/>
            <a:ext cx="4714908" cy="6247864"/>
          </a:xfrm>
          <a:prstGeom prst="rect">
            <a:avLst/>
          </a:prstGeom>
        </p:spPr>
        <p:txBody>
          <a:bodyPr wrap="square">
            <a:spAutoFit/>
          </a:bodyPr>
          <a:lstStyle/>
          <a:p>
            <a:pPr indent="457200"/>
            <a:r>
              <a:rPr lang="uk-UA" sz="2000" dirty="0" smtClean="0"/>
              <a:t>У 1840 р. Морзе отримав американський патент. Але уряд США не поспішало впроваджувати телеграф. Перешкоджали члени Конгресу, що лобіювали інтереси власників поштових трактів. </a:t>
            </a:r>
            <a:r>
              <a:rPr lang="uk-UA" sz="2000" dirty="0" err="1" smtClean="0"/>
              <a:t>Семюель</a:t>
            </a:r>
            <a:r>
              <a:rPr lang="uk-UA" sz="2000" dirty="0" smtClean="0"/>
              <a:t> відправився спробувати щастя в Європу, але і тут його чекало розчарування. Одна за одною Англія, Франція, Німеччина і Росія відмовили йому в патентування, посилаючись на те, що електромагнітний телеграф уже відомий. Сьогодні таку відмову назвали б політичною, оскільки технічно вона був необґрунтована. Апарат Морзе принципово відрізнявся від апаратів </a:t>
            </a:r>
            <a:r>
              <a:rPr lang="uk-UA" sz="2000" dirty="0" err="1" smtClean="0"/>
              <a:t>Шіллінга</a:t>
            </a:r>
            <a:r>
              <a:rPr lang="uk-UA" sz="2000" dirty="0" smtClean="0"/>
              <a:t> і </a:t>
            </a:r>
            <a:r>
              <a:rPr lang="uk-UA" sz="2000" dirty="0" err="1" smtClean="0"/>
              <a:t>Уїтстона</a:t>
            </a:r>
            <a:r>
              <a:rPr lang="uk-UA" sz="2000" dirty="0" smtClean="0"/>
              <a:t>, був оригінальним, цілком патентоспроможним пристроєм. </a:t>
            </a:r>
            <a:endParaRPr lang="ru-RU" sz="2000" dirty="0"/>
          </a:p>
        </p:txBody>
      </p:sp>
      <p:pic>
        <p:nvPicPr>
          <p:cNvPr id="6146" name="Picture 2"/>
          <p:cNvPicPr>
            <a:picLocks noChangeAspect="1" noChangeArrowheads="1"/>
          </p:cNvPicPr>
          <p:nvPr/>
        </p:nvPicPr>
        <p:blipFill>
          <a:blip r:embed="rId2"/>
          <a:srcRect/>
          <a:stretch>
            <a:fillRect/>
          </a:stretch>
        </p:blipFill>
        <p:spPr bwMode="auto">
          <a:xfrm>
            <a:off x="571472" y="281739"/>
            <a:ext cx="3714776" cy="564759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8" name="Прямоугольник 7"/>
          <p:cNvSpPr/>
          <p:nvPr/>
        </p:nvSpPr>
        <p:spPr>
          <a:xfrm>
            <a:off x="357158" y="6143644"/>
            <a:ext cx="4572000" cy="369332"/>
          </a:xfrm>
          <a:prstGeom prst="rect">
            <a:avLst/>
          </a:prstGeom>
        </p:spPr>
        <p:txBody>
          <a:bodyPr>
            <a:spAutoFit/>
          </a:bodyPr>
          <a:lstStyle/>
          <a:p>
            <a:pPr algn="ctr"/>
            <a:r>
              <a:rPr lang="uk-UA" i="1" dirty="0" smtClean="0">
                <a:latin typeface="Century Gothic" pitchFamily="34" charset="0"/>
              </a:rPr>
              <a:t>Телеграф Семюела Морзе</a:t>
            </a:r>
            <a:endParaRPr lang="en-US" i="1" dirty="0" smtClean="0">
              <a:latin typeface="Century Gothic"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500" fill="hold"/>
                                        <p:tgtEl>
                                          <p:spTgt spid="6146"/>
                                        </p:tgtEl>
                                        <p:attrNameLst>
                                          <p:attrName>ppt_w</p:attrName>
                                        </p:attrNameLst>
                                      </p:cBhvr>
                                      <p:tavLst>
                                        <p:tav tm="0">
                                          <p:val>
                                            <p:fltVal val="0"/>
                                          </p:val>
                                        </p:tav>
                                        <p:tav tm="100000">
                                          <p:val>
                                            <p:strVal val="#ppt_w"/>
                                          </p:val>
                                        </p:tav>
                                      </p:tavLst>
                                    </p:anim>
                                    <p:anim calcmode="lin" valueType="num">
                                      <p:cBhvr>
                                        <p:cTn id="14" dur="500" fill="hold"/>
                                        <p:tgtEl>
                                          <p:spTgt spid="6146"/>
                                        </p:tgtEl>
                                        <p:attrNameLst>
                                          <p:attrName>ppt_h</p:attrName>
                                        </p:attrNameLst>
                                      </p:cBhvr>
                                      <p:tavLst>
                                        <p:tav tm="0">
                                          <p:val>
                                            <p:fltVal val="0"/>
                                          </p:val>
                                        </p:tav>
                                        <p:tav tm="100000">
                                          <p:val>
                                            <p:strVal val="#ppt_h"/>
                                          </p:val>
                                        </p:tav>
                                      </p:tavLst>
                                    </p:anim>
                                    <p:animEffect transition="in" filter="fade">
                                      <p:cBhvr>
                                        <p:cTn id="15" dur="500"/>
                                        <p:tgtEl>
                                          <p:spTgt spid="6146"/>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2844" y="142852"/>
            <a:ext cx="8858312" cy="3785652"/>
          </a:xfrm>
          <a:prstGeom prst="rect">
            <a:avLst/>
          </a:prstGeom>
        </p:spPr>
        <p:txBody>
          <a:bodyPr wrap="square">
            <a:spAutoFit/>
          </a:bodyPr>
          <a:lstStyle/>
          <a:p>
            <a:pPr indent="457200"/>
            <a:r>
              <a:rPr lang="uk-UA" sz="2000" dirty="0" smtClean="0"/>
              <a:t>І тільки навесні 1843 більшістю всього в один голос Конгрес прийняв білль про надання </a:t>
            </a:r>
            <a:r>
              <a:rPr lang="uk-UA" sz="2000" dirty="0" err="1" smtClean="0"/>
              <a:t>Семюелю</a:t>
            </a:r>
            <a:r>
              <a:rPr lang="uk-UA" sz="2000" dirty="0" smtClean="0"/>
              <a:t> субсидії на спорудження 65-кілометрової телеграфної лінії Вашингтон - Балтімор. Цьому рішенню сприяв розвиток інфраструктури між північними промисловими і південними сільськогосподарськими штатами. </a:t>
            </a:r>
            <a:endParaRPr lang="ru-RU" sz="2000" dirty="0" smtClean="0"/>
          </a:p>
          <a:p>
            <a:r>
              <a:rPr lang="uk-UA" sz="2000" dirty="0" smtClean="0"/>
              <a:t>У травні 1844 р. повітряна лінія була відкрита, і незабаром про телеграфі Морзе заговорили як про великого винахід. </a:t>
            </a:r>
            <a:r>
              <a:rPr lang="ru-RU" sz="2000" dirty="0" smtClean="0"/>
              <a:t>Перше </a:t>
            </a:r>
            <a:r>
              <a:rPr lang="uk-UA" sz="2000" dirty="0" smtClean="0"/>
              <a:t>повідомлення було послане 24 травня 1844 р. , його текст говорив: «Дивовижні справи твої, Господи!» Для передачі даних використовувався ключ, винайдений російським ученим Б. С. Якобі, а для прийому — електромагніт, якір якого управляв переміщенням чорнильного пера папером.</a:t>
            </a:r>
            <a:endParaRPr lang="uk-UA" sz="2000" dirty="0"/>
          </a:p>
        </p:txBody>
      </p:sp>
      <p:pic>
        <p:nvPicPr>
          <p:cNvPr id="9218" name="Picture 2"/>
          <p:cNvPicPr>
            <a:picLocks noChangeAspect="1" noChangeArrowheads="1"/>
          </p:cNvPicPr>
          <p:nvPr/>
        </p:nvPicPr>
        <p:blipFill>
          <a:blip r:embed="rId2"/>
          <a:srcRect/>
          <a:stretch>
            <a:fillRect/>
          </a:stretch>
        </p:blipFill>
        <p:spPr bwMode="auto">
          <a:xfrm>
            <a:off x="2000232" y="3857628"/>
            <a:ext cx="4715097" cy="260509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 name="Прямоугольник 5"/>
          <p:cNvSpPr/>
          <p:nvPr/>
        </p:nvSpPr>
        <p:spPr>
          <a:xfrm>
            <a:off x="2143108" y="6488668"/>
            <a:ext cx="4572000" cy="369332"/>
          </a:xfrm>
          <a:prstGeom prst="rect">
            <a:avLst/>
          </a:prstGeom>
        </p:spPr>
        <p:txBody>
          <a:bodyPr>
            <a:spAutoFit/>
          </a:bodyPr>
          <a:lstStyle/>
          <a:p>
            <a:pPr algn="ctr"/>
            <a:r>
              <a:rPr lang="uk-UA" i="1" dirty="0" smtClean="0">
                <a:latin typeface="Century Gothic" pitchFamily="34" charset="0"/>
              </a:rPr>
              <a:t>Перший телеграфний офіс</a:t>
            </a:r>
            <a:endParaRPr lang="en-US" i="1" dirty="0" smtClean="0">
              <a:latin typeface="Century Gothic"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0" fill="hold" nodeType="withEffect">
                                  <p:stCondLst>
                                    <p:cond delay="0"/>
                                  </p:stCondLst>
                                  <p:childTnLst>
                                    <p:set>
                                      <p:cBhvr>
                                        <p:cTn id="17" dur="1" fill="hold">
                                          <p:stCondLst>
                                            <p:cond delay="0"/>
                                          </p:stCondLst>
                                        </p:cTn>
                                        <p:tgtEl>
                                          <p:spTgt spid="9218"/>
                                        </p:tgtEl>
                                        <p:attrNameLst>
                                          <p:attrName>style.visibility</p:attrName>
                                        </p:attrNameLst>
                                      </p:cBhvr>
                                      <p:to>
                                        <p:strVal val="visible"/>
                                      </p:to>
                                    </p:set>
                                    <p:anim calcmode="lin" valueType="num">
                                      <p:cBhvr>
                                        <p:cTn id="18" dur="500" fill="hold"/>
                                        <p:tgtEl>
                                          <p:spTgt spid="9218"/>
                                        </p:tgtEl>
                                        <p:attrNameLst>
                                          <p:attrName>ppt_w</p:attrName>
                                        </p:attrNameLst>
                                      </p:cBhvr>
                                      <p:tavLst>
                                        <p:tav tm="0">
                                          <p:val>
                                            <p:fltVal val="0"/>
                                          </p:val>
                                        </p:tav>
                                        <p:tav tm="100000">
                                          <p:val>
                                            <p:strVal val="#ppt_w"/>
                                          </p:val>
                                        </p:tav>
                                      </p:tavLst>
                                    </p:anim>
                                    <p:anim calcmode="lin" valueType="num">
                                      <p:cBhvr>
                                        <p:cTn id="19" dur="500" fill="hold"/>
                                        <p:tgtEl>
                                          <p:spTgt spid="9218"/>
                                        </p:tgtEl>
                                        <p:attrNameLst>
                                          <p:attrName>ppt_h</p:attrName>
                                        </p:attrNameLst>
                                      </p:cBhvr>
                                      <p:tavLst>
                                        <p:tav tm="0">
                                          <p:val>
                                            <p:fltVal val="0"/>
                                          </p:val>
                                        </p:tav>
                                        <p:tav tm="100000">
                                          <p:val>
                                            <p:strVal val="#ppt_h"/>
                                          </p:val>
                                        </p:tav>
                                      </p:tavLst>
                                    </p:anim>
                                    <p:animEffect transition="in" filter="fade">
                                      <p:cBhvr>
                                        <p:cTn id="2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7158" y="571480"/>
            <a:ext cx="4714908" cy="5324535"/>
          </a:xfrm>
          <a:prstGeom prst="rect">
            <a:avLst/>
          </a:prstGeom>
        </p:spPr>
        <p:txBody>
          <a:bodyPr wrap="square">
            <a:spAutoFit/>
          </a:bodyPr>
          <a:lstStyle/>
          <a:p>
            <a:pPr indent="457200"/>
            <a:r>
              <a:rPr lang="uk-UA" sz="2000" dirty="0" smtClean="0"/>
              <a:t>1853 року винахідник став національним героєм. Пише телеграфний апарат у поєднанні з системою кодування сигналів справив справжню революцію в інформаційних засобах суспільства. Будувалися все нові і нові лінії. Скінчилися роки поневірянь і злиднів. </a:t>
            </a:r>
            <a:endParaRPr lang="ru-RU" sz="2000" dirty="0" smtClean="0"/>
          </a:p>
          <a:p>
            <a:r>
              <a:rPr lang="uk-UA" sz="2000" dirty="0" smtClean="0"/>
              <a:t>Коли строки дії патентів минули і Морзе на схилі років знову відчував матеріальну скруту, Європа принесла відкинутого свого часу винахіднику своєрідне покаяння: 10 держав, які користувалися його телеграфом, на знак вдячності послали йому 400 000 франків. </a:t>
            </a:r>
            <a:endParaRPr lang="ru-RU" sz="2000" dirty="0"/>
          </a:p>
        </p:txBody>
      </p:sp>
      <p:pic>
        <p:nvPicPr>
          <p:cNvPr id="10242" name="Picture 2"/>
          <p:cNvPicPr>
            <a:picLocks noChangeAspect="1" noChangeArrowheads="1"/>
          </p:cNvPicPr>
          <p:nvPr/>
        </p:nvPicPr>
        <p:blipFill>
          <a:blip r:embed="rId2"/>
          <a:srcRect/>
          <a:stretch>
            <a:fillRect/>
          </a:stretch>
        </p:blipFill>
        <p:spPr bwMode="auto">
          <a:xfrm>
            <a:off x="5072066" y="714356"/>
            <a:ext cx="3911201" cy="521493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 name="Прямоугольник 5"/>
          <p:cNvSpPr/>
          <p:nvPr/>
        </p:nvSpPr>
        <p:spPr>
          <a:xfrm>
            <a:off x="4572000" y="6000768"/>
            <a:ext cx="4572000" cy="369332"/>
          </a:xfrm>
          <a:prstGeom prst="rect">
            <a:avLst/>
          </a:prstGeom>
        </p:spPr>
        <p:txBody>
          <a:bodyPr>
            <a:spAutoFit/>
          </a:bodyPr>
          <a:lstStyle/>
          <a:p>
            <a:pPr algn="ctr"/>
            <a:r>
              <a:rPr lang="uk-UA" i="1" dirty="0" smtClean="0">
                <a:latin typeface="Century Gothic" pitchFamily="34" charset="0"/>
              </a:rPr>
              <a:t>Семюел Морзе</a:t>
            </a:r>
            <a:endParaRPr lang="en-US" i="1" dirty="0" smtClean="0">
              <a:latin typeface="Century Gothic"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0" fill="hold" nodeType="withEffect">
                                  <p:stCondLst>
                                    <p:cond delay="0"/>
                                  </p:stCondLst>
                                  <p:childTnLst>
                                    <p:set>
                                      <p:cBhvr>
                                        <p:cTn id="17" dur="1" fill="hold">
                                          <p:stCondLst>
                                            <p:cond delay="0"/>
                                          </p:stCondLst>
                                        </p:cTn>
                                        <p:tgtEl>
                                          <p:spTgt spid="10242"/>
                                        </p:tgtEl>
                                        <p:attrNameLst>
                                          <p:attrName>style.visibility</p:attrName>
                                        </p:attrNameLst>
                                      </p:cBhvr>
                                      <p:to>
                                        <p:strVal val="visible"/>
                                      </p:to>
                                    </p:set>
                                    <p:anim calcmode="lin" valueType="num">
                                      <p:cBhvr>
                                        <p:cTn id="18" dur="500" fill="hold"/>
                                        <p:tgtEl>
                                          <p:spTgt spid="10242"/>
                                        </p:tgtEl>
                                        <p:attrNameLst>
                                          <p:attrName>ppt_w</p:attrName>
                                        </p:attrNameLst>
                                      </p:cBhvr>
                                      <p:tavLst>
                                        <p:tav tm="0">
                                          <p:val>
                                            <p:fltVal val="0"/>
                                          </p:val>
                                        </p:tav>
                                        <p:tav tm="100000">
                                          <p:val>
                                            <p:strVal val="#ppt_w"/>
                                          </p:val>
                                        </p:tav>
                                      </p:tavLst>
                                    </p:anim>
                                    <p:anim calcmode="lin" valueType="num">
                                      <p:cBhvr>
                                        <p:cTn id="19" dur="500" fill="hold"/>
                                        <p:tgtEl>
                                          <p:spTgt spid="10242"/>
                                        </p:tgtEl>
                                        <p:attrNameLst>
                                          <p:attrName>ppt_h</p:attrName>
                                        </p:attrNameLst>
                                      </p:cBhvr>
                                      <p:tavLst>
                                        <p:tav tm="0">
                                          <p:val>
                                            <p:fltVal val="0"/>
                                          </p:val>
                                        </p:tav>
                                        <p:tav tm="100000">
                                          <p:val>
                                            <p:strVal val="#ppt_h"/>
                                          </p:val>
                                        </p:tav>
                                      </p:tavLst>
                                    </p:anim>
                                    <p:animEffect transition="in" filter="fade">
                                      <p:cBhvr>
                                        <p:cTn id="2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857884" y="428604"/>
            <a:ext cx="3286116" cy="4401205"/>
          </a:xfrm>
          <a:prstGeom prst="rect">
            <a:avLst/>
          </a:prstGeom>
        </p:spPr>
        <p:txBody>
          <a:bodyPr wrap="square">
            <a:spAutoFit/>
          </a:bodyPr>
          <a:lstStyle/>
          <a:p>
            <a:pPr indent="457200"/>
            <a:r>
              <a:rPr lang="uk-UA" sz="2000" dirty="0" smtClean="0"/>
              <a:t>Незважаючи на появу в подальшому більш швидкодіючих апаратів Юза, </a:t>
            </a:r>
            <a:r>
              <a:rPr lang="uk-UA" sz="2000" dirty="0" err="1" smtClean="0"/>
              <a:t>Уїтстона</a:t>
            </a:r>
            <a:r>
              <a:rPr lang="uk-UA" sz="2000" dirty="0" smtClean="0"/>
              <a:t>, </a:t>
            </a:r>
            <a:r>
              <a:rPr lang="uk-UA" sz="2000" dirty="0" err="1" smtClean="0"/>
              <a:t>Бодо</a:t>
            </a:r>
            <a:r>
              <a:rPr lang="uk-UA" sz="2000" dirty="0" smtClean="0"/>
              <a:t>, телеграф Морзе завдяки надійності, простоті експлуатації і раціональної абетці широко застосовувався не тільки в XIX, а й у XX столітті. До початку XX ст. в дев'яти країнах Європи було встановлено 45 200 цих</a:t>
            </a:r>
            <a:endParaRPr lang="ru-RU" sz="2000" dirty="0"/>
          </a:p>
        </p:txBody>
      </p:sp>
      <p:pic>
        <p:nvPicPr>
          <p:cNvPr id="11267" name="Picture 3"/>
          <p:cNvPicPr>
            <a:picLocks noChangeAspect="1" noChangeArrowheads="1"/>
          </p:cNvPicPr>
          <p:nvPr/>
        </p:nvPicPr>
        <p:blipFill>
          <a:blip r:embed="rId2"/>
          <a:srcRect/>
          <a:stretch>
            <a:fillRect/>
          </a:stretch>
        </p:blipFill>
        <p:spPr bwMode="auto">
          <a:xfrm>
            <a:off x="285720" y="642918"/>
            <a:ext cx="5500686" cy="36671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8" name="Прямоугольник 7"/>
          <p:cNvSpPr/>
          <p:nvPr/>
        </p:nvSpPr>
        <p:spPr>
          <a:xfrm>
            <a:off x="785786" y="4286256"/>
            <a:ext cx="4572000" cy="369332"/>
          </a:xfrm>
          <a:prstGeom prst="rect">
            <a:avLst/>
          </a:prstGeom>
        </p:spPr>
        <p:txBody>
          <a:bodyPr>
            <a:spAutoFit/>
          </a:bodyPr>
          <a:lstStyle/>
          <a:p>
            <a:pPr algn="ctr"/>
            <a:r>
              <a:rPr lang="uk-UA" i="1" dirty="0" smtClean="0">
                <a:latin typeface="Century Gothic" pitchFamily="34" charset="0"/>
              </a:rPr>
              <a:t>Телеграфний апарат Морзе</a:t>
            </a:r>
            <a:endParaRPr lang="en-US" i="1" dirty="0" smtClean="0">
              <a:latin typeface="Century Gothic" pitchFamily="34" charset="0"/>
            </a:endParaRPr>
          </a:p>
        </p:txBody>
      </p:sp>
      <p:sp>
        <p:nvSpPr>
          <p:cNvPr id="9" name="Прямоугольник 8"/>
          <p:cNvSpPr/>
          <p:nvPr/>
        </p:nvSpPr>
        <p:spPr>
          <a:xfrm>
            <a:off x="214282" y="4714884"/>
            <a:ext cx="8929718" cy="1015663"/>
          </a:xfrm>
          <a:prstGeom prst="rect">
            <a:avLst/>
          </a:prstGeom>
        </p:spPr>
        <p:txBody>
          <a:bodyPr wrap="square">
            <a:spAutoFit/>
          </a:bodyPr>
          <a:lstStyle/>
          <a:p>
            <a:r>
              <a:rPr lang="uk-UA" sz="2000" dirty="0" smtClean="0"/>
              <a:t>апаратів, у тому числі 8200 - у Росії. У 1913 р. на російській телеграфної мережі на частку апаратів Морзе доводилося 90% і лише 10% - на частку всіх разом узятих інших типів. </a:t>
            </a:r>
            <a:endParaRPr lang="ru-RU" sz="20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11267"/>
                                        </p:tgtEl>
                                        <p:attrNameLst>
                                          <p:attrName>style.visibility</p:attrName>
                                        </p:attrNameLst>
                                      </p:cBhvr>
                                      <p:to>
                                        <p:strVal val="visible"/>
                                      </p:to>
                                    </p:set>
                                    <p:anim calcmode="lin" valueType="num">
                                      <p:cBhvr>
                                        <p:cTn id="18" dur="500" fill="hold"/>
                                        <p:tgtEl>
                                          <p:spTgt spid="11267"/>
                                        </p:tgtEl>
                                        <p:attrNameLst>
                                          <p:attrName>ppt_w</p:attrName>
                                        </p:attrNameLst>
                                      </p:cBhvr>
                                      <p:tavLst>
                                        <p:tav tm="0">
                                          <p:val>
                                            <p:fltVal val="0"/>
                                          </p:val>
                                        </p:tav>
                                        <p:tav tm="100000">
                                          <p:val>
                                            <p:strVal val="#ppt_w"/>
                                          </p:val>
                                        </p:tav>
                                      </p:tavLst>
                                    </p:anim>
                                    <p:anim calcmode="lin" valueType="num">
                                      <p:cBhvr>
                                        <p:cTn id="19" dur="500" fill="hold"/>
                                        <p:tgtEl>
                                          <p:spTgt spid="11267"/>
                                        </p:tgtEl>
                                        <p:attrNameLst>
                                          <p:attrName>ppt_h</p:attrName>
                                        </p:attrNameLst>
                                      </p:cBhvr>
                                      <p:tavLst>
                                        <p:tav tm="0">
                                          <p:val>
                                            <p:fltVal val="0"/>
                                          </p:val>
                                        </p:tav>
                                        <p:tav tm="100000">
                                          <p:val>
                                            <p:strVal val="#ppt_h"/>
                                          </p:val>
                                        </p:tav>
                                      </p:tavLst>
                                    </p:anim>
                                    <p:animEffect transition="in" filter="fade">
                                      <p:cBhvr>
                                        <p:cTn id="20" dur="500"/>
                                        <p:tgtEl>
                                          <p:spTgt spid="11267"/>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7158" y="428604"/>
            <a:ext cx="8572528" cy="4401205"/>
          </a:xfrm>
          <a:prstGeom prst="rect">
            <a:avLst/>
          </a:prstGeom>
        </p:spPr>
        <p:txBody>
          <a:bodyPr wrap="square">
            <a:spAutoFit/>
          </a:bodyPr>
          <a:lstStyle/>
          <a:p>
            <a:pPr indent="457200"/>
            <a:r>
              <a:rPr lang="uk-UA" sz="2000" dirty="0" smtClean="0"/>
              <a:t>До речі, вихідна таблиця «коду Морзе» разюче відрізнялася від тих кодів, що сьогодні звучать на аматорських діапазонах. У ній, по-перше, використовувалися посилки трьох різних </a:t>
            </a:r>
            <a:r>
              <a:rPr lang="uk-UA" sz="2000" dirty="0" err="1" smtClean="0"/>
              <a:t>тривалостей</a:t>
            </a:r>
            <a:r>
              <a:rPr lang="uk-UA" sz="2000" dirty="0" smtClean="0"/>
              <a:t> (крапка, тире й довге тире). По-друге, деякі символи мали паузи усередині своїх кодів. Кодування сучасної й вихідної таблиць збігаються тільки для приблизно половини букв (</a:t>
            </a:r>
            <a:r>
              <a:rPr lang="de-DE" sz="2000" dirty="0" smtClean="0"/>
              <a:t>A, B, D, E, G, H, </a:t>
            </a:r>
            <a:r>
              <a:rPr lang="uk-UA" sz="2000" dirty="0" smtClean="0"/>
              <a:t>І, </a:t>
            </a:r>
            <a:r>
              <a:rPr lang="de-DE" sz="2000" dirty="0" smtClean="0"/>
              <a:t>K, M, N, S, T, U, V </a:t>
            </a:r>
            <a:r>
              <a:rPr lang="uk-UA" sz="2000" dirty="0" smtClean="0"/>
              <a:t>й </a:t>
            </a:r>
            <a:r>
              <a:rPr lang="de-DE" sz="2000" dirty="0" smtClean="0"/>
              <a:t>W) </a:t>
            </a:r>
            <a:r>
              <a:rPr lang="uk-UA" sz="2000" dirty="0" smtClean="0"/>
              <a:t>і не збігаються для жодної цифри. Більше того, для побудови коду ряду символів в оригінальній «морзянці» взагалі використовувалися інші принципи. Так, на ряді з «крапками» й «тире», були сполучення «подвійне тире» (буква </a:t>
            </a:r>
            <a:r>
              <a:rPr lang="de-DE" sz="2000" dirty="0" smtClean="0"/>
              <a:t>L) </a:t>
            </a:r>
            <a:r>
              <a:rPr lang="uk-UA" sz="2000" dirty="0" smtClean="0"/>
              <a:t>і навіть «потрійне тире» (цифра 0), а деякі символи містили в собі паузу… . Це помітно ускладнювало прийом радіограм. От чому незабаром з'явилися різні варіанти телеграфної абетки, що не містили кодів з паузами між посилками.</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71472" y="428604"/>
            <a:ext cx="8572528" cy="3785652"/>
          </a:xfrm>
          <a:prstGeom prst="rect">
            <a:avLst/>
          </a:prstGeom>
        </p:spPr>
        <p:txBody>
          <a:bodyPr wrap="square">
            <a:spAutoFit/>
          </a:bodyPr>
          <a:lstStyle/>
          <a:p>
            <a:pPr indent="457200"/>
            <a:endParaRPr lang="uk-UA" sz="2000" dirty="0" smtClean="0"/>
          </a:p>
          <a:p>
            <a:pPr indent="457200"/>
            <a:r>
              <a:rPr lang="uk-UA" sz="2000" dirty="0" smtClean="0"/>
              <a:t>Сучасний варіант міжнародного «коду Морзе» (</a:t>
            </a:r>
            <a:r>
              <a:rPr lang="de-DE" sz="2000" dirty="0" smtClean="0"/>
              <a:t>International Morse) </a:t>
            </a:r>
            <a:r>
              <a:rPr lang="uk-UA" sz="2000" dirty="0" smtClean="0"/>
              <a:t>з'явився порівняно недавно — в 1939 році, коли було проведене останнє коректування (т. </a:t>
            </a:r>
            <a:r>
              <a:rPr lang="uk-UA" sz="2000" dirty="0" err="1" smtClean="0"/>
              <a:t>зв</a:t>
            </a:r>
            <a:r>
              <a:rPr lang="uk-UA" sz="2000" dirty="0" smtClean="0"/>
              <a:t>. «континентального» варіанта), що стосувалось в основному розділових знаків.</a:t>
            </a:r>
          </a:p>
          <a:p>
            <a:pPr indent="457200"/>
            <a:endParaRPr lang="uk-UA" sz="2000" dirty="0" smtClean="0"/>
          </a:p>
          <a:p>
            <a:pPr indent="457200"/>
            <a:r>
              <a:rPr lang="uk-UA" sz="2000" dirty="0" smtClean="0"/>
              <a:t>До речі, сигнал </a:t>
            </a:r>
            <a:r>
              <a:rPr lang="de-DE" sz="2000" dirty="0" smtClean="0"/>
              <a:t>SOS, </a:t>
            </a:r>
            <a:r>
              <a:rPr lang="uk-UA" sz="2000" dirty="0" smtClean="0"/>
              <a:t>що зараз розшифровують як «</a:t>
            </a:r>
            <a:r>
              <a:rPr lang="de-DE" sz="2000" dirty="0" smtClean="0"/>
              <a:t>Save </a:t>
            </a:r>
            <a:r>
              <a:rPr lang="de-DE" sz="2000" dirty="0" err="1" smtClean="0"/>
              <a:t>our</a:t>
            </a:r>
            <a:r>
              <a:rPr lang="de-DE" sz="2000" dirty="0" smtClean="0"/>
              <a:t> </a:t>
            </a:r>
            <a:r>
              <a:rPr lang="de-DE" sz="2000" dirty="0" err="1" smtClean="0"/>
              <a:t>souls</a:t>
            </a:r>
            <a:r>
              <a:rPr lang="de-DE" sz="2000" dirty="0" smtClean="0"/>
              <a:t>» (</a:t>
            </a:r>
            <a:r>
              <a:rPr lang="uk-UA" sz="2000" dirty="0" smtClean="0"/>
              <a:t>рятуйте наші душі) або «</a:t>
            </a:r>
            <a:r>
              <a:rPr lang="de-DE" sz="2000" dirty="0" smtClean="0"/>
              <a:t>Save </a:t>
            </a:r>
            <a:r>
              <a:rPr lang="de-DE" sz="2000" dirty="0" err="1" smtClean="0"/>
              <a:t>our</a:t>
            </a:r>
            <a:r>
              <a:rPr lang="de-DE" sz="2000" dirty="0" smtClean="0"/>
              <a:t> </a:t>
            </a:r>
            <a:r>
              <a:rPr lang="de-DE" sz="2000" dirty="0" err="1" smtClean="0"/>
              <a:t>ship</a:t>
            </a:r>
            <a:r>
              <a:rPr lang="de-DE" sz="2000" dirty="0" smtClean="0"/>
              <a:t>» (</a:t>
            </a:r>
            <a:r>
              <a:rPr lang="uk-UA" sz="2000" dirty="0" smtClean="0"/>
              <a:t>рятуйте наш корабель), був обраний через простоту передачі. Він являє собою комбінацію «… — — - …» і відтворюється без пауз на відміну від інших сигналів. Цей сигнал подається лише у випадку неминучої загрози для життя людей або судна.</a:t>
            </a:r>
            <a:endParaRPr lang="ru-RU" sz="2000" dirty="0"/>
          </a:p>
        </p:txBody>
      </p:sp>
      <p:pic>
        <p:nvPicPr>
          <p:cNvPr id="13315" name="Picture 3"/>
          <p:cNvPicPr>
            <a:picLocks noChangeAspect="1" noChangeArrowheads="1"/>
          </p:cNvPicPr>
          <p:nvPr/>
        </p:nvPicPr>
        <p:blipFill>
          <a:blip r:embed="rId2"/>
          <a:srcRect/>
          <a:stretch>
            <a:fillRect/>
          </a:stretch>
        </p:blipFill>
        <p:spPr bwMode="auto">
          <a:xfrm>
            <a:off x="3071802" y="4572008"/>
            <a:ext cx="3438525" cy="228600"/>
          </a:xfrm>
          <a:prstGeom prst="rect">
            <a:avLst/>
          </a:prstGeom>
          <a:noFill/>
          <a:ln w="9525">
            <a:noFill/>
            <a:miter lim="800000"/>
            <a:headEnd/>
            <a:tailEnd/>
          </a:ln>
          <a:effectLst/>
        </p:spPr>
      </p:pic>
      <p:sp>
        <p:nvSpPr>
          <p:cNvPr id="5" name="Прямоугольник 4"/>
          <p:cNvSpPr/>
          <p:nvPr/>
        </p:nvSpPr>
        <p:spPr>
          <a:xfrm>
            <a:off x="2500298" y="4857760"/>
            <a:ext cx="4572000" cy="369332"/>
          </a:xfrm>
          <a:prstGeom prst="rect">
            <a:avLst/>
          </a:prstGeom>
        </p:spPr>
        <p:txBody>
          <a:bodyPr>
            <a:spAutoFit/>
          </a:bodyPr>
          <a:lstStyle/>
          <a:p>
            <a:pPr algn="ctr"/>
            <a:r>
              <a:rPr lang="uk-UA" i="1" dirty="0" smtClean="0">
                <a:latin typeface="Century Gothic" pitchFamily="34" charset="0"/>
              </a:rPr>
              <a:t>Сигнал “</a:t>
            </a:r>
            <a:r>
              <a:rPr lang="en-US" i="1" dirty="0" smtClean="0">
                <a:latin typeface="Century Gothic" pitchFamily="34" charset="0"/>
              </a:rPr>
              <a:t>SOS</a:t>
            </a:r>
            <a:r>
              <a:rPr lang="uk-UA" i="1" dirty="0" smtClean="0">
                <a:latin typeface="Century Gothic" pitchFamily="34" charset="0"/>
              </a:rPr>
              <a:t>”</a:t>
            </a:r>
            <a:endParaRPr lang="en-US" i="1" dirty="0" smtClean="0">
              <a:latin typeface="Century Gothic"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0" fill="hold" nodeType="withEffect">
                                  <p:stCondLst>
                                    <p:cond delay="0"/>
                                  </p:stCondLst>
                                  <p:childTnLst>
                                    <p:set>
                                      <p:cBhvr>
                                        <p:cTn id="17" dur="1" fill="hold">
                                          <p:stCondLst>
                                            <p:cond delay="0"/>
                                          </p:stCondLst>
                                        </p:cTn>
                                        <p:tgtEl>
                                          <p:spTgt spid="13315"/>
                                        </p:tgtEl>
                                        <p:attrNameLst>
                                          <p:attrName>style.visibility</p:attrName>
                                        </p:attrNameLst>
                                      </p:cBhvr>
                                      <p:to>
                                        <p:strVal val="visible"/>
                                      </p:to>
                                    </p:set>
                                    <p:anim calcmode="lin" valueType="num">
                                      <p:cBhvr>
                                        <p:cTn id="18" dur="500" fill="hold"/>
                                        <p:tgtEl>
                                          <p:spTgt spid="13315"/>
                                        </p:tgtEl>
                                        <p:attrNameLst>
                                          <p:attrName>ppt_w</p:attrName>
                                        </p:attrNameLst>
                                      </p:cBhvr>
                                      <p:tavLst>
                                        <p:tav tm="0">
                                          <p:val>
                                            <p:fltVal val="0"/>
                                          </p:val>
                                        </p:tav>
                                        <p:tav tm="100000">
                                          <p:val>
                                            <p:strVal val="#ppt_w"/>
                                          </p:val>
                                        </p:tav>
                                      </p:tavLst>
                                    </p:anim>
                                    <p:anim calcmode="lin" valueType="num">
                                      <p:cBhvr>
                                        <p:cTn id="19" dur="500" fill="hold"/>
                                        <p:tgtEl>
                                          <p:spTgt spid="13315"/>
                                        </p:tgtEl>
                                        <p:attrNameLst>
                                          <p:attrName>ppt_h</p:attrName>
                                        </p:attrNameLst>
                                      </p:cBhvr>
                                      <p:tavLst>
                                        <p:tav tm="0">
                                          <p:val>
                                            <p:fltVal val="0"/>
                                          </p:val>
                                        </p:tav>
                                        <p:tav tm="100000">
                                          <p:val>
                                            <p:strVal val="#ppt_h"/>
                                          </p:val>
                                        </p:tav>
                                      </p:tavLst>
                                    </p:anim>
                                    <p:animEffect transition="in" filter="fade">
                                      <p:cBhvr>
                                        <p:cTn id="20"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357158" y="67095"/>
            <a:ext cx="4891453" cy="664805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4" name="Прямоугольник 13"/>
          <p:cNvSpPr/>
          <p:nvPr/>
        </p:nvSpPr>
        <p:spPr>
          <a:xfrm>
            <a:off x="5286380" y="642918"/>
            <a:ext cx="3429024" cy="3970318"/>
          </a:xfrm>
          <a:prstGeom prst="rect">
            <a:avLst/>
          </a:prstGeom>
        </p:spPr>
        <p:txBody>
          <a:bodyPr wrap="square">
            <a:spAutoFit/>
          </a:bodyPr>
          <a:lstStyle/>
          <a:p>
            <a:pPr indent="457200"/>
            <a:r>
              <a:rPr lang="uk-UA" i="1" dirty="0" smtClean="0"/>
              <a:t>Порівняння історичних версій азбуки Морзе з сучасним стандартом: </a:t>
            </a:r>
          </a:p>
          <a:p>
            <a:pPr marL="342900" indent="-342900">
              <a:buAutoNum type="arabicPeriod"/>
            </a:pPr>
            <a:r>
              <a:rPr lang="uk-UA" i="1" dirty="0" smtClean="0"/>
              <a:t>Американська азбука Морзе, як вона була спочатку. </a:t>
            </a:r>
          </a:p>
          <a:p>
            <a:pPr marL="342900" indent="-342900">
              <a:buAutoNum type="arabicPeriod"/>
            </a:pPr>
            <a:r>
              <a:rPr lang="uk-UA" i="1" smtClean="0"/>
              <a:t>Змінена </a:t>
            </a:r>
            <a:r>
              <a:rPr lang="uk-UA" i="1" dirty="0" smtClean="0"/>
              <a:t>та раціоналізована версія </a:t>
            </a:r>
            <a:r>
              <a:rPr lang="uk-UA" i="1" dirty="0" err="1" smtClean="0"/>
              <a:t>Герке</a:t>
            </a:r>
            <a:r>
              <a:rPr lang="uk-UA" i="1" dirty="0" smtClean="0"/>
              <a:t>, що використовується на німецьких залізних дорогах. </a:t>
            </a:r>
          </a:p>
          <a:p>
            <a:pPr marL="342900" indent="-342900">
              <a:buAutoNum type="arabicPeriod"/>
            </a:pPr>
            <a:r>
              <a:rPr lang="uk-UA" i="1" dirty="0" smtClean="0"/>
              <a:t>Сучасний стандарт азбуки Морзе.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ppt_w</p:attrName>
                                        </p:attrNameLst>
                                      </p:cBhvr>
                                      <p:tavLst>
                                        <p:tav tm="0">
                                          <p:val>
                                            <p:fltVal val="0"/>
                                          </p:val>
                                        </p:tav>
                                        <p:tav tm="100000">
                                          <p:val>
                                            <p:strVal val="#ppt_w"/>
                                          </p:val>
                                        </p:tav>
                                      </p:tavLst>
                                    </p:anim>
                                    <p:anim calcmode="lin" valueType="num">
                                      <p:cBhvr>
                                        <p:cTn id="8" dur="500" fill="hold"/>
                                        <p:tgtEl>
                                          <p:spTgt spid="12291"/>
                                        </p:tgtEl>
                                        <p:attrNameLst>
                                          <p:attrName>ppt_h</p:attrName>
                                        </p:attrNameLst>
                                      </p:cBhvr>
                                      <p:tavLst>
                                        <p:tav tm="0">
                                          <p:val>
                                            <p:fltVal val="0"/>
                                          </p:val>
                                        </p:tav>
                                        <p:tav tm="100000">
                                          <p:val>
                                            <p:strVal val="#ppt_h"/>
                                          </p:val>
                                        </p:tav>
                                      </p:tavLst>
                                    </p:anim>
                                    <p:animEffect transition="in" filter="fade">
                                      <p:cBhvr>
                                        <p:cTn id="9" dur="500"/>
                                        <p:tgtEl>
                                          <p:spTgt spid="1229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857356" y="3857628"/>
            <a:ext cx="5429288" cy="1200329"/>
          </a:xfrm>
          <a:prstGeom prst="rect">
            <a:avLst/>
          </a:prstGeom>
        </p:spPr>
        <p:txBody>
          <a:bodyPr wrap="square">
            <a:spAutoFit/>
          </a:bodyPr>
          <a:lstStyle/>
          <a:p>
            <a:pPr indent="457200" algn="ctr"/>
            <a:r>
              <a:rPr lang="uk-UA" i="1" dirty="0" smtClean="0"/>
              <a:t>Графічне подання таблиці кодів: користувач йде зверху по лівим гілках по точках і по правих гілках за тире, поки не закінчить введення символу.</a:t>
            </a:r>
          </a:p>
        </p:txBody>
      </p:sp>
      <p:pic>
        <p:nvPicPr>
          <p:cNvPr id="14338" name="Picture 2"/>
          <p:cNvPicPr>
            <a:picLocks noChangeAspect="1" noChangeArrowheads="1"/>
          </p:cNvPicPr>
          <p:nvPr/>
        </p:nvPicPr>
        <p:blipFill>
          <a:blip r:embed="rId2"/>
          <a:srcRect/>
          <a:stretch>
            <a:fillRect/>
          </a:stretch>
        </p:blipFill>
        <p:spPr bwMode="auto">
          <a:xfrm>
            <a:off x="142844" y="928670"/>
            <a:ext cx="8756803" cy="281418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0" fill="hold" nodeType="with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a:stretch>
            <a:fillRect/>
          </a:stretch>
        </p:blipFill>
        <p:spPr bwMode="auto">
          <a:xfrm>
            <a:off x="0" y="-24"/>
            <a:ext cx="9144000" cy="6858024"/>
          </a:xfrm>
          <a:prstGeom prst="rect">
            <a:avLst/>
          </a:prstGeom>
          <a:noFill/>
          <a:ln w="9525">
            <a:noFill/>
            <a:miter lim="800000"/>
            <a:headEnd/>
            <a:tailEnd/>
          </a:ln>
          <a:effectLst/>
        </p:spPr>
      </p:pic>
      <p:sp>
        <p:nvSpPr>
          <p:cNvPr id="7" name="Прямоугольник 6"/>
          <p:cNvSpPr/>
          <p:nvPr/>
        </p:nvSpPr>
        <p:spPr>
          <a:xfrm>
            <a:off x="285720" y="214290"/>
            <a:ext cx="7664278" cy="156966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a:contourClr>
                <a:schemeClr val="accent3">
                  <a:tint val="100000"/>
                  <a:shade val="100000"/>
                  <a:satMod val="100000"/>
                  <a:hueMod val="100000"/>
                </a:schemeClr>
              </a:contourClr>
            </a:sp3d>
          </a:bodyPr>
          <a:lstStyle/>
          <a:p>
            <a:pPr algn="ctr"/>
            <a:r>
              <a:rPr lang="ru-RU" sz="9600" b="1" cap="none" spc="0" dirty="0" err="1" smtClean="0">
                <a:ln>
                  <a:solidFill>
                    <a:schemeClr val="bg2">
                      <a:lumMod val="25000"/>
                    </a:schemeClr>
                  </a:solidFill>
                </a:ln>
                <a:solidFill>
                  <a:schemeClr val="bg2">
                    <a:lumMod val="50000"/>
                  </a:schemeClr>
                </a:solidFill>
                <a:effectLst>
                  <a:glow rad="63500">
                    <a:schemeClr val="accent5">
                      <a:satMod val="175000"/>
                      <a:alpha val="40000"/>
                    </a:schemeClr>
                  </a:glow>
                </a:effectLst>
                <a:latin typeface="Monotype Corsiva" pitchFamily="66" charset="0"/>
              </a:rPr>
              <a:t>Дякую</a:t>
            </a:r>
            <a:r>
              <a:rPr lang="ru-RU" sz="9600" b="1" cap="none" spc="0" dirty="0" smtClean="0">
                <a:ln>
                  <a:solidFill>
                    <a:schemeClr val="bg2">
                      <a:lumMod val="25000"/>
                    </a:schemeClr>
                  </a:solidFill>
                </a:ln>
                <a:solidFill>
                  <a:schemeClr val="bg2">
                    <a:lumMod val="50000"/>
                  </a:schemeClr>
                </a:solidFill>
                <a:effectLst>
                  <a:glow rad="63500">
                    <a:schemeClr val="accent5">
                      <a:satMod val="175000"/>
                      <a:alpha val="40000"/>
                    </a:schemeClr>
                  </a:glow>
                </a:effectLst>
                <a:latin typeface="Monotype Corsiva" pitchFamily="66" charset="0"/>
              </a:rPr>
              <a:t> за </a:t>
            </a:r>
            <a:r>
              <a:rPr lang="ru-RU" sz="9600" b="1" cap="none" spc="0" dirty="0" err="1" smtClean="0">
                <a:ln>
                  <a:solidFill>
                    <a:schemeClr val="bg2">
                      <a:lumMod val="25000"/>
                    </a:schemeClr>
                  </a:solidFill>
                </a:ln>
                <a:solidFill>
                  <a:schemeClr val="bg2">
                    <a:lumMod val="50000"/>
                  </a:schemeClr>
                </a:solidFill>
                <a:effectLst>
                  <a:glow rad="63500">
                    <a:schemeClr val="accent5">
                      <a:satMod val="175000"/>
                      <a:alpha val="40000"/>
                    </a:schemeClr>
                  </a:glow>
                </a:effectLst>
                <a:latin typeface="Monotype Corsiva" pitchFamily="66" charset="0"/>
              </a:rPr>
              <a:t>увагу</a:t>
            </a:r>
            <a:r>
              <a:rPr lang="ru-RU" sz="9600" b="1" cap="none" spc="0" dirty="0" smtClean="0">
                <a:ln>
                  <a:solidFill>
                    <a:schemeClr val="bg2">
                      <a:lumMod val="25000"/>
                    </a:schemeClr>
                  </a:solidFill>
                </a:ln>
                <a:solidFill>
                  <a:schemeClr val="bg2">
                    <a:lumMod val="50000"/>
                  </a:schemeClr>
                </a:solidFill>
                <a:effectLst>
                  <a:glow rad="63500">
                    <a:schemeClr val="accent5">
                      <a:satMod val="175000"/>
                      <a:alpha val="40000"/>
                    </a:schemeClr>
                  </a:glow>
                </a:effectLst>
                <a:latin typeface="Monotype Corsiva" pitchFamily="66" charset="0"/>
              </a:rPr>
              <a:t>!</a:t>
            </a:r>
            <a:endParaRPr lang="ru-RU" sz="9600" b="1" cap="none" spc="0" dirty="0">
              <a:ln>
                <a:solidFill>
                  <a:schemeClr val="bg2">
                    <a:lumMod val="25000"/>
                  </a:schemeClr>
                </a:solidFill>
              </a:ln>
              <a:solidFill>
                <a:schemeClr val="bg2">
                  <a:lumMod val="50000"/>
                </a:schemeClr>
              </a:solidFill>
              <a:effectLst>
                <a:glow rad="63500">
                  <a:schemeClr val="accent5">
                    <a:satMod val="175000"/>
                    <a:alpha val="40000"/>
                  </a:schemeClr>
                </a:glow>
              </a:effectLst>
              <a:latin typeface="Monotype Corsiva"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
                                        <p:tgtEl>
                                          <p:spTgt spid="15363"/>
                                        </p:tgtEl>
                                      </p:cBhvr>
                                    </p:animEffect>
                                    <p:anim calcmode="lin" valueType="num">
                                      <p:cBhvr>
                                        <p:cTn id="8" dur="400" fill="hold"/>
                                        <p:tgtEl>
                                          <p:spTgt spid="15363"/>
                                        </p:tgtEl>
                                        <p:attrNameLst>
                                          <p:attrName>ppt_x</p:attrName>
                                        </p:attrNameLst>
                                      </p:cBhvr>
                                      <p:tavLst>
                                        <p:tav tm="0">
                                          <p:val>
                                            <p:strVal val="#ppt_x"/>
                                          </p:val>
                                        </p:tav>
                                        <p:tav tm="100000">
                                          <p:val>
                                            <p:strVal val="#ppt_x"/>
                                          </p:val>
                                        </p:tav>
                                      </p:tavLst>
                                    </p:anim>
                                    <p:anim calcmode="lin" valueType="num">
                                      <p:cBhvr>
                                        <p:cTn id="9" dur="400" fill="hold"/>
                                        <p:tgtEl>
                                          <p:spTgt spid="1536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536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536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142852"/>
            <a:ext cx="560441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5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Семюел Морзе</a:t>
            </a:r>
            <a:endParaRPr lang="ru-RU" sz="5400"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Прямоугольник 6"/>
          <p:cNvSpPr/>
          <p:nvPr/>
        </p:nvSpPr>
        <p:spPr>
          <a:xfrm>
            <a:off x="500034" y="1285860"/>
            <a:ext cx="3857652" cy="5016758"/>
          </a:xfrm>
          <a:prstGeom prst="rect">
            <a:avLst/>
          </a:prstGeom>
        </p:spPr>
        <p:txBody>
          <a:bodyPr wrap="square">
            <a:spAutoFit/>
          </a:bodyPr>
          <a:lstStyle/>
          <a:p>
            <a:pPr indent="457200"/>
            <a:r>
              <a:rPr lang="uk-UA" sz="2000" dirty="0" smtClean="0"/>
              <a:t>Семюел Фінлі </a:t>
            </a:r>
            <a:r>
              <a:rPr lang="uk-UA" sz="2000" dirty="0" err="1" smtClean="0"/>
              <a:t>Бріз</a:t>
            </a:r>
            <a:r>
              <a:rPr lang="uk-UA" sz="2000" dirty="0" smtClean="0"/>
              <a:t> Морзе народився 27 квітня 1791 р. у родині відомого місцевого проповідника </a:t>
            </a:r>
            <a:r>
              <a:rPr lang="uk-UA" sz="2000" dirty="0" err="1" smtClean="0"/>
              <a:t>Джедіда</a:t>
            </a:r>
            <a:r>
              <a:rPr lang="uk-UA" sz="2000" dirty="0" smtClean="0"/>
              <a:t> Морзе в американському містечку </a:t>
            </a:r>
            <a:r>
              <a:rPr lang="uk-UA" sz="2000" dirty="0" err="1" smtClean="0"/>
              <a:t>Чарльзтаун</a:t>
            </a:r>
            <a:r>
              <a:rPr lang="uk-UA" sz="2000" dirty="0" smtClean="0"/>
              <a:t> (штат </a:t>
            </a:r>
            <a:r>
              <a:rPr lang="uk-UA" sz="2000" dirty="0" err="1" smtClean="0"/>
              <a:t>Массачусетс</a:t>
            </a:r>
            <a:r>
              <a:rPr lang="uk-UA" sz="2000" dirty="0" smtClean="0"/>
              <a:t>). Юнак подавав великі надії стати художником, він був визнаний лідером і кумиром молодих американських художників (його кисті належить знаменитий портрет президента </a:t>
            </a:r>
            <a:r>
              <a:rPr lang="uk-UA" sz="2000" dirty="0" err="1" smtClean="0"/>
              <a:t>Мунро</a:t>
            </a:r>
            <a:r>
              <a:rPr lang="uk-UA" sz="2000" dirty="0" smtClean="0"/>
              <a:t>).</a:t>
            </a:r>
            <a:endParaRPr lang="ru-RU" sz="2000" dirty="0"/>
          </a:p>
        </p:txBody>
      </p:sp>
      <p:pic>
        <p:nvPicPr>
          <p:cNvPr id="1026" name="Picture 2"/>
          <p:cNvPicPr>
            <a:picLocks noChangeAspect="1" noChangeArrowheads="1"/>
          </p:cNvPicPr>
          <p:nvPr/>
        </p:nvPicPr>
        <p:blipFill>
          <a:blip r:embed="rId2"/>
          <a:srcRect/>
          <a:stretch>
            <a:fillRect/>
          </a:stretch>
        </p:blipFill>
        <p:spPr bwMode="auto">
          <a:xfrm>
            <a:off x="4357686" y="1357298"/>
            <a:ext cx="4632225" cy="350042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0" name="Прямоугольник 9"/>
          <p:cNvSpPr/>
          <p:nvPr/>
        </p:nvSpPr>
        <p:spPr>
          <a:xfrm>
            <a:off x="4357686" y="5000636"/>
            <a:ext cx="4572000" cy="646331"/>
          </a:xfrm>
          <a:prstGeom prst="rect">
            <a:avLst/>
          </a:prstGeom>
        </p:spPr>
        <p:txBody>
          <a:bodyPr>
            <a:spAutoFit/>
          </a:bodyPr>
          <a:lstStyle/>
          <a:p>
            <a:pPr algn="ctr"/>
            <a:r>
              <a:rPr lang="uk-UA" i="1" dirty="0" smtClean="0">
                <a:latin typeface="Century Gothic" pitchFamily="34" charset="0"/>
              </a:rPr>
              <a:t>Місце народження Семюела Морзе, фото 1898 року</a:t>
            </a:r>
            <a:endParaRPr lang="en-US" i="1" dirty="0" smtClean="0">
              <a:latin typeface="Century Gothic"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par>
                          <p:cTn id="11" fill="hold">
                            <p:stCondLst>
                              <p:cond delay="1000"/>
                            </p:stCondLst>
                            <p:childTnLst>
                              <p:par>
                                <p:cTn id="12" presetID="55" presetClass="entr" presetSubtype="0" fill="hold" grpId="1"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par>
                          <p:cTn id="17" fill="hold">
                            <p:stCondLst>
                              <p:cond delay="2000"/>
                            </p:stCondLst>
                            <p:childTnLst>
                              <p:par>
                                <p:cTn id="18" presetID="53"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animEffect transition="in" filter="fade">
                                      <p:cBhvr>
                                        <p:cTn id="22" dur="500"/>
                                        <p:tgtEl>
                                          <p:spTgt spid="1026"/>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000628" y="642918"/>
            <a:ext cx="3857652" cy="4093428"/>
          </a:xfrm>
          <a:prstGeom prst="rect">
            <a:avLst/>
          </a:prstGeom>
        </p:spPr>
        <p:txBody>
          <a:bodyPr wrap="square">
            <a:spAutoFit/>
          </a:bodyPr>
          <a:lstStyle/>
          <a:p>
            <a:pPr indent="457200"/>
            <a:r>
              <a:rPr lang="uk-UA" sz="2000" dirty="0" smtClean="0"/>
              <a:t>З дитинства відчував пристрасть до живопису. Коли хлопцю виповнилося 20 років, батько відправив його до Європи для стажування в студіях великих європейських майстрів. У Лондоні він прожив чотири роки. За картину "Вмираючий Геркулес", виставлену в Лондонської Академії мистецтв, був удостоєний золотої медалі. </a:t>
            </a:r>
            <a:endParaRPr lang="ru-RU" sz="2000" dirty="0"/>
          </a:p>
        </p:txBody>
      </p:sp>
      <p:sp>
        <p:nvSpPr>
          <p:cNvPr id="10" name="Прямоугольник 9"/>
          <p:cNvSpPr/>
          <p:nvPr/>
        </p:nvSpPr>
        <p:spPr>
          <a:xfrm>
            <a:off x="500034" y="5500702"/>
            <a:ext cx="4572000" cy="369332"/>
          </a:xfrm>
          <a:prstGeom prst="rect">
            <a:avLst/>
          </a:prstGeom>
        </p:spPr>
        <p:txBody>
          <a:bodyPr>
            <a:spAutoFit/>
          </a:bodyPr>
          <a:lstStyle/>
          <a:p>
            <a:pPr algn="ctr"/>
            <a:r>
              <a:rPr lang="uk-UA" i="1" dirty="0" smtClean="0"/>
              <a:t>"Вмираючий Геркулес"</a:t>
            </a:r>
            <a:endParaRPr lang="en-US" i="1" dirty="0" smtClean="0">
              <a:latin typeface="Century Gothic" pitchFamily="34" charset="0"/>
            </a:endParaRPr>
          </a:p>
        </p:txBody>
      </p:sp>
      <p:pic>
        <p:nvPicPr>
          <p:cNvPr id="2050" name="Picture 2"/>
          <p:cNvPicPr>
            <a:picLocks noChangeAspect="1" noChangeArrowheads="1"/>
          </p:cNvPicPr>
          <p:nvPr/>
        </p:nvPicPr>
        <p:blipFill>
          <a:blip r:embed="rId2"/>
          <a:srcRect/>
          <a:stretch>
            <a:fillRect/>
          </a:stretch>
        </p:blipFill>
        <p:spPr bwMode="auto">
          <a:xfrm>
            <a:off x="857224" y="571480"/>
            <a:ext cx="3942336" cy="485778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par>
                                <p:cTn id="16" presetID="53" presetClass="entr" presetSubtype="0" fill="hold" grpId="2"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0"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71472" y="571480"/>
            <a:ext cx="4000528" cy="5632311"/>
          </a:xfrm>
          <a:prstGeom prst="rect">
            <a:avLst/>
          </a:prstGeom>
        </p:spPr>
        <p:txBody>
          <a:bodyPr wrap="square">
            <a:spAutoFit/>
          </a:bodyPr>
          <a:lstStyle/>
          <a:p>
            <a:pPr indent="457200"/>
            <a:r>
              <a:rPr lang="uk-UA" sz="2000" dirty="0" smtClean="0"/>
              <a:t>У 1829 р. він знову їде до Європи для вивчення творчості великих майстрів минулого. 1 жовтня 1832 р. з Гавра в Нью-Йорк вийшов вітрильник «</a:t>
            </a:r>
            <a:r>
              <a:rPr lang="uk-UA" sz="2000" dirty="0" err="1" smtClean="0"/>
              <a:t>Саллі</a:t>
            </a:r>
            <a:r>
              <a:rPr lang="uk-UA" sz="2000" dirty="0" smtClean="0"/>
              <a:t>». Його пасажирам знаменитий лікар тих часів (винахідник наркозу й нових методів знеболювання в медицині) — Чарльз Т. Джексон у салоні першого класу демонстрував фокус-дослід: стрілка компаса починала обертатися при піднесенні до неї шматка провідника, приєднаного до гальванічного елемента.</a:t>
            </a:r>
            <a:endParaRPr lang="uk-UA" sz="2000" dirty="0"/>
          </a:p>
        </p:txBody>
      </p:sp>
      <p:sp>
        <p:nvSpPr>
          <p:cNvPr id="10" name="Прямоугольник 9"/>
          <p:cNvSpPr/>
          <p:nvPr/>
        </p:nvSpPr>
        <p:spPr>
          <a:xfrm>
            <a:off x="4572000" y="5429264"/>
            <a:ext cx="4572000" cy="369332"/>
          </a:xfrm>
          <a:prstGeom prst="rect">
            <a:avLst/>
          </a:prstGeom>
        </p:spPr>
        <p:txBody>
          <a:bodyPr>
            <a:spAutoFit/>
          </a:bodyPr>
          <a:lstStyle/>
          <a:p>
            <a:pPr algn="ctr"/>
            <a:r>
              <a:rPr lang="uk-UA" i="1" dirty="0" smtClean="0">
                <a:latin typeface="Century Gothic" pitchFamily="34" charset="0"/>
              </a:rPr>
              <a:t>Чарльз Томас Джексон</a:t>
            </a:r>
            <a:endParaRPr lang="en-US" i="1" dirty="0" smtClean="0">
              <a:latin typeface="Century Gothic" pitchFamily="34" charset="0"/>
            </a:endParaRPr>
          </a:p>
        </p:txBody>
      </p:sp>
      <p:pic>
        <p:nvPicPr>
          <p:cNvPr id="3075" name="Picture 3"/>
          <p:cNvPicPr>
            <a:picLocks noChangeAspect="1" noChangeArrowheads="1"/>
          </p:cNvPicPr>
          <p:nvPr/>
        </p:nvPicPr>
        <p:blipFill>
          <a:blip r:embed="rId2"/>
          <a:srcRect/>
          <a:stretch>
            <a:fillRect/>
          </a:stretch>
        </p:blipFill>
        <p:spPr bwMode="auto">
          <a:xfrm>
            <a:off x="4929190" y="571480"/>
            <a:ext cx="3990975" cy="47910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 calcmode="lin" valueType="num">
                                      <p:cBhvr>
                                        <p:cTn id="18" dur="500" fill="hold"/>
                                        <p:tgtEl>
                                          <p:spTgt spid="3075"/>
                                        </p:tgtEl>
                                        <p:attrNameLst>
                                          <p:attrName>ppt_w</p:attrName>
                                        </p:attrNameLst>
                                      </p:cBhvr>
                                      <p:tavLst>
                                        <p:tav tm="0">
                                          <p:val>
                                            <p:fltVal val="0"/>
                                          </p:val>
                                        </p:tav>
                                        <p:tav tm="100000">
                                          <p:val>
                                            <p:strVal val="#ppt_w"/>
                                          </p:val>
                                        </p:tav>
                                      </p:tavLst>
                                    </p:anim>
                                    <p:anim calcmode="lin" valueType="num">
                                      <p:cBhvr>
                                        <p:cTn id="19" dur="500" fill="hold"/>
                                        <p:tgtEl>
                                          <p:spTgt spid="3075"/>
                                        </p:tgtEl>
                                        <p:attrNameLst>
                                          <p:attrName>ppt_h</p:attrName>
                                        </p:attrNameLst>
                                      </p:cBhvr>
                                      <p:tavLst>
                                        <p:tav tm="0">
                                          <p:val>
                                            <p:fltVal val="0"/>
                                          </p:val>
                                        </p:tav>
                                        <p:tav tm="100000">
                                          <p:val>
                                            <p:strVal val="#ppt_h"/>
                                          </p:val>
                                        </p:tav>
                                      </p:tavLst>
                                    </p:anim>
                                    <p:animEffect transition="in" filter="fade">
                                      <p:cBhvr>
                                        <p:cTn id="2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000628" y="626820"/>
            <a:ext cx="4143372" cy="5016758"/>
          </a:xfrm>
          <a:prstGeom prst="rect">
            <a:avLst/>
          </a:prstGeom>
        </p:spPr>
        <p:txBody>
          <a:bodyPr wrap="square">
            <a:spAutoFit/>
          </a:bodyPr>
          <a:lstStyle/>
          <a:p>
            <a:pPr indent="457200"/>
            <a:r>
              <a:rPr lang="uk-UA" sz="2000" dirty="0" smtClean="0"/>
              <a:t> За досвідом уважно спостерігав Семюел. Побачений дослід наштовхнув його на думку про створення системи передачі сигналів дротами із використанням поєднання передачі імпульсів. Ця ідея захопила його. За час місячного плавання Морзе накидав кілька креслень. Наступні три роки, працюючи на горищі в будинку свого брата </a:t>
            </a:r>
            <a:r>
              <a:rPr lang="uk-UA" sz="2000" dirty="0" err="1" smtClean="0"/>
              <a:t>Річарда</a:t>
            </a:r>
            <a:r>
              <a:rPr lang="uk-UA" sz="2000" dirty="0" smtClean="0"/>
              <a:t>, він присвятив будівництву за своїми кресленнями апарату, проте безуспішно.</a:t>
            </a:r>
            <a:endParaRPr lang="ru-RU" sz="2000" dirty="0"/>
          </a:p>
        </p:txBody>
      </p:sp>
      <p:sp>
        <p:nvSpPr>
          <p:cNvPr id="10" name="Прямоугольник 9"/>
          <p:cNvSpPr/>
          <p:nvPr/>
        </p:nvSpPr>
        <p:spPr>
          <a:xfrm>
            <a:off x="214282" y="6215082"/>
            <a:ext cx="4572000" cy="369332"/>
          </a:xfrm>
          <a:prstGeom prst="rect">
            <a:avLst/>
          </a:prstGeom>
        </p:spPr>
        <p:txBody>
          <a:bodyPr>
            <a:spAutoFit/>
          </a:bodyPr>
          <a:lstStyle/>
          <a:p>
            <a:pPr algn="ctr"/>
            <a:r>
              <a:rPr lang="uk-UA" i="1" dirty="0" smtClean="0">
                <a:latin typeface="Century Gothic" pitchFamily="34" charset="0"/>
              </a:rPr>
              <a:t>Морзе в юності</a:t>
            </a:r>
            <a:endParaRPr lang="en-US" i="1" dirty="0" smtClean="0">
              <a:latin typeface="Century Gothic" pitchFamily="34" charset="0"/>
            </a:endParaRPr>
          </a:p>
        </p:txBody>
      </p:sp>
      <p:pic>
        <p:nvPicPr>
          <p:cNvPr id="3074" name="Picture 2"/>
          <p:cNvPicPr>
            <a:picLocks noChangeAspect="1" noChangeArrowheads="1"/>
          </p:cNvPicPr>
          <p:nvPr/>
        </p:nvPicPr>
        <p:blipFill>
          <a:blip r:embed="rId2"/>
          <a:srcRect/>
          <a:stretch>
            <a:fillRect/>
          </a:stretch>
        </p:blipFill>
        <p:spPr bwMode="auto">
          <a:xfrm>
            <a:off x="785786" y="388436"/>
            <a:ext cx="4214842" cy="575993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fltVal val="0"/>
                                          </p:val>
                                        </p:tav>
                                        <p:tav tm="100000">
                                          <p:val>
                                            <p:strVal val="#ppt_w"/>
                                          </p:val>
                                        </p:tav>
                                      </p:tavLst>
                                    </p:anim>
                                    <p:anim calcmode="lin" valueType="num">
                                      <p:cBhvr>
                                        <p:cTn id="14" dur="500" fill="hold"/>
                                        <p:tgtEl>
                                          <p:spTgt spid="3074"/>
                                        </p:tgtEl>
                                        <p:attrNameLst>
                                          <p:attrName>ppt_h</p:attrName>
                                        </p:attrNameLst>
                                      </p:cBhvr>
                                      <p:tavLst>
                                        <p:tav tm="0">
                                          <p:val>
                                            <p:fltVal val="0"/>
                                          </p:val>
                                        </p:tav>
                                        <p:tav tm="100000">
                                          <p:val>
                                            <p:strVal val="#ppt_h"/>
                                          </p:val>
                                        </p:tav>
                                      </p:tavLst>
                                    </p:anim>
                                    <p:animEffect transition="in" filter="fade">
                                      <p:cBhvr>
                                        <p:cTn id="15" dur="500"/>
                                        <p:tgtEl>
                                          <p:spTgt spid="3074"/>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71472" y="500042"/>
            <a:ext cx="3643338" cy="5324535"/>
          </a:xfrm>
          <a:prstGeom prst="rect">
            <a:avLst/>
          </a:prstGeom>
        </p:spPr>
        <p:txBody>
          <a:bodyPr wrap="square">
            <a:spAutoFit/>
          </a:bodyPr>
          <a:lstStyle/>
          <a:p>
            <a:pPr indent="457200"/>
            <a:r>
              <a:rPr lang="uk-UA" sz="2000" dirty="0" smtClean="0"/>
              <a:t>Померла дружина </a:t>
            </a:r>
            <a:r>
              <a:rPr lang="uk-UA" sz="2000" dirty="0" err="1" smtClean="0"/>
              <a:t>Семюеля</a:t>
            </a:r>
            <a:r>
              <a:rPr lang="uk-UA" sz="2000" dirty="0" smtClean="0"/>
              <a:t>, на руках у нього залишилися троє маленьких дітей. </a:t>
            </a:r>
            <a:endParaRPr lang="ru-RU" sz="2000" dirty="0" smtClean="0"/>
          </a:p>
          <a:p>
            <a:r>
              <a:rPr lang="uk-UA" sz="2000" dirty="0" smtClean="0"/>
              <a:t>Не маючи ні глибоких знань з електротехніки, ні обладнаній майстерні, Морзе користувався підручними, найчастіше саморобними пристосуваннями. І звичайно ж консультувався з досвідченими людьми, зокрема з корифеєм американської електротехніки Джозефом Генрі. </a:t>
            </a:r>
            <a:endParaRPr lang="ru-RU" sz="2000" dirty="0"/>
          </a:p>
        </p:txBody>
      </p:sp>
      <p:sp>
        <p:nvSpPr>
          <p:cNvPr id="10" name="Прямоугольник 9"/>
          <p:cNvSpPr/>
          <p:nvPr/>
        </p:nvSpPr>
        <p:spPr>
          <a:xfrm>
            <a:off x="4286248" y="6202940"/>
            <a:ext cx="4572000" cy="369332"/>
          </a:xfrm>
          <a:prstGeom prst="rect">
            <a:avLst/>
          </a:prstGeom>
        </p:spPr>
        <p:txBody>
          <a:bodyPr>
            <a:spAutoFit/>
          </a:bodyPr>
          <a:lstStyle/>
          <a:p>
            <a:pPr algn="ctr"/>
            <a:r>
              <a:rPr lang="uk-UA" i="1" dirty="0" smtClean="0">
                <a:latin typeface="Century Gothic" pitchFamily="34" charset="0"/>
              </a:rPr>
              <a:t>Джозеф Генрі</a:t>
            </a:r>
            <a:endParaRPr lang="en-US" i="1" dirty="0" smtClean="0">
              <a:latin typeface="Century Gothic" pitchFamily="34" charset="0"/>
            </a:endParaRPr>
          </a:p>
        </p:txBody>
      </p:sp>
      <p:pic>
        <p:nvPicPr>
          <p:cNvPr id="4098" name="Picture 2"/>
          <p:cNvPicPr>
            <a:picLocks noChangeAspect="1" noChangeArrowheads="1"/>
          </p:cNvPicPr>
          <p:nvPr/>
        </p:nvPicPr>
        <p:blipFill>
          <a:blip r:embed="rId2"/>
          <a:srcRect/>
          <a:stretch>
            <a:fillRect/>
          </a:stretch>
        </p:blipFill>
        <p:spPr bwMode="auto">
          <a:xfrm>
            <a:off x="4357686" y="357166"/>
            <a:ext cx="4492007" cy="578647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500" fill="hold"/>
                                        <p:tgtEl>
                                          <p:spTgt spid="4098"/>
                                        </p:tgtEl>
                                        <p:attrNameLst>
                                          <p:attrName>ppt_w</p:attrName>
                                        </p:attrNameLst>
                                      </p:cBhvr>
                                      <p:tavLst>
                                        <p:tav tm="0">
                                          <p:val>
                                            <p:fltVal val="0"/>
                                          </p:val>
                                        </p:tav>
                                        <p:tav tm="100000">
                                          <p:val>
                                            <p:strVal val="#ppt_w"/>
                                          </p:val>
                                        </p:tav>
                                      </p:tavLst>
                                    </p:anim>
                                    <p:anim calcmode="lin" valueType="num">
                                      <p:cBhvr>
                                        <p:cTn id="19" dur="500" fill="hold"/>
                                        <p:tgtEl>
                                          <p:spTgt spid="4098"/>
                                        </p:tgtEl>
                                        <p:attrNameLst>
                                          <p:attrName>ppt_h</p:attrName>
                                        </p:attrNameLst>
                                      </p:cBhvr>
                                      <p:tavLst>
                                        <p:tav tm="0">
                                          <p:val>
                                            <p:fltVal val="0"/>
                                          </p:val>
                                        </p:tav>
                                        <p:tav tm="100000">
                                          <p:val>
                                            <p:strVal val="#ppt_h"/>
                                          </p:val>
                                        </p:tav>
                                      </p:tavLst>
                                    </p:anim>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4282" y="500042"/>
            <a:ext cx="8929718" cy="1631216"/>
          </a:xfrm>
          <a:prstGeom prst="rect">
            <a:avLst/>
          </a:prstGeom>
        </p:spPr>
        <p:txBody>
          <a:bodyPr wrap="square">
            <a:spAutoFit/>
          </a:bodyPr>
          <a:lstStyle/>
          <a:p>
            <a:pPr indent="457200"/>
            <a:r>
              <a:rPr lang="uk-UA" sz="2000" dirty="0" smtClean="0"/>
              <a:t>Нарешті, 4 вересня 1837 р. у будівлі Нью-Йоркського університету відбулася публічна демонстрація телеграфу Морзе на спеціально змонтованій лінії довжиною 500 м. Телеграма була передана і прийнята, але прочитати її текст виявилося досить важко, бо слова в ній позначалися комбінаціями зигзагоподібних ліній. </a:t>
            </a:r>
            <a:endParaRPr lang="ru-RU" sz="2000" dirty="0"/>
          </a:p>
        </p:txBody>
      </p:sp>
      <p:sp>
        <p:nvSpPr>
          <p:cNvPr id="10" name="Прямоугольник 9"/>
          <p:cNvSpPr/>
          <p:nvPr/>
        </p:nvSpPr>
        <p:spPr>
          <a:xfrm>
            <a:off x="2286016" y="5929330"/>
            <a:ext cx="4572000" cy="369332"/>
          </a:xfrm>
          <a:prstGeom prst="rect">
            <a:avLst/>
          </a:prstGeom>
        </p:spPr>
        <p:txBody>
          <a:bodyPr>
            <a:spAutoFit/>
          </a:bodyPr>
          <a:lstStyle/>
          <a:p>
            <a:pPr algn="ctr"/>
            <a:r>
              <a:rPr lang="uk-UA" i="1" dirty="0" smtClean="0">
                <a:latin typeface="Century Gothic" pitchFamily="34" charset="0"/>
              </a:rPr>
              <a:t>Нью-Йоркський університет</a:t>
            </a:r>
            <a:endParaRPr lang="en-US" i="1" dirty="0" smtClean="0">
              <a:latin typeface="Century Gothic" pitchFamily="34" charset="0"/>
            </a:endParaRPr>
          </a:p>
        </p:txBody>
      </p:sp>
      <p:pic>
        <p:nvPicPr>
          <p:cNvPr id="5122" name="Picture 2"/>
          <p:cNvPicPr>
            <a:picLocks noChangeAspect="1" noChangeArrowheads="1"/>
          </p:cNvPicPr>
          <p:nvPr/>
        </p:nvPicPr>
        <p:blipFill>
          <a:blip r:embed="rId2"/>
          <a:srcRect/>
          <a:stretch>
            <a:fillRect/>
          </a:stretch>
        </p:blipFill>
        <p:spPr bwMode="auto">
          <a:xfrm>
            <a:off x="1357290" y="2285992"/>
            <a:ext cx="6000792" cy="361825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p:cTn id="13" dur="500" fill="hold"/>
                                        <p:tgtEl>
                                          <p:spTgt spid="5122"/>
                                        </p:tgtEl>
                                        <p:attrNameLst>
                                          <p:attrName>ppt_w</p:attrName>
                                        </p:attrNameLst>
                                      </p:cBhvr>
                                      <p:tavLst>
                                        <p:tav tm="0">
                                          <p:val>
                                            <p:fltVal val="0"/>
                                          </p:val>
                                        </p:tav>
                                        <p:tav tm="100000">
                                          <p:val>
                                            <p:strVal val="#ppt_w"/>
                                          </p:val>
                                        </p:tav>
                                      </p:tavLst>
                                    </p:anim>
                                    <p:anim calcmode="lin" valueType="num">
                                      <p:cBhvr>
                                        <p:cTn id="14" dur="500" fill="hold"/>
                                        <p:tgtEl>
                                          <p:spTgt spid="5122"/>
                                        </p:tgtEl>
                                        <p:attrNameLst>
                                          <p:attrName>ppt_h</p:attrName>
                                        </p:attrNameLst>
                                      </p:cBhvr>
                                      <p:tavLst>
                                        <p:tav tm="0">
                                          <p:val>
                                            <p:fltVal val="0"/>
                                          </p:val>
                                        </p:tav>
                                        <p:tav tm="100000">
                                          <p:val>
                                            <p:strVal val="#ppt_h"/>
                                          </p:val>
                                        </p:tav>
                                      </p:tavLst>
                                    </p:anim>
                                    <p:animEffect transition="in" filter="fade">
                                      <p:cBhvr>
                                        <p:cTn id="15" dur="500"/>
                                        <p:tgtEl>
                                          <p:spTgt spid="5122"/>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714876" y="785794"/>
            <a:ext cx="4071966" cy="4401205"/>
          </a:xfrm>
          <a:prstGeom prst="rect">
            <a:avLst/>
          </a:prstGeom>
        </p:spPr>
        <p:txBody>
          <a:bodyPr wrap="square">
            <a:spAutoFit/>
          </a:bodyPr>
          <a:lstStyle/>
          <a:p>
            <a:pPr indent="457200"/>
            <a:r>
              <a:rPr lang="uk-UA" sz="2000" dirty="0" smtClean="0"/>
              <a:t>Переконавшись в працездатності конструкції, Морзе менше ніж за півроку принципово змінив код. І в цьому полягала його друге і без перебільшення геніальний винахід. </a:t>
            </a:r>
            <a:endParaRPr lang="ru-RU" sz="2000" dirty="0" smtClean="0"/>
          </a:p>
          <a:p>
            <a:r>
              <a:rPr lang="uk-UA" sz="2000" dirty="0" smtClean="0"/>
              <a:t>Поєднання коротких і довгих сигналів, що зображуються на стрічці комбінаціями точок і тире, склало знамениту азбуку Морзе, до створення якої він підійшов дуже дотепно. </a:t>
            </a:r>
            <a:endParaRPr lang="ru-RU" sz="2000" dirty="0"/>
          </a:p>
        </p:txBody>
      </p:sp>
      <p:sp>
        <p:nvSpPr>
          <p:cNvPr id="8" name="Прямоугольник 7"/>
          <p:cNvSpPr/>
          <p:nvPr/>
        </p:nvSpPr>
        <p:spPr>
          <a:xfrm>
            <a:off x="357158" y="6143644"/>
            <a:ext cx="4572000" cy="369332"/>
          </a:xfrm>
          <a:prstGeom prst="rect">
            <a:avLst/>
          </a:prstGeom>
        </p:spPr>
        <p:txBody>
          <a:bodyPr>
            <a:spAutoFit/>
          </a:bodyPr>
          <a:lstStyle/>
          <a:p>
            <a:pPr algn="ctr"/>
            <a:r>
              <a:rPr lang="uk-UA" i="1" dirty="0" smtClean="0">
                <a:latin typeface="Century Gothic" pitchFamily="34" charset="0"/>
              </a:rPr>
              <a:t>Семюел Морзе</a:t>
            </a:r>
            <a:endParaRPr lang="en-US" i="1" dirty="0" smtClean="0">
              <a:latin typeface="Century Gothic" pitchFamily="34" charset="0"/>
            </a:endParaRPr>
          </a:p>
        </p:txBody>
      </p:sp>
      <p:pic>
        <p:nvPicPr>
          <p:cNvPr id="614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2910" y="285728"/>
            <a:ext cx="3962400" cy="5715000"/>
          </a:xfrm>
          <a:prstGeom prst="ellipse">
            <a:avLst/>
          </a:prstGeom>
          <a:ln w="635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0" fill="hold" nodeType="withEffect">
                                  <p:stCondLst>
                                    <p:cond delay="0"/>
                                  </p:stCondLst>
                                  <p:childTnLst>
                                    <p:set>
                                      <p:cBhvr>
                                        <p:cTn id="17" dur="1" fill="hold">
                                          <p:stCondLst>
                                            <p:cond delay="0"/>
                                          </p:stCondLst>
                                        </p:cTn>
                                        <p:tgtEl>
                                          <p:spTgt spid="6147"/>
                                        </p:tgtEl>
                                        <p:attrNameLst>
                                          <p:attrName>style.visibility</p:attrName>
                                        </p:attrNameLst>
                                      </p:cBhvr>
                                      <p:to>
                                        <p:strVal val="visible"/>
                                      </p:to>
                                    </p:set>
                                    <p:anim calcmode="lin" valueType="num">
                                      <p:cBhvr>
                                        <p:cTn id="18" dur="500" fill="hold"/>
                                        <p:tgtEl>
                                          <p:spTgt spid="6147"/>
                                        </p:tgtEl>
                                        <p:attrNameLst>
                                          <p:attrName>ppt_w</p:attrName>
                                        </p:attrNameLst>
                                      </p:cBhvr>
                                      <p:tavLst>
                                        <p:tav tm="0">
                                          <p:val>
                                            <p:fltVal val="0"/>
                                          </p:val>
                                        </p:tav>
                                        <p:tav tm="100000">
                                          <p:val>
                                            <p:strVal val="#ppt_w"/>
                                          </p:val>
                                        </p:tav>
                                      </p:tavLst>
                                    </p:anim>
                                    <p:anim calcmode="lin" valueType="num">
                                      <p:cBhvr>
                                        <p:cTn id="19" dur="500" fill="hold"/>
                                        <p:tgtEl>
                                          <p:spTgt spid="6147"/>
                                        </p:tgtEl>
                                        <p:attrNameLst>
                                          <p:attrName>ppt_h</p:attrName>
                                        </p:attrNameLst>
                                      </p:cBhvr>
                                      <p:tavLst>
                                        <p:tav tm="0">
                                          <p:val>
                                            <p:fltVal val="0"/>
                                          </p:val>
                                        </p:tav>
                                        <p:tav tm="100000">
                                          <p:val>
                                            <p:strVal val="#ppt_h"/>
                                          </p:val>
                                        </p:tav>
                                      </p:tavLst>
                                    </p:anim>
                                    <p:animEffect transition="in" filter="fade">
                                      <p:cBhvr>
                                        <p:cTn id="2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85720" y="285728"/>
            <a:ext cx="8715404" cy="3477875"/>
          </a:xfrm>
          <a:prstGeom prst="rect">
            <a:avLst/>
          </a:prstGeom>
        </p:spPr>
        <p:txBody>
          <a:bodyPr wrap="square">
            <a:spAutoFit/>
          </a:bodyPr>
          <a:lstStyle/>
          <a:p>
            <a:pPr indent="457200"/>
            <a:r>
              <a:rPr lang="uk-UA" sz="2000" dirty="0" smtClean="0"/>
              <a:t>Пропрацювавши ряд офісних текстів і виписавши частоту повторюваності всіх букв латинського алфавіту, винахідник найбільш уживані з них позначив простими комбінаціями однотипних знаків: так, букви S і О, повторювані по 8000 разів, - відповідно трьома точками і трьома тире. На рідко зустрічаються в текстах букви і цифри припали комбінації з 3-5, як правило, різнорідних знаків, наприклад двох точок, тире і знову двох точок. 24 січня 1838 в тому ж університеті на штучній лінії довжиною 15 км відбулася цілком вдала передача телеграм з застосуванням нового коду. </a:t>
            </a:r>
            <a:endParaRPr lang="ru-RU" sz="2000" dirty="0" smtClean="0"/>
          </a:p>
          <a:p>
            <a:endParaRPr lang="ru-RU" sz="2000" dirty="0"/>
          </a:p>
        </p:txBody>
      </p:sp>
      <p:pic>
        <p:nvPicPr>
          <p:cNvPr id="7170" name="Picture 2"/>
          <p:cNvPicPr>
            <a:picLocks noChangeAspect="1" noChangeArrowheads="1"/>
          </p:cNvPicPr>
          <p:nvPr/>
        </p:nvPicPr>
        <p:blipFill>
          <a:blip r:embed="rId2"/>
          <a:srcRect l="14286"/>
          <a:stretch>
            <a:fillRect/>
          </a:stretch>
        </p:blipFill>
        <p:spPr bwMode="auto">
          <a:xfrm>
            <a:off x="214282" y="3386160"/>
            <a:ext cx="4140967" cy="32368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7171" name="Picture 3"/>
          <p:cNvPicPr>
            <a:picLocks noChangeAspect="1" noChangeArrowheads="1"/>
          </p:cNvPicPr>
          <p:nvPr/>
        </p:nvPicPr>
        <p:blipFill>
          <a:blip r:embed="rId3"/>
          <a:srcRect r="16201"/>
          <a:stretch>
            <a:fillRect/>
          </a:stretch>
        </p:blipFill>
        <p:spPr bwMode="auto">
          <a:xfrm>
            <a:off x="4572000" y="3386160"/>
            <a:ext cx="4286280" cy="32575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500" fill="hold"/>
                                        <p:tgtEl>
                                          <p:spTgt spid="7170"/>
                                        </p:tgtEl>
                                        <p:attrNameLst>
                                          <p:attrName>ppt_w</p:attrName>
                                        </p:attrNameLst>
                                      </p:cBhvr>
                                      <p:tavLst>
                                        <p:tav tm="0">
                                          <p:val>
                                            <p:fltVal val="0"/>
                                          </p:val>
                                        </p:tav>
                                        <p:tav tm="100000">
                                          <p:val>
                                            <p:strVal val="#ppt_w"/>
                                          </p:val>
                                        </p:tav>
                                      </p:tavLst>
                                    </p:anim>
                                    <p:anim calcmode="lin" valueType="num">
                                      <p:cBhvr>
                                        <p:cTn id="14" dur="500" fill="hold"/>
                                        <p:tgtEl>
                                          <p:spTgt spid="7170"/>
                                        </p:tgtEl>
                                        <p:attrNameLst>
                                          <p:attrName>ppt_h</p:attrName>
                                        </p:attrNameLst>
                                      </p:cBhvr>
                                      <p:tavLst>
                                        <p:tav tm="0">
                                          <p:val>
                                            <p:fltVal val="0"/>
                                          </p:val>
                                        </p:tav>
                                        <p:tav tm="100000">
                                          <p:val>
                                            <p:strVal val="#ppt_h"/>
                                          </p:val>
                                        </p:tav>
                                      </p:tavLst>
                                    </p:anim>
                                    <p:animEffect transition="in" filter="fade">
                                      <p:cBhvr>
                                        <p:cTn id="15" dur="500"/>
                                        <p:tgtEl>
                                          <p:spTgt spid="7170"/>
                                        </p:tgtEl>
                                      </p:cBhvr>
                                    </p:animEffect>
                                  </p:childTnLst>
                                </p:cTn>
                              </p:par>
                              <p:par>
                                <p:cTn id="16" presetID="53" presetClass="entr" presetSubtype="0"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 calcmode="lin" valueType="num">
                                      <p:cBhvr>
                                        <p:cTn id="18" dur="500" fill="hold"/>
                                        <p:tgtEl>
                                          <p:spTgt spid="7171"/>
                                        </p:tgtEl>
                                        <p:attrNameLst>
                                          <p:attrName>ppt_w</p:attrName>
                                        </p:attrNameLst>
                                      </p:cBhvr>
                                      <p:tavLst>
                                        <p:tav tm="0">
                                          <p:val>
                                            <p:fltVal val="0"/>
                                          </p:val>
                                        </p:tav>
                                        <p:tav tm="100000">
                                          <p:val>
                                            <p:strVal val="#ppt_w"/>
                                          </p:val>
                                        </p:tav>
                                      </p:tavLst>
                                    </p:anim>
                                    <p:anim calcmode="lin" valueType="num">
                                      <p:cBhvr>
                                        <p:cTn id="19" dur="500" fill="hold"/>
                                        <p:tgtEl>
                                          <p:spTgt spid="7171"/>
                                        </p:tgtEl>
                                        <p:attrNameLst>
                                          <p:attrName>ppt_h</p:attrName>
                                        </p:attrNameLst>
                                      </p:cBhvr>
                                      <p:tavLst>
                                        <p:tav tm="0">
                                          <p:val>
                                            <p:fltVal val="0"/>
                                          </p:val>
                                        </p:tav>
                                        <p:tav tm="100000">
                                          <p:val>
                                            <p:strVal val="#ppt_h"/>
                                          </p:val>
                                        </p:tav>
                                      </p:tavLst>
                                    </p:anim>
                                    <p:animEffect transition="in" filter="fade">
                                      <p:cBhvr>
                                        <p:cTn id="20"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010362654">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race">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CF18B01-1A88-40F1-B872-3260BEF31E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TS010362654</Template>
  <TotalTime>0</TotalTime>
  <Words>1265</Words>
  <Application>Microsoft Office PowerPoint</Application>
  <PresentationFormat>Экран (4:3)</PresentationFormat>
  <Paragraphs>46</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TS010362654</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2012-05-02T06:40:11Z</dcterms:created>
  <dcterms:modified xsi:type="dcterms:W3CDTF">2012-05-03T04:03:28Z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TC103626549990</vt:lpwstr>
  </property>
</Properties>
</file>