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91" autoAdjust="0"/>
    <p:restoredTop sz="94632" autoAdjust="0"/>
  </p:normalViewPr>
  <p:slideViewPr>
    <p:cSldViewPr>
      <p:cViewPr varScale="1">
        <p:scale>
          <a:sx n="101" d="100"/>
          <a:sy n="101" d="100"/>
        </p:scale>
        <p:origin x="-53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10.11.2013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10.11.2013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10.11.2013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gi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gi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908720"/>
            <a:ext cx="8064896" cy="1872208"/>
          </a:xfrm>
        </p:spPr>
        <p:txBody>
          <a:bodyPr>
            <a:noAutofit/>
          </a:bodyPr>
          <a:lstStyle/>
          <a:p>
            <a:pPr lvl="0">
              <a:spcBef>
                <a:spcPts val="0"/>
              </a:spcBef>
            </a:pPr>
            <a:r>
              <a:rPr lang="ru-RU" sz="3200" b="1" dirty="0">
                <a:ln w="10541" cmpd="sng">
                  <a:solidFill>
                    <a:srgbClr val="4E67C8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4E67C8">
                        <a:tint val="40000"/>
                        <a:satMod val="250000"/>
                      </a:srgbClr>
                    </a:gs>
                    <a:gs pos="9000">
                      <a:srgbClr val="4E67C8">
                        <a:tint val="52000"/>
                        <a:satMod val="300000"/>
                      </a:srgbClr>
                    </a:gs>
                    <a:gs pos="50000">
                      <a:srgbClr val="4E67C8">
                        <a:shade val="20000"/>
                        <a:satMod val="300000"/>
                      </a:srgbClr>
                    </a:gs>
                    <a:gs pos="79000">
                      <a:srgbClr val="4E67C8">
                        <a:tint val="52000"/>
                        <a:satMod val="300000"/>
                      </a:srgbClr>
                    </a:gs>
                    <a:gs pos="100000">
                      <a:srgbClr val="4E67C8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При</a:t>
            </a:r>
            <a:r>
              <a:rPr lang="uk-UA" sz="3200" b="1" dirty="0" err="1">
                <a:ln w="10541" cmpd="sng">
                  <a:solidFill>
                    <a:srgbClr val="4E67C8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4E67C8">
                        <a:tint val="40000"/>
                        <a:satMod val="250000"/>
                      </a:srgbClr>
                    </a:gs>
                    <a:gs pos="9000">
                      <a:srgbClr val="4E67C8">
                        <a:tint val="52000"/>
                        <a:satMod val="300000"/>
                      </a:srgbClr>
                    </a:gs>
                    <a:gs pos="50000">
                      <a:srgbClr val="4E67C8">
                        <a:shade val="20000"/>
                        <a:satMod val="300000"/>
                      </a:srgbClr>
                    </a:gs>
                    <a:gs pos="79000">
                      <a:srgbClr val="4E67C8">
                        <a:tint val="52000"/>
                        <a:satMod val="300000"/>
                      </a:srgbClr>
                    </a:gs>
                    <a:gs pos="100000">
                      <a:srgbClr val="4E67C8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родні</a:t>
            </a:r>
            <a:r>
              <a:rPr lang="uk-UA" sz="3200" b="1" dirty="0">
                <a:ln w="10541" cmpd="sng">
                  <a:solidFill>
                    <a:srgbClr val="4E67C8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4E67C8">
                        <a:tint val="40000"/>
                        <a:satMod val="250000"/>
                      </a:srgbClr>
                    </a:gs>
                    <a:gs pos="9000">
                      <a:srgbClr val="4E67C8">
                        <a:tint val="52000"/>
                        <a:satMod val="300000"/>
                      </a:srgbClr>
                    </a:gs>
                    <a:gs pos="50000">
                      <a:srgbClr val="4E67C8">
                        <a:shade val="20000"/>
                        <a:satMod val="300000"/>
                      </a:srgbClr>
                    </a:gs>
                    <a:gs pos="79000">
                      <a:srgbClr val="4E67C8">
                        <a:tint val="52000"/>
                        <a:satMod val="300000"/>
                      </a:srgbClr>
                    </a:gs>
                    <a:gs pos="100000">
                      <a:srgbClr val="4E67C8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 монополії в економіці України:</a:t>
            </a:r>
            <a:br>
              <a:rPr lang="uk-UA" sz="3200" b="1" dirty="0">
                <a:ln w="10541" cmpd="sng">
                  <a:solidFill>
                    <a:srgbClr val="4E67C8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4E67C8">
                        <a:tint val="40000"/>
                        <a:satMod val="250000"/>
                      </a:srgbClr>
                    </a:gs>
                    <a:gs pos="9000">
                      <a:srgbClr val="4E67C8">
                        <a:tint val="52000"/>
                        <a:satMod val="300000"/>
                      </a:srgbClr>
                    </a:gs>
                    <a:gs pos="50000">
                      <a:srgbClr val="4E67C8">
                        <a:shade val="20000"/>
                        <a:satMod val="300000"/>
                      </a:srgbClr>
                    </a:gs>
                    <a:gs pos="79000">
                      <a:srgbClr val="4E67C8">
                        <a:tint val="52000"/>
                        <a:satMod val="300000"/>
                      </a:srgbClr>
                    </a:gs>
                    <a:gs pos="100000">
                      <a:srgbClr val="4E67C8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3200" b="1" dirty="0">
                <a:ln w="10541" cmpd="sng">
                  <a:solidFill>
                    <a:srgbClr val="4E67C8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4E67C8">
                        <a:tint val="40000"/>
                        <a:satMod val="250000"/>
                      </a:srgbClr>
                    </a:gs>
                    <a:gs pos="9000">
                      <a:srgbClr val="4E67C8">
                        <a:tint val="52000"/>
                        <a:satMod val="300000"/>
                      </a:srgbClr>
                    </a:gs>
                    <a:gs pos="50000">
                      <a:srgbClr val="4E67C8">
                        <a:shade val="20000"/>
                        <a:satMod val="300000"/>
                      </a:srgbClr>
                    </a:gs>
                    <a:gs pos="79000">
                      <a:srgbClr val="4E67C8">
                        <a:tint val="52000"/>
                        <a:satMod val="300000"/>
                      </a:srgbClr>
                    </a:gs>
                    <a:gs pos="100000">
                      <a:srgbClr val="4E67C8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проблемні аспекти діяльності та</a:t>
            </a:r>
            <a:br>
              <a:rPr lang="uk-UA" sz="3200" b="1" dirty="0">
                <a:ln w="10541" cmpd="sng">
                  <a:solidFill>
                    <a:srgbClr val="4E67C8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4E67C8">
                        <a:tint val="40000"/>
                        <a:satMod val="250000"/>
                      </a:srgbClr>
                    </a:gs>
                    <a:gs pos="9000">
                      <a:srgbClr val="4E67C8">
                        <a:tint val="52000"/>
                        <a:satMod val="300000"/>
                      </a:srgbClr>
                    </a:gs>
                    <a:gs pos="50000">
                      <a:srgbClr val="4E67C8">
                        <a:shade val="20000"/>
                        <a:satMod val="300000"/>
                      </a:srgbClr>
                    </a:gs>
                    <a:gs pos="79000">
                      <a:srgbClr val="4E67C8">
                        <a:tint val="52000"/>
                        <a:satMod val="300000"/>
                      </a:srgbClr>
                    </a:gs>
                    <a:gs pos="100000">
                      <a:srgbClr val="4E67C8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3200" b="1" dirty="0">
                <a:ln w="10541" cmpd="sng">
                  <a:solidFill>
                    <a:srgbClr val="4E67C8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4E67C8">
                        <a:tint val="40000"/>
                        <a:satMod val="250000"/>
                      </a:srgbClr>
                    </a:gs>
                    <a:gs pos="9000">
                      <a:srgbClr val="4E67C8">
                        <a:tint val="52000"/>
                        <a:satMod val="300000"/>
                      </a:srgbClr>
                    </a:gs>
                    <a:gs pos="50000">
                      <a:srgbClr val="4E67C8">
                        <a:shade val="20000"/>
                        <a:satMod val="300000"/>
                      </a:srgbClr>
                    </a:gs>
                    <a:gs pos="79000">
                      <a:srgbClr val="4E67C8">
                        <a:tint val="52000"/>
                        <a:satMod val="300000"/>
                      </a:srgbClr>
                    </a:gs>
                    <a:gs pos="100000">
                      <a:srgbClr val="4E67C8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 особливості державного регулювання</a:t>
            </a:r>
            <a:r>
              <a:rPr lang="ru-RU" sz="3200" b="1" dirty="0">
                <a:ln w="10541" cmpd="sng">
                  <a:solidFill>
                    <a:srgbClr val="4E67C8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4E67C8">
                        <a:tint val="40000"/>
                        <a:satMod val="250000"/>
                      </a:srgbClr>
                    </a:gs>
                    <a:gs pos="9000">
                      <a:srgbClr val="4E67C8">
                        <a:tint val="52000"/>
                        <a:satMod val="300000"/>
                      </a:srgbClr>
                    </a:gs>
                    <a:gs pos="50000">
                      <a:srgbClr val="4E67C8">
                        <a:shade val="20000"/>
                        <a:satMod val="300000"/>
                      </a:srgbClr>
                    </a:gs>
                    <a:gs pos="79000">
                      <a:srgbClr val="4E67C8">
                        <a:tint val="52000"/>
                        <a:satMod val="300000"/>
                      </a:srgbClr>
                    </a:gs>
                    <a:gs pos="100000">
                      <a:srgbClr val="4E67C8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b="1" dirty="0">
                <a:ln w="10541" cmpd="sng">
                  <a:solidFill>
                    <a:srgbClr val="4E67C8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4E67C8">
                        <a:tint val="40000"/>
                        <a:satMod val="250000"/>
                      </a:srgbClr>
                    </a:gs>
                    <a:gs pos="9000">
                      <a:srgbClr val="4E67C8">
                        <a:tint val="52000"/>
                        <a:satMod val="300000"/>
                      </a:srgbClr>
                    </a:gs>
                    <a:gs pos="50000">
                      <a:srgbClr val="4E67C8">
                        <a:shade val="20000"/>
                        <a:satMod val="300000"/>
                      </a:srgbClr>
                    </a:gs>
                    <a:gs pos="79000">
                      <a:srgbClr val="4E67C8">
                        <a:tint val="52000"/>
                        <a:satMod val="300000"/>
                      </a:srgbClr>
                    </a:gs>
                    <a:gs pos="100000">
                      <a:srgbClr val="4E67C8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724128" y="5229200"/>
            <a:ext cx="3419872" cy="1628800"/>
          </a:xfrm>
        </p:spPr>
        <p:txBody>
          <a:bodyPr>
            <a:normAutofit/>
          </a:bodyPr>
          <a:lstStyle/>
          <a:p>
            <a:r>
              <a:rPr lang="uk-UA" dirty="0" smtClean="0"/>
              <a:t>Підготувала: </a:t>
            </a:r>
            <a:r>
              <a:rPr lang="uk-UA" dirty="0" err="1" smtClean="0"/>
              <a:t>Стебко</a:t>
            </a:r>
            <a:r>
              <a:rPr lang="uk-UA" dirty="0" smtClean="0"/>
              <a:t> Юлія </a:t>
            </a:r>
          </a:p>
          <a:p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3572668"/>
            <a:ext cx="2305050" cy="173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4" descr="D:\Навчання\Мікро\13034633030_autozoom_300x21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4" y="2419350"/>
            <a:ext cx="2857500" cy="2019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D:\Навчання\Мікро\5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3572668"/>
            <a:ext cx="2417307" cy="16921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900191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400">
        <p14:honeycomb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D:\Навчання\Мікро\PM609image018.gif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7543"/>
            <a:ext cx="8831311" cy="68504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343521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260648"/>
            <a:ext cx="8280920" cy="4968552"/>
          </a:xfrm>
        </p:spPr>
        <p:txBody>
          <a:bodyPr/>
          <a:lstStyle/>
          <a:p>
            <a:pPr marL="45720" lvl="0" indent="0" algn="just">
              <a:spcAft>
                <a:spcPts val="300"/>
              </a:spcAft>
              <a:buClr>
                <a:srgbClr val="F14124">
                  <a:lumMod val="75000"/>
                </a:srgbClr>
              </a:buClr>
              <a:buSzPct val="130000"/>
              <a:buNone/>
            </a:pPr>
            <a:r>
              <a:rPr lang="uk-UA" sz="2200" dirty="0">
                <a:solidFill>
                  <a:srgbClr val="5DCEAF">
                    <a:lumMod val="50000"/>
                  </a:srgbClr>
                </a:solidFill>
                <a:latin typeface="Trebuchet MS"/>
              </a:rPr>
              <a:t>Д</a:t>
            </a:r>
            <a:r>
              <a:rPr lang="ru-RU" sz="2200" dirty="0" err="1">
                <a:solidFill>
                  <a:srgbClr val="5DCEAF">
                    <a:lumMod val="50000"/>
                  </a:srgbClr>
                </a:solidFill>
                <a:latin typeface="Trebuchet MS"/>
              </a:rPr>
              <a:t>оруч</a:t>
            </a:r>
            <a:r>
              <a:rPr lang="uk-UA" sz="2200" dirty="0" err="1">
                <a:solidFill>
                  <a:srgbClr val="5DCEAF">
                    <a:lumMod val="50000"/>
                  </a:srgbClr>
                </a:solidFill>
                <a:latin typeface="Trebuchet MS"/>
              </a:rPr>
              <a:t>ення</a:t>
            </a:r>
            <a:r>
              <a:rPr lang="uk-UA" sz="2200" dirty="0">
                <a:solidFill>
                  <a:srgbClr val="5DCEAF">
                    <a:lumMod val="50000"/>
                  </a:srgbClr>
                </a:solidFill>
                <a:latin typeface="Trebuchet MS"/>
              </a:rPr>
              <a:t> П</a:t>
            </a:r>
            <a:r>
              <a:rPr lang="ru-RU" sz="2200" dirty="0">
                <a:solidFill>
                  <a:srgbClr val="5DCEAF">
                    <a:lumMod val="50000"/>
                  </a:srgbClr>
                </a:solidFill>
                <a:latin typeface="Trebuchet MS"/>
              </a:rPr>
              <a:t>резидент</a:t>
            </a:r>
            <a:r>
              <a:rPr lang="uk-UA" sz="2200" dirty="0">
                <a:solidFill>
                  <a:srgbClr val="5DCEAF">
                    <a:lumMod val="50000"/>
                  </a:srgbClr>
                </a:solidFill>
                <a:latin typeface="Trebuchet MS"/>
              </a:rPr>
              <a:t>а Віктора Януковича </a:t>
            </a:r>
            <a:r>
              <a:rPr lang="ru-RU" sz="2200" dirty="0">
                <a:solidFill>
                  <a:srgbClr val="5DCEAF">
                    <a:lumMod val="50000"/>
                  </a:srgbClr>
                </a:solidFill>
                <a:latin typeface="Trebuchet MS"/>
              </a:rPr>
              <a:t>А</a:t>
            </a:r>
            <a:r>
              <a:rPr lang="uk-UA" sz="2200" dirty="0" err="1">
                <a:solidFill>
                  <a:srgbClr val="5DCEAF">
                    <a:lumMod val="50000"/>
                  </a:srgbClr>
                </a:solidFill>
                <a:latin typeface="Trebuchet MS"/>
              </a:rPr>
              <a:t>нтимонопольному</a:t>
            </a:r>
            <a:r>
              <a:rPr lang="uk-UA" sz="2200" dirty="0">
                <a:solidFill>
                  <a:srgbClr val="5DCEAF">
                    <a:lumMod val="50000"/>
                  </a:srgbClr>
                </a:solidFill>
                <a:latin typeface="Trebuchet MS"/>
              </a:rPr>
              <a:t> комітету</a:t>
            </a:r>
            <a:r>
              <a:rPr lang="ru-RU" sz="2200" dirty="0">
                <a:solidFill>
                  <a:srgbClr val="5DCEAF">
                    <a:lumMod val="50000"/>
                  </a:srgbClr>
                </a:solidFill>
                <a:latin typeface="Trebuchet MS"/>
              </a:rPr>
              <a:t> </a:t>
            </a:r>
            <a:r>
              <a:rPr lang="ru-RU" sz="2200" dirty="0" err="1">
                <a:solidFill>
                  <a:srgbClr val="5DCEAF">
                    <a:lumMod val="50000"/>
                  </a:srgbClr>
                </a:solidFill>
                <a:latin typeface="Trebuchet MS"/>
              </a:rPr>
              <a:t>розробити</a:t>
            </a:r>
            <a:r>
              <a:rPr lang="ru-RU" sz="2200" dirty="0">
                <a:solidFill>
                  <a:srgbClr val="5DCEAF">
                    <a:lumMod val="50000"/>
                  </a:srgbClr>
                </a:solidFill>
                <a:latin typeface="Trebuchet MS"/>
              </a:rPr>
              <a:t> </a:t>
            </a:r>
            <a:r>
              <a:rPr lang="ru-RU" sz="2200" dirty="0" err="1">
                <a:solidFill>
                  <a:srgbClr val="5DCEAF">
                    <a:lumMod val="50000"/>
                  </a:srgbClr>
                </a:solidFill>
                <a:latin typeface="Trebuchet MS"/>
              </a:rPr>
              <a:t>довгострокову</a:t>
            </a:r>
            <a:r>
              <a:rPr lang="ru-RU" sz="2200" dirty="0">
                <a:solidFill>
                  <a:srgbClr val="5DCEAF">
                    <a:lumMod val="50000"/>
                  </a:srgbClr>
                </a:solidFill>
                <a:latin typeface="Trebuchet MS"/>
              </a:rPr>
              <a:t> </a:t>
            </a:r>
            <a:r>
              <a:rPr lang="ru-RU" sz="2200" dirty="0" err="1">
                <a:solidFill>
                  <a:srgbClr val="5DCEAF">
                    <a:lumMod val="50000"/>
                  </a:srgbClr>
                </a:solidFill>
                <a:latin typeface="Trebuchet MS"/>
              </a:rPr>
              <a:t>програму</a:t>
            </a:r>
            <a:r>
              <a:rPr lang="ru-RU" sz="2200" dirty="0">
                <a:solidFill>
                  <a:srgbClr val="5DCEAF">
                    <a:lumMod val="50000"/>
                  </a:srgbClr>
                </a:solidFill>
                <a:latin typeface="Trebuchet MS"/>
              </a:rPr>
              <a:t> </a:t>
            </a:r>
            <a:r>
              <a:rPr lang="ru-RU" sz="2200" dirty="0" err="1">
                <a:solidFill>
                  <a:srgbClr val="5DCEAF">
                    <a:lumMod val="50000"/>
                  </a:srgbClr>
                </a:solidFill>
                <a:latin typeface="Trebuchet MS"/>
              </a:rPr>
              <a:t>розвитку</a:t>
            </a:r>
            <a:r>
              <a:rPr lang="ru-RU" sz="2200" dirty="0">
                <a:solidFill>
                  <a:srgbClr val="5DCEAF">
                    <a:lumMod val="50000"/>
                  </a:srgbClr>
                </a:solidFill>
                <a:latin typeface="Trebuchet MS"/>
              </a:rPr>
              <a:t> </a:t>
            </a:r>
            <a:r>
              <a:rPr lang="ru-RU" sz="2200" dirty="0" err="1">
                <a:solidFill>
                  <a:srgbClr val="5DCEAF">
                    <a:lumMod val="50000"/>
                  </a:srgbClr>
                </a:solidFill>
                <a:latin typeface="Trebuchet MS"/>
              </a:rPr>
              <a:t>конкуренції</a:t>
            </a:r>
            <a:r>
              <a:rPr lang="ru-RU" sz="2200" dirty="0">
                <a:solidFill>
                  <a:srgbClr val="5DCEAF">
                    <a:lumMod val="50000"/>
                  </a:srgbClr>
                </a:solidFill>
                <a:latin typeface="Trebuchet MS"/>
              </a:rPr>
              <a:t> в </a:t>
            </a:r>
            <a:r>
              <a:rPr lang="ru-RU" sz="2200" dirty="0" err="1">
                <a:solidFill>
                  <a:srgbClr val="5DCEAF">
                    <a:lumMod val="50000"/>
                  </a:srgbClr>
                </a:solidFill>
                <a:latin typeface="Trebuchet MS"/>
              </a:rPr>
              <a:t>Україні</a:t>
            </a:r>
            <a:r>
              <a:rPr lang="ru-RU" sz="2200" dirty="0">
                <a:solidFill>
                  <a:srgbClr val="5DCEAF">
                    <a:lumMod val="50000"/>
                  </a:srgbClr>
                </a:solidFill>
                <a:latin typeface="Trebuchet MS"/>
              </a:rPr>
              <a:t>  </a:t>
            </a:r>
            <a:r>
              <a:rPr lang="ru-RU" sz="2200" dirty="0" err="1">
                <a:solidFill>
                  <a:srgbClr val="5DCEAF">
                    <a:lumMod val="50000"/>
                  </a:srgbClr>
                </a:solidFill>
                <a:latin typeface="Trebuchet MS"/>
              </a:rPr>
              <a:t>дасть</a:t>
            </a:r>
            <a:r>
              <a:rPr lang="ru-RU" sz="2200" dirty="0">
                <a:solidFill>
                  <a:srgbClr val="5DCEAF">
                    <a:lumMod val="50000"/>
                  </a:srgbClr>
                </a:solidFill>
                <a:latin typeface="Trebuchet MS"/>
              </a:rPr>
              <a:t> </a:t>
            </a:r>
            <a:r>
              <a:rPr lang="ru-RU" sz="2200" dirty="0" err="1">
                <a:solidFill>
                  <a:srgbClr val="5DCEAF">
                    <a:lumMod val="50000"/>
                  </a:srgbClr>
                </a:solidFill>
                <a:latin typeface="Trebuchet MS"/>
              </a:rPr>
              <a:t>дійсно</a:t>
            </a:r>
            <a:r>
              <a:rPr lang="ru-RU" sz="2200" dirty="0">
                <a:solidFill>
                  <a:srgbClr val="5DCEAF">
                    <a:lumMod val="50000"/>
                  </a:srgbClr>
                </a:solidFill>
                <a:latin typeface="Trebuchet MS"/>
              </a:rPr>
              <a:t> </a:t>
            </a:r>
            <a:r>
              <a:rPr lang="ru-RU" sz="2200" dirty="0" err="1">
                <a:solidFill>
                  <a:srgbClr val="5DCEAF">
                    <a:lumMod val="50000"/>
                  </a:srgbClr>
                </a:solidFill>
                <a:latin typeface="Trebuchet MS"/>
              </a:rPr>
              <a:t>серйозний</a:t>
            </a:r>
            <a:r>
              <a:rPr lang="ru-RU" sz="2200" dirty="0">
                <a:solidFill>
                  <a:srgbClr val="5DCEAF">
                    <a:lumMod val="50000"/>
                  </a:srgbClr>
                </a:solidFill>
                <a:latin typeface="Trebuchet MS"/>
              </a:rPr>
              <a:t> </a:t>
            </a:r>
            <a:r>
              <a:rPr lang="ru-RU" sz="2200" dirty="0" err="1">
                <a:solidFill>
                  <a:srgbClr val="5DCEAF">
                    <a:lumMod val="50000"/>
                  </a:srgbClr>
                </a:solidFill>
                <a:latin typeface="Trebuchet MS"/>
              </a:rPr>
              <a:t>поштовх</a:t>
            </a:r>
            <a:r>
              <a:rPr lang="ru-RU" sz="2200" dirty="0">
                <a:solidFill>
                  <a:srgbClr val="5DCEAF">
                    <a:lumMod val="50000"/>
                  </a:srgbClr>
                </a:solidFill>
                <a:latin typeface="Trebuchet MS"/>
              </a:rPr>
              <a:t> до того, </a:t>
            </a:r>
            <a:r>
              <a:rPr lang="ru-RU" sz="2200" dirty="0" err="1">
                <a:solidFill>
                  <a:srgbClr val="5DCEAF">
                    <a:lumMod val="50000"/>
                  </a:srgbClr>
                </a:solidFill>
                <a:latin typeface="Trebuchet MS"/>
              </a:rPr>
              <a:t>щоб</a:t>
            </a:r>
            <a:r>
              <a:rPr lang="uk-UA" sz="2200" dirty="0">
                <a:solidFill>
                  <a:srgbClr val="5DCEAF">
                    <a:lumMod val="50000"/>
                  </a:srgbClr>
                </a:solidFill>
                <a:latin typeface="Trebuchet MS"/>
              </a:rPr>
              <a:t> була </a:t>
            </a:r>
            <a:r>
              <a:rPr lang="ru-RU" sz="2200" dirty="0">
                <a:solidFill>
                  <a:srgbClr val="5DCEAF">
                    <a:lumMod val="50000"/>
                  </a:srgbClr>
                </a:solidFill>
                <a:latin typeface="Trebuchet MS"/>
              </a:rPr>
              <a:t> </a:t>
            </a:r>
            <a:r>
              <a:rPr lang="ru-RU" sz="2200" dirty="0" err="1">
                <a:solidFill>
                  <a:srgbClr val="5DCEAF">
                    <a:lumMod val="50000"/>
                  </a:srgbClr>
                </a:solidFill>
                <a:latin typeface="Trebuchet MS"/>
              </a:rPr>
              <a:t>прийня</a:t>
            </a:r>
            <a:r>
              <a:rPr lang="uk-UA" sz="2200" dirty="0">
                <a:solidFill>
                  <a:srgbClr val="5DCEAF">
                    <a:lumMod val="50000"/>
                  </a:srgbClr>
                </a:solidFill>
                <a:latin typeface="Trebuchet MS"/>
              </a:rPr>
              <a:t>та </a:t>
            </a:r>
            <a:r>
              <a:rPr lang="ru-RU" sz="2200" dirty="0" err="1">
                <a:solidFill>
                  <a:srgbClr val="5DCEAF">
                    <a:lumMod val="50000"/>
                  </a:srgbClr>
                </a:solidFill>
                <a:latin typeface="Trebuchet MS"/>
              </a:rPr>
              <a:t>таку</a:t>
            </a:r>
            <a:r>
              <a:rPr lang="ru-RU" sz="2200" dirty="0">
                <a:solidFill>
                  <a:srgbClr val="5DCEAF">
                    <a:lumMod val="50000"/>
                  </a:srgbClr>
                </a:solidFill>
                <a:latin typeface="Trebuchet MS"/>
              </a:rPr>
              <a:t> </a:t>
            </a:r>
            <a:r>
              <a:rPr lang="ru-RU" sz="2200" dirty="0" err="1">
                <a:solidFill>
                  <a:srgbClr val="5DCEAF">
                    <a:lumMod val="50000"/>
                  </a:srgbClr>
                </a:solidFill>
                <a:latin typeface="Trebuchet MS"/>
              </a:rPr>
              <a:t>програм</a:t>
            </a:r>
            <a:r>
              <a:rPr lang="uk-UA" sz="2200" dirty="0">
                <a:solidFill>
                  <a:srgbClr val="5DCEAF">
                    <a:lumMod val="50000"/>
                  </a:srgbClr>
                </a:solidFill>
                <a:latin typeface="Trebuchet MS"/>
              </a:rPr>
              <a:t>а</a:t>
            </a:r>
            <a:r>
              <a:rPr lang="ru-RU" sz="2200" dirty="0">
                <a:solidFill>
                  <a:srgbClr val="5DCEAF">
                    <a:lumMod val="50000"/>
                  </a:srgbClr>
                </a:solidFill>
                <a:latin typeface="Trebuchet MS"/>
              </a:rPr>
              <a:t>, яка </a:t>
            </a:r>
            <a:r>
              <a:rPr lang="ru-RU" sz="2200" dirty="0" err="1">
                <a:solidFill>
                  <a:srgbClr val="5DCEAF">
                    <a:lumMod val="50000"/>
                  </a:srgbClr>
                </a:solidFill>
                <a:latin typeface="Trebuchet MS"/>
              </a:rPr>
              <a:t>дуже</a:t>
            </a:r>
            <a:r>
              <a:rPr lang="ru-RU" sz="2200" dirty="0">
                <a:solidFill>
                  <a:srgbClr val="5DCEAF">
                    <a:lumMod val="50000"/>
                  </a:srgbClr>
                </a:solidFill>
                <a:latin typeface="Trebuchet MS"/>
              </a:rPr>
              <a:t> </a:t>
            </a:r>
            <a:r>
              <a:rPr lang="ru-RU" sz="2200" dirty="0" err="1">
                <a:solidFill>
                  <a:srgbClr val="5DCEAF">
                    <a:lumMod val="50000"/>
                  </a:srgbClr>
                </a:solidFill>
                <a:latin typeface="Trebuchet MS"/>
              </a:rPr>
              <a:t>серйозно</a:t>
            </a:r>
            <a:r>
              <a:rPr lang="ru-RU" sz="2200" dirty="0">
                <a:solidFill>
                  <a:srgbClr val="5DCEAF">
                    <a:lumMod val="50000"/>
                  </a:srgbClr>
                </a:solidFill>
                <a:latin typeface="Trebuchet MS"/>
              </a:rPr>
              <a:t> </a:t>
            </a:r>
            <a:r>
              <a:rPr lang="ru-RU" sz="2200" dirty="0" err="1">
                <a:solidFill>
                  <a:srgbClr val="5DCEAF">
                    <a:lumMod val="50000"/>
                  </a:srgbClr>
                </a:solidFill>
                <a:latin typeface="Trebuchet MS"/>
              </a:rPr>
              <a:t>впливатиме</a:t>
            </a:r>
            <a:r>
              <a:rPr lang="ru-RU" sz="2200" dirty="0">
                <a:solidFill>
                  <a:srgbClr val="5DCEAF">
                    <a:lumMod val="50000"/>
                  </a:srgbClr>
                </a:solidFill>
                <a:latin typeface="Trebuchet MS"/>
              </a:rPr>
              <a:t> на </a:t>
            </a:r>
            <a:r>
              <a:rPr lang="ru-RU" sz="2200" dirty="0" err="1">
                <a:solidFill>
                  <a:srgbClr val="5DCEAF">
                    <a:lumMod val="50000"/>
                  </a:srgbClr>
                </a:solidFill>
                <a:latin typeface="Trebuchet MS"/>
              </a:rPr>
              <a:t>розвиток</a:t>
            </a:r>
            <a:r>
              <a:rPr lang="ru-RU" sz="2200" dirty="0">
                <a:solidFill>
                  <a:srgbClr val="5DCEAF">
                    <a:lumMod val="50000"/>
                  </a:srgbClr>
                </a:solidFill>
                <a:latin typeface="Trebuchet MS"/>
              </a:rPr>
              <a:t>  ринку в </a:t>
            </a:r>
            <a:r>
              <a:rPr lang="ru-RU" sz="2200" dirty="0" err="1">
                <a:solidFill>
                  <a:srgbClr val="5DCEAF">
                    <a:lumMod val="50000"/>
                  </a:srgbClr>
                </a:solidFill>
                <a:latin typeface="Trebuchet MS"/>
              </a:rPr>
              <a:t>Україні</a:t>
            </a:r>
            <a:r>
              <a:rPr lang="ru-RU" sz="2200" dirty="0">
                <a:solidFill>
                  <a:srgbClr val="5DCEAF">
                    <a:lumMod val="50000"/>
                  </a:srgbClr>
                </a:solidFill>
                <a:latin typeface="Trebuchet MS"/>
              </a:rPr>
              <a:t>. В</a:t>
            </a:r>
            <a:r>
              <a:rPr lang="uk-UA" sz="2200" dirty="0" err="1">
                <a:solidFill>
                  <a:srgbClr val="5DCEAF">
                    <a:lumMod val="50000"/>
                  </a:srgbClr>
                </a:solidFill>
                <a:latin typeface="Trebuchet MS"/>
              </a:rPr>
              <a:t>іктор</a:t>
            </a:r>
            <a:r>
              <a:rPr lang="uk-UA" sz="2200" dirty="0">
                <a:solidFill>
                  <a:srgbClr val="5DCEAF">
                    <a:lumMod val="50000"/>
                  </a:srgbClr>
                </a:solidFill>
                <a:latin typeface="Trebuchet MS"/>
              </a:rPr>
              <a:t> </a:t>
            </a:r>
            <a:r>
              <a:rPr lang="ru-RU" sz="2200" dirty="0">
                <a:solidFill>
                  <a:srgbClr val="5DCEAF">
                    <a:lumMod val="50000"/>
                  </a:srgbClr>
                </a:solidFill>
                <a:latin typeface="Trebuchet MS"/>
              </a:rPr>
              <a:t>Янукович дав </a:t>
            </a:r>
            <a:r>
              <a:rPr lang="ru-RU" sz="2200" dirty="0" err="1">
                <a:solidFill>
                  <a:srgbClr val="5DCEAF">
                    <a:lumMod val="50000"/>
                  </a:srgbClr>
                </a:solidFill>
                <a:latin typeface="Trebuchet MS"/>
              </a:rPr>
              <a:t>доручення</a:t>
            </a:r>
            <a:r>
              <a:rPr lang="ru-RU" sz="2200" dirty="0">
                <a:solidFill>
                  <a:srgbClr val="5DCEAF">
                    <a:lumMod val="50000"/>
                  </a:srgbClr>
                </a:solidFill>
                <a:latin typeface="Trebuchet MS"/>
              </a:rPr>
              <a:t> </a:t>
            </a:r>
            <a:r>
              <a:rPr lang="ru-RU" sz="2200" dirty="0" err="1">
                <a:solidFill>
                  <a:srgbClr val="5DCEAF">
                    <a:lumMod val="50000"/>
                  </a:srgbClr>
                </a:solidFill>
                <a:latin typeface="Trebuchet MS"/>
              </a:rPr>
              <a:t>комітету</a:t>
            </a:r>
            <a:r>
              <a:rPr lang="ru-RU" sz="2200" dirty="0">
                <a:solidFill>
                  <a:srgbClr val="5DCEAF">
                    <a:lumMod val="50000"/>
                  </a:srgbClr>
                </a:solidFill>
                <a:latin typeface="Trebuchet MS"/>
              </a:rPr>
              <a:t> </a:t>
            </a:r>
            <a:r>
              <a:rPr lang="ru-RU" sz="2200" dirty="0" err="1">
                <a:solidFill>
                  <a:srgbClr val="5DCEAF">
                    <a:lumMod val="50000"/>
                  </a:srgbClr>
                </a:solidFill>
                <a:latin typeface="Trebuchet MS"/>
              </a:rPr>
              <a:t>залучати</a:t>
            </a:r>
            <a:r>
              <a:rPr lang="ru-RU" sz="2200" dirty="0">
                <a:solidFill>
                  <a:srgbClr val="5DCEAF">
                    <a:lumMod val="50000"/>
                  </a:srgbClr>
                </a:solidFill>
                <a:latin typeface="Trebuchet MS"/>
              </a:rPr>
              <a:t> </a:t>
            </a:r>
            <a:r>
              <a:rPr lang="ru-RU" sz="2200" dirty="0" err="1">
                <a:solidFill>
                  <a:srgbClr val="5DCEAF">
                    <a:lumMod val="50000"/>
                  </a:srgbClr>
                </a:solidFill>
                <a:latin typeface="Trebuchet MS"/>
              </a:rPr>
              <a:t>інші</a:t>
            </a:r>
            <a:r>
              <a:rPr lang="ru-RU" sz="2200" dirty="0">
                <a:solidFill>
                  <a:srgbClr val="5DCEAF">
                    <a:lumMod val="50000"/>
                  </a:srgbClr>
                </a:solidFill>
                <a:latin typeface="Trebuchet MS"/>
              </a:rPr>
              <a:t> </a:t>
            </a:r>
            <a:r>
              <a:rPr lang="ru-RU" sz="2200" dirty="0" err="1">
                <a:solidFill>
                  <a:srgbClr val="5DCEAF">
                    <a:lumMod val="50000"/>
                  </a:srgbClr>
                </a:solidFill>
                <a:latin typeface="Trebuchet MS"/>
              </a:rPr>
              <a:t>органи</a:t>
            </a:r>
            <a:r>
              <a:rPr lang="ru-RU" sz="2200" dirty="0">
                <a:solidFill>
                  <a:srgbClr val="5DCEAF">
                    <a:lumMod val="50000"/>
                  </a:srgbClr>
                </a:solidFill>
                <a:latin typeface="Trebuchet MS"/>
              </a:rPr>
              <a:t>  </a:t>
            </a:r>
            <a:r>
              <a:rPr lang="ru-RU" sz="2200" dirty="0" err="1">
                <a:solidFill>
                  <a:srgbClr val="5DCEAF">
                    <a:lumMod val="50000"/>
                  </a:srgbClr>
                </a:solidFill>
                <a:latin typeface="Trebuchet MS"/>
              </a:rPr>
              <a:t>влади</a:t>
            </a:r>
            <a:r>
              <a:rPr lang="ru-RU" sz="2200" dirty="0">
                <a:solidFill>
                  <a:srgbClr val="5DCEAF">
                    <a:lumMod val="50000"/>
                  </a:srgbClr>
                </a:solidFill>
                <a:latin typeface="Trebuchet MS"/>
              </a:rPr>
              <a:t> до </a:t>
            </a:r>
            <a:r>
              <a:rPr lang="ru-RU" sz="2200" dirty="0" err="1">
                <a:solidFill>
                  <a:srgbClr val="5DCEAF">
                    <a:lumMod val="50000"/>
                  </a:srgbClr>
                </a:solidFill>
                <a:latin typeface="Trebuchet MS"/>
              </a:rPr>
              <a:t>розробки</a:t>
            </a:r>
            <a:r>
              <a:rPr lang="ru-RU" sz="2200" dirty="0">
                <a:solidFill>
                  <a:srgbClr val="5DCEAF">
                    <a:lumMod val="50000"/>
                  </a:srgbClr>
                </a:solidFill>
                <a:latin typeface="Trebuchet MS"/>
              </a:rPr>
              <a:t> </a:t>
            </a:r>
            <a:r>
              <a:rPr lang="ru-RU" sz="2200" dirty="0" err="1">
                <a:solidFill>
                  <a:srgbClr val="5DCEAF">
                    <a:lumMod val="50000"/>
                  </a:srgbClr>
                </a:solidFill>
                <a:latin typeface="Trebuchet MS"/>
              </a:rPr>
              <a:t>цієї</a:t>
            </a:r>
            <a:r>
              <a:rPr lang="ru-RU" sz="2200" dirty="0">
                <a:solidFill>
                  <a:srgbClr val="5DCEAF">
                    <a:lumMod val="50000"/>
                  </a:srgbClr>
                </a:solidFill>
                <a:latin typeface="Trebuchet MS"/>
              </a:rPr>
              <a:t> </a:t>
            </a:r>
            <a:r>
              <a:rPr lang="ru-RU" sz="2200" dirty="0" err="1">
                <a:solidFill>
                  <a:srgbClr val="5DCEAF">
                    <a:lumMod val="50000"/>
                  </a:srgbClr>
                </a:solidFill>
                <a:latin typeface="Trebuchet MS"/>
              </a:rPr>
              <a:t>програми</a:t>
            </a:r>
            <a:r>
              <a:rPr lang="ru-RU" sz="2200" dirty="0">
                <a:solidFill>
                  <a:srgbClr val="5DCEAF">
                    <a:lumMod val="50000"/>
                  </a:srgbClr>
                </a:solidFill>
                <a:latin typeface="Trebuchet MS"/>
              </a:rPr>
              <a:t>.</a:t>
            </a:r>
          </a:p>
          <a:p>
            <a:endParaRPr lang="ru-RU" dirty="0"/>
          </a:p>
        </p:txBody>
      </p:sp>
      <p:pic>
        <p:nvPicPr>
          <p:cNvPr id="4" name="Picture 3" descr="D:\Навчання\Мікро\2011-11-153_komitet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3501008"/>
            <a:ext cx="3501380" cy="2626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D:\Навчання\Мікро\images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5752" y="3501008"/>
            <a:ext cx="3250715" cy="25340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76107974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D:\Навчання\Мікро\PM936image006.gif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60648"/>
            <a:ext cx="8136903" cy="61364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304117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D:\Навчання\Мікро\PM235image026.gif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1468" y="692696"/>
            <a:ext cx="9144000" cy="55745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329471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21692" y="476672"/>
            <a:ext cx="8229600" cy="1143000"/>
          </a:xfrm>
        </p:spPr>
        <p:txBody>
          <a:bodyPr>
            <a:normAutofit fontScale="90000"/>
          </a:bodyPr>
          <a:lstStyle/>
          <a:p>
            <a:pPr lvl="0">
              <a:spcBef>
                <a:spcPts val="0"/>
              </a:spcBef>
            </a:pPr>
            <a:r>
              <a:rPr lang="ru-RU" b="1" dirty="0" err="1">
                <a:ln w="10541" cmpd="sng">
                  <a:solidFill>
                    <a:srgbClr val="4E67C8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4E67C8">
                        <a:tint val="40000"/>
                        <a:satMod val="250000"/>
                      </a:srgbClr>
                    </a:gs>
                    <a:gs pos="9000">
                      <a:srgbClr val="4E67C8">
                        <a:tint val="52000"/>
                        <a:satMod val="300000"/>
                      </a:srgbClr>
                    </a:gs>
                    <a:gs pos="50000">
                      <a:srgbClr val="4E67C8">
                        <a:shade val="20000"/>
                        <a:satMod val="300000"/>
                      </a:srgbClr>
                    </a:gs>
                    <a:gs pos="79000">
                      <a:srgbClr val="4E67C8">
                        <a:tint val="52000"/>
                        <a:satMod val="300000"/>
                      </a:srgbClr>
                    </a:gs>
                    <a:gs pos="100000">
                      <a:srgbClr val="4E67C8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Trebuchet MS"/>
              </a:rPr>
              <a:t>Світовий</a:t>
            </a:r>
            <a:r>
              <a:rPr lang="ru-RU" b="1" dirty="0">
                <a:ln w="10541" cmpd="sng">
                  <a:solidFill>
                    <a:srgbClr val="4E67C8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4E67C8">
                        <a:tint val="40000"/>
                        <a:satMod val="250000"/>
                      </a:srgbClr>
                    </a:gs>
                    <a:gs pos="9000">
                      <a:srgbClr val="4E67C8">
                        <a:tint val="52000"/>
                        <a:satMod val="300000"/>
                      </a:srgbClr>
                    </a:gs>
                    <a:gs pos="50000">
                      <a:srgbClr val="4E67C8">
                        <a:shade val="20000"/>
                        <a:satMod val="300000"/>
                      </a:srgbClr>
                    </a:gs>
                    <a:gs pos="79000">
                      <a:srgbClr val="4E67C8">
                        <a:tint val="52000"/>
                        <a:satMod val="300000"/>
                      </a:srgbClr>
                    </a:gs>
                    <a:gs pos="100000">
                      <a:srgbClr val="4E67C8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Trebuchet MS"/>
              </a:rPr>
              <a:t> </a:t>
            </a:r>
            <a:r>
              <a:rPr lang="ru-RU" b="1" dirty="0" err="1">
                <a:ln w="10541" cmpd="sng">
                  <a:solidFill>
                    <a:srgbClr val="4E67C8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4E67C8">
                        <a:tint val="40000"/>
                        <a:satMod val="250000"/>
                      </a:srgbClr>
                    </a:gs>
                    <a:gs pos="9000">
                      <a:srgbClr val="4E67C8">
                        <a:tint val="52000"/>
                        <a:satMod val="300000"/>
                      </a:srgbClr>
                    </a:gs>
                    <a:gs pos="50000">
                      <a:srgbClr val="4E67C8">
                        <a:shade val="20000"/>
                        <a:satMod val="300000"/>
                      </a:srgbClr>
                    </a:gs>
                    <a:gs pos="79000">
                      <a:srgbClr val="4E67C8">
                        <a:tint val="52000"/>
                        <a:satMod val="300000"/>
                      </a:srgbClr>
                    </a:gs>
                    <a:gs pos="100000">
                      <a:srgbClr val="4E67C8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Trebuchet MS"/>
              </a:rPr>
              <a:t>досвід</a:t>
            </a:r>
            <a:r>
              <a:rPr lang="ru-RU" b="1" dirty="0">
                <a:ln w="10541" cmpd="sng">
                  <a:solidFill>
                    <a:srgbClr val="4E67C8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4E67C8">
                        <a:tint val="40000"/>
                        <a:satMod val="250000"/>
                      </a:srgbClr>
                    </a:gs>
                    <a:gs pos="9000">
                      <a:srgbClr val="4E67C8">
                        <a:tint val="52000"/>
                        <a:satMod val="300000"/>
                      </a:srgbClr>
                    </a:gs>
                    <a:gs pos="50000">
                      <a:srgbClr val="4E67C8">
                        <a:shade val="20000"/>
                        <a:satMod val="300000"/>
                      </a:srgbClr>
                    </a:gs>
                    <a:gs pos="79000">
                      <a:srgbClr val="4E67C8">
                        <a:tint val="52000"/>
                        <a:satMod val="300000"/>
                      </a:srgbClr>
                    </a:gs>
                    <a:gs pos="100000">
                      <a:srgbClr val="4E67C8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Trebuchet MS"/>
              </a:rPr>
              <a:t>.</a:t>
            </a:r>
            <a:br>
              <a:rPr lang="ru-RU" b="1" dirty="0">
                <a:ln w="10541" cmpd="sng">
                  <a:solidFill>
                    <a:srgbClr val="4E67C8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4E67C8">
                        <a:tint val="40000"/>
                        <a:satMod val="250000"/>
                      </a:srgbClr>
                    </a:gs>
                    <a:gs pos="9000">
                      <a:srgbClr val="4E67C8">
                        <a:tint val="52000"/>
                        <a:satMod val="300000"/>
                      </a:srgbClr>
                    </a:gs>
                    <a:gs pos="50000">
                      <a:srgbClr val="4E67C8">
                        <a:shade val="20000"/>
                        <a:satMod val="300000"/>
                      </a:srgbClr>
                    </a:gs>
                    <a:gs pos="79000">
                      <a:srgbClr val="4E67C8">
                        <a:tint val="52000"/>
                        <a:satMod val="300000"/>
                      </a:srgbClr>
                    </a:gs>
                    <a:gs pos="100000">
                      <a:srgbClr val="4E67C8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Trebuchet MS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" lvl="0" indent="0" algn="just">
              <a:spcAft>
                <a:spcPts val="300"/>
              </a:spcAft>
              <a:buClr>
                <a:srgbClr val="F14124">
                  <a:lumMod val="75000"/>
                </a:srgbClr>
              </a:buClr>
              <a:buSzPct val="130000"/>
              <a:buNone/>
            </a:pPr>
            <a:r>
              <a:rPr lang="uk-UA" sz="2200" dirty="0">
                <a:solidFill>
                  <a:srgbClr val="5DCEAF">
                    <a:lumMod val="50000"/>
                  </a:srgbClr>
                </a:solidFill>
                <a:latin typeface="Trebuchet MS"/>
              </a:rPr>
              <a:t>Важливим напрямом державного регулювання ринку в Європі є стимулювання розвитку конкуренції. Роль держави проявляється в заохоченні розвитку малих підприємств - індустріальних, сімейних, групових. Їм надається сприяння в отриманні довгострокових і короткострокових кредитів, підвищенні кваліфікації управлінського персоналу, надаються податкові пільги, комерційна інформація.</a:t>
            </a:r>
            <a:endParaRPr lang="ru-RU" sz="2200" dirty="0">
              <a:solidFill>
                <a:srgbClr val="5DCEAF">
                  <a:lumMod val="50000"/>
                </a:srgbClr>
              </a:solidFill>
              <a:latin typeface="Trebuchet MS"/>
            </a:endParaRPr>
          </a:p>
          <a:p>
            <a:endParaRPr lang="ru-RU" dirty="0"/>
          </a:p>
        </p:txBody>
      </p:sp>
      <p:pic>
        <p:nvPicPr>
          <p:cNvPr id="4" name="Picture 3" descr="D:\Навчання\Мікро\1348037197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5976" y="4221088"/>
            <a:ext cx="4406564" cy="23164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2229713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>
              <a:spcBef>
                <a:spcPts val="0"/>
              </a:spcBef>
            </a:pPr>
            <a:r>
              <a:rPr lang="ru-RU" sz="5400" b="1" dirty="0" err="1" smtClean="0">
                <a:ln w="10541" cmpd="sng">
                  <a:solidFill>
                    <a:srgbClr val="4E67C8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4E67C8">
                        <a:tint val="40000"/>
                        <a:satMod val="250000"/>
                      </a:srgbClr>
                    </a:gs>
                    <a:gs pos="9000">
                      <a:srgbClr val="4E67C8">
                        <a:tint val="52000"/>
                        <a:satMod val="300000"/>
                      </a:srgbClr>
                    </a:gs>
                    <a:gs pos="50000">
                      <a:srgbClr val="4E67C8">
                        <a:shade val="20000"/>
                        <a:satMod val="300000"/>
                      </a:srgbClr>
                    </a:gs>
                    <a:gs pos="79000">
                      <a:srgbClr val="4E67C8">
                        <a:tint val="52000"/>
                        <a:satMod val="300000"/>
                      </a:srgbClr>
                    </a:gs>
                    <a:gs pos="100000">
                      <a:srgbClr val="4E67C8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Trebuchet MS"/>
              </a:rPr>
              <a:t>Дяку</a:t>
            </a:r>
            <a:r>
              <a:rPr lang="uk-UA" sz="5400" b="1" dirty="0">
                <a:ln w="10541" cmpd="sng">
                  <a:solidFill>
                    <a:srgbClr val="4E67C8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4E67C8">
                        <a:tint val="40000"/>
                        <a:satMod val="250000"/>
                      </a:srgbClr>
                    </a:gs>
                    <a:gs pos="9000">
                      <a:srgbClr val="4E67C8">
                        <a:tint val="52000"/>
                        <a:satMod val="300000"/>
                      </a:srgbClr>
                    </a:gs>
                    <a:gs pos="50000">
                      <a:srgbClr val="4E67C8">
                        <a:shade val="20000"/>
                        <a:satMod val="300000"/>
                      </a:srgbClr>
                    </a:gs>
                    <a:gs pos="79000">
                      <a:srgbClr val="4E67C8">
                        <a:tint val="52000"/>
                        <a:satMod val="300000"/>
                      </a:srgbClr>
                    </a:gs>
                    <a:gs pos="100000">
                      <a:srgbClr val="4E67C8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Trebuchet MS"/>
              </a:rPr>
              <a:t>ю</a:t>
            </a:r>
            <a:r>
              <a:rPr lang="ru-RU" sz="5400" b="1" dirty="0" smtClean="0">
                <a:ln w="10541" cmpd="sng">
                  <a:solidFill>
                    <a:srgbClr val="4E67C8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4E67C8">
                        <a:tint val="40000"/>
                        <a:satMod val="250000"/>
                      </a:srgbClr>
                    </a:gs>
                    <a:gs pos="9000">
                      <a:srgbClr val="4E67C8">
                        <a:tint val="52000"/>
                        <a:satMod val="300000"/>
                      </a:srgbClr>
                    </a:gs>
                    <a:gs pos="50000">
                      <a:srgbClr val="4E67C8">
                        <a:shade val="20000"/>
                        <a:satMod val="300000"/>
                      </a:srgbClr>
                    </a:gs>
                    <a:gs pos="79000">
                      <a:srgbClr val="4E67C8">
                        <a:tint val="52000"/>
                        <a:satMod val="300000"/>
                      </a:srgbClr>
                    </a:gs>
                    <a:gs pos="100000">
                      <a:srgbClr val="4E67C8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Trebuchet MS"/>
              </a:rPr>
              <a:t> </a:t>
            </a:r>
            <a:r>
              <a:rPr lang="ru-RU" sz="5400" b="1" dirty="0">
                <a:ln w="10541" cmpd="sng">
                  <a:solidFill>
                    <a:srgbClr val="4E67C8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4E67C8">
                        <a:tint val="40000"/>
                        <a:satMod val="250000"/>
                      </a:srgbClr>
                    </a:gs>
                    <a:gs pos="9000">
                      <a:srgbClr val="4E67C8">
                        <a:tint val="52000"/>
                        <a:satMod val="300000"/>
                      </a:srgbClr>
                    </a:gs>
                    <a:gs pos="50000">
                      <a:srgbClr val="4E67C8">
                        <a:shade val="20000"/>
                        <a:satMod val="300000"/>
                      </a:srgbClr>
                    </a:gs>
                    <a:gs pos="79000">
                      <a:srgbClr val="4E67C8">
                        <a:tint val="52000"/>
                        <a:satMod val="300000"/>
                      </a:srgbClr>
                    </a:gs>
                    <a:gs pos="100000">
                      <a:srgbClr val="4E67C8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Trebuchet MS"/>
              </a:rPr>
              <a:t>за </a:t>
            </a:r>
            <a:r>
              <a:rPr lang="ru-RU" sz="5400" b="1" dirty="0" err="1">
                <a:ln w="10541" cmpd="sng">
                  <a:solidFill>
                    <a:srgbClr val="4E67C8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4E67C8">
                        <a:tint val="40000"/>
                        <a:satMod val="250000"/>
                      </a:srgbClr>
                    </a:gs>
                    <a:gs pos="9000">
                      <a:srgbClr val="4E67C8">
                        <a:tint val="52000"/>
                        <a:satMod val="300000"/>
                      </a:srgbClr>
                    </a:gs>
                    <a:gs pos="50000">
                      <a:srgbClr val="4E67C8">
                        <a:shade val="20000"/>
                        <a:satMod val="300000"/>
                      </a:srgbClr>
                    </a:gs>
                    <a:gs pos="79000">
                      <a:srgbClr val="4E67C8">
                        <a:tint val="52000"/>
                        <a:satMod val="300000"/>
                      </a:srgbClr>
                    </a:gs>
                    <a:gs pos="100000">
                      <a:srgbClr val="4E67C8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Trebuchet MS"/>
              </a:rPr>
              <a:t>увагу</a:t>
            </a:r>
            <a:r>
              <a:rPr lang="ru-RU" sz="5400" b="1" dirty="0">
                <a:ln w="10541" cmpd="sng">
                  <a:solidFill>
                    <a:srgbClr val="4E67C8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4E67C8">
                        <a:tint val="40000"/>
                        <a:satMod val="250000"/>
                      </a:srgbClr>
                    </a:gs>
                    <a:gs pos="9000">
                      <a:srgbClr val="4E67C8">
                        <a:tint val="52000"/>
                        <a:satMod val="300000"/>
                      </a:srgbClr>
                    </a:gs>
                    <a:gs pos="50000">
                      <a:srgbClr val="4E67C8">
                        <a:shade val="20000"/>
                        <a:satMod val="300000"/>
                      </a:srgbClr>
                    </a:gs>
                    <a:gs pos="79000">
                      <a:srgbClr val="4E67C8">
                        <a:tint val="52000"/>
                        <a:satMod val="300000"/>
                      </a:srgbClr>
                    </a:gs>
                    <a:gs pos="100000">
                      <a:srgbClr val="4E67C8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Trebuchet MS"/>
              </a:rPr>
              <a:t>!</a:t>
            </a:r>
            <a:br>
              <a:rPr lang="ru-RU" sz="5400" b="1" dirty="0">
                <a:ln w="10541" cmpd="sng">
                  <a:solidFill>
                    <a:srgbClr val="4E67C8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4E67C8">
                        <a:tint val="40000"/>
                        <a:satMod val="250000"/>
                      </a:srgbClr>
                    </a:gs>
                    <a:gs pos="9000">
                      <a:srgbClr val="4E67C8">
                        <a:tint val="52000"/>
                        <a:satMod val="300000"/>
                      </a:srgbClr>
                    </a:gs>
                    <a:gs pos="50000">
                      <a:srgbClr val="4E67C8">
                        <a:shade val="20000"/>
                        <a:satMod val="300000"/>
                      </a:srgbClr>
                    </a:gs>
                    <a:gs pos="79000">
                      <a:srgbClr val="4E67C8">
                        <a:tint val="52000"/>
                        <a:satMod val="300000"/>
                      </a:srgbClr>
                    </a:gs>
                    <a:gs pos="100000">
                      <a:srgbClr val="4E67C8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Trebuchet MS"/>
              </a:rPr>
            </a:br>
            <a:endParaRPr lang="ru-RU" dirty="0"/>
          </a:p>
        </p:txBody>
      </p:sp>
      <p:pic>
        <p:nvPicPr>
          <p:cNvPr id="4" name="Picture 3" descr="D:\Навчання\Мікро\a3ca45a206_125286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5" y="3429000"/>
            <a:ext cx="4248473" cy="28484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D:\Навчання\Мікро\rasshiritsya-k-evro-201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8" y="1700808"/>
            <a:ext cx="4147661" cy="25922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6328855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400">
        <p14:honeycomb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>
              <a:spcBef>
                <a:spcPts val="0"/>
              </a:spcBef>
            </a:pPr>
            <a:r>
              <a:rPr lang="ru-RU" sz="4000" b="1" dirty="0" err="1">
                <a:ln w="10541" cmpd="sng">
                  <a:solidFill>
                    <a:srgbClr val="4E67C8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4E67C8">
                        <a:tint val="40000"/>
                        <a:satMod val="250000"/>
                      </a:srgbClr>
                    </a:gs>
                    <a:gs pos="9000">
                      <a:srgbClr val="4E67C8">
                        <a:tint val="52000"/>
                        <a:satMod val="300000"/>
                      </a:srgbClr>
                    </a:gs>
                    <a:gs pos="50000">
                      <a:srgbClr val="4E67C8">
                        <a:shade val="20000"/>
                        <a:satMod val="300000"/>
                      </a:srgbClr>
                    </a:gs>
                    <a:gs pos="79000">
                      <a:srgbClr val="4E67C8">
                        <a:tint val="52000"/>
                        <a:satMod val="300000"/>
                      </a:srgbClr>
                    </a:gs>
                    <a:gs pos="100000">
                      <a:srgbClr val="4E67C8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Trebuchet MS"/>
              </a:rPr>
              <a:t>Актуальність</a:t>
            </a:r>
            <a:r>
              <a:rPr lang="ru-RU" sz="4000" b="1" dirty="0">
                <a:ln w="10541" cmpd="sng">
                  <a:solidFill>
                    <a:srgbClr val="4E67C8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4E67C8">
                        <a:tint val="40000"/>
                        <a:satMod val="250000"/>
                      </a:srgbClr>
                    </a:gs>
                    <a:gs pos="9000">
                      <a:srgbClr val="4E67C8">
                        <a:tint val="52000"/>
                        <a:satMod val="300000"/>
                      </a:srgbClr>
                    </a:gs>
                    <a:gs pos="50000">
                      <a:srgbClr val="4E67C8">
                        <a:shade val="20000"/>
                        <a:satMod val="300000"/>
                      </a:srgbClr>
                    </a:gs>
                    <a:gs pos="79000">
                      <a:srgbClr val="4E67C8">
                        <a:tint val="52000"/>
                        <a:satMod val="300000"/>
                      </a:srgbClr>
                    </a:gs>
                    <a:gs pos="100000">
                      <a:srgbClr val="4E67C8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Trebuchet MS"/>
              </a:rPr>
              <a:t> та </a:t>
            </a:r>
            <a:r>
              <a:rPr lang="uk-UA" sz="4000" b="1" dirty="0">
                <a:ln w="10541" cmpd="sng">
                  <a:solidFill>
                    <a:srgbClr val="4E67C8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4E67C8">
                        <a:tint val="40000"/>
                        <a:satMod val="250000"/>
                      </a:srgbClr>
                    </a:gs>
                    <a:gs pos="9000">
                      <a:srgbClr val="4E67C8">
                        <a:tint val="52000"/>
                        <a:satMod val="300000"/>
                      </a:srgbClr>
                    </a:gs>
                    <a:gs pos="50000">
                      <a:srgbClr val="4E67C8">
                        <a:shade val="20000"/>
                        <a:satMod val="300000"/>
                      </a:srgbClr>
                    </a:gs>
                    <a:gs pos="79000">
                      <a:srgbClr val="4E67C8">
                        <a:tint val="52000"/>
                        <a:satMod val="300000"/>
                      </a:srgbClr>
                    </a:gs>
                    <a:gs pos="100000">
                      <a:srgbClr val="4E67C8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Trebuchet MS"/>
              </a:rPr>
              <a:t>мета дослідження</a:t>
            </a:r>
            <a:r>
              <a:rPr lang="ru-RU" sz="4000" b="1" dirty="0">
                <a:ln w="10541" cmpd="sng">
                  <a:solidFill>
                    <a:srgbClr val="4E67C8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4E67C8">
                        <a:tint val="40000"/>
                        <a:satMod val="250000"/>
                      </a:srgbClr>
                    </a:gs>
                    <a:gs pos="9000">
                      <a:srgbClr val="4E67C8">
                        <a:tint val="52000"/>
                        <a:satMod val="300000"/>
                      </a:srgbClr>
                    </a:gs>
                    <a:gs pos="50000">
                      <a:srgbClr val="4E67C8">
                        <a:shade val="20000"/>
                        <a:satMod val="300000"/>
                      </a:srgbClr>
                    </a:gs>
                    <a:gs pos="79000">
                      <a:srgbClr val="4E67C8">
                        <a:tint val="52000"/>
                        <a:satMod val="300000"/>
                      </a:srgbClr>
                    </a:gs>
                    <a:gs pos="100000">
                      <a:srgbClr val="4E67C8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Trebuchet MS"/>
              </a:rPr>
              <a:t>.</a:t>
            </a:r>
            <a:br>
              <a:rPr lang="ru-RU" sz="4000" b="1" dirty="0">
                <a:ln w="10541" cmpd="sng">
                  <a:solidFill>
                    <a:srgbClr val="4E67C8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4E67C8">
                        <a:tint val="40000"/>
                        <a:satMod val="250000"/>
                      </a:srgbClr>
                    </a:gs>
                    <a:gs pos="9000">
                      <a:srgbClr val="4E67C8">
                        <a:tint val="52000"/>
                        <a:satMod val="300000"/>
                      </a:srgbClr>
                    </a:gs>
                    <a:gs pos="50000">
                      <a:srgbClr val="4E67C8">
                        <a:shade val="20000"/>
                        <a:satMod val="300000"/>
                      </a:srgbClr>
                    </a:gs>
                    <a:gs pos="79000">
                      <a:srgbClr val="4E67C8">
                        <a:tint val="52000"/>
                        <a:satMod val="300000"/>
                      </a:srgbClr>
                    </a:gs>
                    <a:gs pos="100000">
                      <a:srgbClr val="4E67C8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Trebuchet MS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980728"/>
            <a:ext cx="8363272" cy="5145435"/>
          </a:xfrm>
        </p:spPr>
        <p:txBody>
          <a:bodyPr>
            <a:normAutofit lnSpcReduction="10000"/>
          </a:bodyPr>
          <a:lstStyle/>
          <a:p>
            <a:pPr marL="0" lv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uk-UA" sz="1800" dirty="0">
                <a:solidFill>
                  <a:srgbClr val="5DCEAF">
                    <a:lumMod val="50000"/>
                  </a:srgbClr>
                </a:solidFill>
                <a:latin typeface="Trebuchet MS"/>
                <a:cs typeface="Times New Roman" pitchFamily="18" charset="0"/>
              </a:rPr>
              <a:t>На сьогоднішній день  монополії мають значний вплив на всі сфери життя українців. Особливе місце серед них посідають природні монополії, які функціонують у найбільш значимих видах</a:t>
            </a:r>
          </a:p>
          <a:p>
            <a:pPr marL="0" lv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uk-UA" sz="1800" dirty="0">
                <a:solidFill>
                  <a:srgbClr val="5DCEAF">
                    <a:lumMod val="50000"/>
                  </a:srgbClr>
                </a:solidFill>
                <a:latin typeface="Trebuchet MS"/>
                <a:cs typeface="Times New Roman" pitchFamily="18" charset="0"/>
              </a:rPr>
              <a:t> діяльності економіки: енергетика, залізниця, нафтогазова промисловість, поштовий зв’язок, телекомунікації,</a:t>
            </a:r>
          </a:p>
          <a:p>
            <a:pPr marL="0" lv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uk-UA" sz="1800" dirty="0">
                <a:solidFill>
                  <a:srgbClr val="5DCEAF">
                    <a:lumMod val="50000"/>
                  </a:srgbClr>
                </a:solidFill>
                <a:latin typeface="Trebuchet MS"/>
                <a:cs typeface="Times New Roman" pitchFamily="18" charset="0"/>
              </a:rPr>
              <a:t> житлово-комунальне господарство тощо. Розвиток даних галузей буде сприяти прискореному зростанню економіки України,</a:t>
            </a:r>
          </a:p>
          <a:p>
            <a:pPr marL="0" lv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uk-UA" sz="1800" dirty="0">
                <a:solidFill>
                  <a:srgbClr val="5DCEAF">
                    <a:lumMod val="50000"/>
                  </a:srgbClr>
                </a:solidFill>
                <a:latin typeface="Trebuchet MS"/>
                <a:cs typeface="Times New Roman" pitchFamily="18" charset="0"/>
              </a:rPr>
              <a:t> поступовому формуванню інформаційного суспільства та підніме на вищий щабель його соціально-економічну зрілість.</a:t>
            </a:r>
          </a:p>
          <a:p>
            <a:pPr marL="0" lv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ru-RU" sz="2400" dirty="0">
                <a:solidFill>
                  <a:srgbClr val="5DCEAF">
                    <a:lumMod val="50000"/>
                  </a:srgbClr>
                </a:solidFill>
                <a:latin typeface="Trebuchet MS"/>
              </a:rPr>
              <a:t>Метою </a:t>
            </a:r>
            <a:r>
              <a:rPr lang="ru-RU" sz="2400" dirty="0" err="1">
                <a:solidFill>
                  <a:srgbClr val="5DCEAF">
                    <a:lumMod val="50000"/>
                  </a:srgbClr>
                </a:solidFill>
                <a:latin typeface="Trebuchet MS"/>
              </a:rPr>
              <a:t>дослідження</a:t>
            </a:r>
            <a:r>
              <a:rPr lang="ru-RU" sz="2400" dirty="0">
                <a:solidFill>
                  <a:srgbClr val="5DCEAF">
                    <a:lumMod val="50000"/>
                  </a:srgbClr>
                </a:solidFill>
                <a:latin typeface="Trebuchet MS"/>
              </a:rPr>
              <a:t> </a:t>
            </a:r>
            <a:r>
              <a:rPr lang="ru-RU" sz="1800" dirty="0">
                <a:solidFill>
                  <a:srgbClr val="5DCEAF">
                    <a:lumMod val="50000"/>
                  </a:srgbClr>
                </a:solidFill>
                <a:latin typeface="Trebuchet MS"/>
              </a:rPr>
              <a:t>є </a:t>
            </a:r>
            <a:r>
              <a:rPr lang="ru-RU" sz="1800" dirty="0" err="1">
                <a:solidFill>
                  <a:srgbClr val="5DCEAF">
                    <a:lumMod val="50000"/>
                  </a:srgbClr>
                </a:solidFill>
                <a:latin typeface="Trebuchet MS"/>
              </a:rPr>
              <a:t>аналіз</a:t>
            </a:r>
            <a:r>
              <a:rPr lang="ru-RU" sz="1800" dirty="0">
                <a:solidFill>
                  <a:srgbClr val="5DCEAF">
                    <a:lumMod val="50000"/>
                  </a:srgbClr>
                </a:solidFill>
                <a:latin typeface="Trebuchet MS"/>
              </a:rPr>
              <a:t> природно-</a:t>
            </a:r>
            <a:r>
              <a:rPr lang="ru-RU" sz="1800" dirty="0" err="1">
                <a:solidFill>
                  <a:srgbClr val="5DCEAF">
                    <a:lumMod val="50000"/>
                  </a:srgbClr>
                </a:solidFill>
                <a:latin typeface="Trebuchet MS"/>
              </a:rPr>
              <a:t>монополістичних</a:t>
            </a:r>
            <a:r>
              <a:rPr lang="ru-RU" sz="1800" dirty="0">
                <a:solidFill>
                  <a:srgbClr val="5DCEAF">
                    <a:lumMod val="50000"/>
                  </a:srgbClr>
                </a:solidFill>
                <a:latin typeface="Trebuchet MS"/>
              </a:rPr>
              <a:t> </a:t>
            </a:r>
            <a:r>
              <a:rPr lang="ru-RU" sz="1800" dirty="0" err="1">
                <a:solidFill>
                  <a:srgbClr val="5DCEAF">
                    <a:lumMod val="50000"/>
                  </a:srgbClr>
                </a:solidFill>
                <a:latin typeface="Trebuchet MS"/>
              </a:rPr>
              <a:t>утворень</a:t>
            </a:r>
            <a:r>
              <a:rPr lang="ru-RU" sz="1800" dirty="0">
                <a:solidFill>
                  <a:srgbClr val="5DCEAF">
                    <a:lumMod val="50000"/>
                  </a:srgbClr>
                </a:solidFill>
                <a:latin typeface="Trebuchet MS"/>
              </a:rPr>
              <a:t> на </a:t>
            </a:r>
            <a:r>
              <a:rPr lang="ru-RU" sz="1800" dirty="0" err="1">
                <a:solidFill>
                  <a:srgbClr val="5DCEAF">
                    <a:lumMod val="50000"/>
                  </a:srgbClr>
                </a:solidFill>
                <a:latin typeface="Trebuchet MS"/>
              </a:rPr>
              <a:t>території</a:t>
            </a:r>
            <a:r>
              <a:rPr lang="ru-RU" sz="1800" dirty="0">
                <a:solidFill>
                  <a:srgbClr val="5DCEAF">
                    <a:lumMod val="50000"/>
                  </a:srgbClr>
                </a:solidFill>
                <a:latin typeface="Trebuchet MS"/>
              </a:rPr>
              <a:t> </a:t>
            </a:r>
            <a:r>
              <a:rPr lang="ru-RU" sz="1800" dirty="0" err="1">
                <a:solidFill>
                  <a:srgbClr val="5DCEAF">
                    <a:lumMod val="50000"/>
                  </a:srgbClr>
                </a:solidFill>
                <a:latin typeface="Trebuchet MS"/>
              </a:rPr>
              <a:t>України</a:t>
            </a:r>
            <a:r>
              <a:rPr lang="ru-RU" sz="1800" dirty="0">
                <a:solidFill>
                  <a:srgbClr val="5DCEAF">
                    <a:lumMod val="50000"/>
                  </a:srgbClr>
                </a:solidFill>
                <a:latin typeface="Trebuchet MS"/>
              </a:rPr>
              <a:t> та </a:t>
            </a:r>
            <a:r>
              <a:rPr lang="ru-RU" sz="1800" dirty="0" err="1">
                <a:solidFill>
                  <a:srgbClr val="5DCEAF">
                    <a:lumMod val="50000"/>
                  </a:srgbClr>
                </a:solidFill>
                <a:latin typeface="Trebuchet MS"/>
              </a:rPr>
              <a:t>виявлення</a:t>
            </a:r>
            <a:r>
              <a:rPr lang="ru-RU" sz="1800" dirty="0">
                <a:solidFill>
                  <a:srgbClr val="5DCEAF">
                    <a:lumMod val="50000"/>
                  </a:srgbClr>
                </a:solidFill>
                <a:latin typeface="Trebuchet MS"/>
              </a:rPr>
              <a:t> </a:t>
            </a:r>
            <a:r>
              <a:rPr lang="ru-RU" sz="1800" dirty="0" err="1">
                <a:solidFill>
                  <a:srgbClr val="5DCEAF">
                    <a:lumMod val="50000"/>
                  </a:srgbClr>
                </a:solidFill>
                <a:latin typeface="Trebuchet MS"/>
              </a:rPr>
              <a:t>основних</a:t>
            </a:r>
            <a:r>
              <a:rPr lang="ru-RU" sz="1800" dirty="0">
                <a:solidFill>
                  <a:srgbClr val="5DCEAF">
                    <a:lumMod val="50000"/>
                  </a:srgbClr>
                </a:solidFill>
                <a:latin typeface="Trebuchet MS"/>
              </a:rPr>
              <a:t> проблем </a:t>
            </a:r>
            <a:r>
              <a:rPr lang="ru-RU" sz="1800" dirty="0" err="1">
                <a:solidFill>
                  <a:srgbClr val="5DCEAF">
                    <a:lumMod val="50000"/>
                  </a:srgbClr>
                </a:solidFill>
                <a:latin typeface="Trebuchet MS"/>
              </a:rPr>
              <a:t>їх</a:t>
            </a:r>
            <a:r>
              <a:rPr lang="ru-RU" sz="1800" dirty="0">
                <a:solidFill>
                  <a:srgbClr val="5DCEAF">
                    <a:lumMod val="50000"/>
                  </a:srgbClr>
                </a:solidFill>
                <a:latin typeface="Trebuchet MS"/>
              </a:rPr>
              <a:t> державного </a:t>
            </a:r>
            <a:r>
              <a:rPr lang="ru-RU" sz="1800" dirty="0" err="1">
                <a:solidFill>
                  <a:srgbClr val="5DCEAF">
                    <a:lumMod val="50000"/>
                  </a:srgbClr>
                </a:solidFill>
                <a:latin typeface="Trebuchet MS"/>
              </a:rPr>
              <a:t>регулювання</a:t>
            </a:r>
            <a:r>
              <a:rPr lang="ru-RU" sz="1800" dirty="0">
                <a:solidFill>
                  <a:srgbClr val="5DCEAF">
                    <a:lumMod val="50000"/>
                  </a:srgbClr>
                </a:solidFill>
                <a:latin typeface="Trebuchet MS"/>
              </a:rPr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151869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>
              <a:spcBef>
                <a:spcPts val="0"/>
              </a:spcBef>
            </a:pPr>
            <a:r>
              <a:rPr lang="uk-UA" sz="4000" b="1" dirty="0">
                <a:ln w="10541" cmpd="sng">
                  <a:solidFill>
                    <a:srgbClr val="4E67C8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4E67C8">
                        <a:tint val="40000"/>
                        <a:satMod val="250000"/>
                      </a:srgbClr>
                    </a:gs>
                    <a:gs pos="9000">
                      <a:srgbClr val="4E67C8">
                        <a:tint val="52000"/>
                        <a:satMod val="300000"/>
                      </a:srgbClr>
                    </a:gs>
                    <a:gs pos="50000">
                      <a:srgbClr val="4E67C8">
                        <a:shade val="20000"/>
                        <a:satMod val="300000"/>
                      </a:srgbClr>
                    </a:gs>
                    <a:gs pos="79000">
                      <a:srgbClr val="4E67C8">
                        <a:tint val="52000"/>
                        <a:satMod val="300000"/>
                      </a:srgbClr>
                    </a:gs>
                    <a:gs pos="100000">
                      <a:srgbClr val="4E67C8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Trebuchet MS"/>
              </a:rPr>
              <a:t>Структура ринків України.</a:t>
            </a:r>
            <a:r>
              <a:rPr lang="ru-RU" sz="4000" b="1" dirty="0">
                <a:ln w="10541" cmpd="sng">
                  <a:solidFill>
                    <a:srgbClr val="4E67C8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4E67C8">
                        <a:tint val="40000"/>
                        <a:satMod val="250000"/>
                      </a:srgbClr>
                    </a:gs>
                    <a:gs pos="9000">
                      <a:srgbClr val="4E67C8">
                        <a:tint val="52000"/>
                        <a:satMod val="300000"/>
                      </a:srgbClr>
                    </a:gs>
                    <a:gs pos="50000">
                      <a:srgbClr val="4E67C8">
                        <a:shade val="20000"/>
                        <a:satMod val="300000"/>
                      </a:srgbClr>
                    </a:gs>
                    <a:gs pos="79000">
                      <a:srgbClr val="4E67C8">
                        <a:tint val="52000"/>
                        <a:satMod val="300000"/>
                      </a:srgbClr>
                    </a:gs>
                    <a:gs pos="100000">
                      <a:srgbClr val="4E67C8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Trebuchet MS"/>
              </a:rPr>
              <a:t/>
            </a:r>
            <a:br>
              <a:rPr lang="ru-RU" sz="4000" b="1" dirty="0">
                <a:ln w="10541" cmpd="sng">
                  <a:solidFill>
                    <a:srgbClr val="4E67C8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4E67C8">
                        <a:tint val="40000"/>
                        <a:satMod val="250000"/>
                      </a:srgbClr>
                    </a:gs>
                    <a:gs pos="9000">
                      <a:srgbClr val="4E67C8">
                        <a:tint val="52000"/>
                        <a:satMod val="300000"/>
                      </a:srgbClr>
                    </a:gs>
                    <a:gs pos="50000">
                      <a:srgbClr val="4E67C8">
                        <a:shade val="20000"/>
                        <a:satMod val="300000"/>
                      </a:srgbClr>
                    </a:gs>
                    <a:gs pos="79000">
                      <a:srgbClr val="4E67C8">
                        <a:tint val="52000"/>
                        <a:satMod val="300000"/>
                      </a:srgbClr>
                    </a:gs>
                    <a:gs pos="100000">
                      <a:srgbClr val="4E67C8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Trebuchet MS"/>
              </a:rPr>
            </a:br>
            <a:endParaRPr lang="ru-RU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120774"/>
            <a:ext cx="8715201" cy="49005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01061895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>
              <a:spcBef>
                <a:spcPts val="0"/>
              </a:spcBef>
            </a:pPr>
            <a:r>
              <a:rPr lang="uk-UA" sz="4000" b="1" dirty="0">
                <a:ln w="10541" cmpd="sng">
                  <a:solidFill>
                    <a:srgbClr val="4E67C8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4E67C8">
                        <a:tint val="40000"/>
                        <a:satMod val="250000"/>
                      </a:srgbClr>
                    </a:gs>
                    <a:gs pos="9000">
                      <a:srgbClr val="4E67C8">
                        <a:tint val="52000"/>
                        <a:satMod val="300000"/>
                      </a:srgbClr>
                    </a:gs>
                    <a:gs pos="50000">
                      <a:srgbClr val="4E67C8">
                        <a:shade val="20000"/>
                        <a:satMod val="300000"/>
                      </a:srgbClr>
                    </a:gs>
                    <a:gs pos="79000">
                      <a:srgbClr val="4E67C8">
                        <a:tint val="52000"/>
                        <a:satMod val="300000"/>
                      </a:srgbClr>
                    </a:gs>
                    <a:gs pos="100000">
                      <a:srgbClr val="4E67C8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Trebuchet MS"/>
              </a:rPr>
              <a:t>Поняття «природна монополія».</a:t>
            </a:r>
            <a:r>
              <a:rPr lang="ru-RU" sz="4000" b="1" dirty="0">
                <a:ln w="10541" cmpd="sng">
                  <a:solidFill>
                    <a:srgbClr val="4E67C8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4E67C8">
                        <a:tint val="40000"/>
                        <a:satMod val="250000"/>
                      </a:srgbClr>
                    </a:gs>
                    <a:gs pos="9000">
                      <a:srgbClr val="4E67C8">
                        <a:tint val="52000"/>
                        <a:satMod val="300000"/>
                      </a:srgbClr>
                    </a:gs>
                    <a:gs pos="50000">
                      <a:srgbClr val="4E67C8">
                        <a:shade val="20000"/>
                        <a:satMod val="300000"/>
                      </a:srgbClr>
                    </a:gs>
                    <a:gs pos="79000">
                      <a:srgbClr val="4E67C8">
                        <a:tint val="52000"/>
                        <a:satMod val="300000"/>
                      </a:srgbClr>
                    </a:gs>
                    <a:gs pos="100000">
                      <a:srgbClr val="4E67C8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Trebuchet MS"/>
              </a:rPr>
              <a:t/>
            </a:r>
            <a:br>
              <a:rPr lang="ru-RU" sz="4000" b="1" dirty="0">
                <a:ln w="10541" cmpd="sng">
                  <a:solidFill>
                    <a:srgbClr val="4E67C8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4E67C8">
                        <a:tint val="40000"/>
                        <a:satMod val="250000"/>
                      </a:srgbClr>
                    </a:gs>
                    <a:gs pos="9000">
                      <a:srgbClr val="4E67C8">
                        <a:tint val="52000"/>
                        <a:satMod val="300000"/>
                      </a:srgbClr>
                    </a:gs>
                    <a:gs pos="50000">
                      <a:srgbClr val="4E67C8">
                        <a:shade val="20000"/>
                        <a:satMod val="300000"/>
                      </a:srgbClr>
                    </a:gs>
                    <a:gs pos="79000">
                      <a:srgbClr val="4E67C8">
                        <a:tint val="52000"/>
                        <a:satMod val="300000"/>
                      </a:srgbClr>
                    </a:gs>
                    <a:gs pos="100000">
                      <a:srgbClr val="4E67C8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Trebuchet MS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" lvl="0" indent="0" algn="just">
              <a:spcAft>
                <a:spcPts val="300"/>
              </a:spcAft>
              <a:buClr>
                <a:srgbClr val="F14124">
                  <a:lumMod val="75000"/>
                </a:srgbClr>
              </a:buClr>
              <a:buSzPct val="130000"/>
              <a:buNone/>
            </a:pPr>
            <a:r>
              <a:rPr lang="uk-UA" sz="2800" dirty="0">
                <a:solidFill>
                  <a:srgbClr val="5DCEAF">
                    <a:lumMod val="50000"/>
                  </a:srgbClr>
                </a:solidFill>
                <a:latin typeface="Trebuchet MS"/>
              </a:rPr>
              <a:t>В нашому розумінні природна монополія - це стан товарного ринку, коли відсутня конкуренція, тому що припущення про її наявність призвело б до істотного підвищення цін на вироблені товари та послуги. </a:t>
            </a:r>
          </a:p>
          <a:p>
            <a:pPr marL="45720" lvl="0" indent="0" algn="just">
              <a:spcAft>
                <a:spcPts val="300"/>
              </a:spcAft>
              <a:buClr>
                <a:srgbClr val="F14124">
                  <a:lumMod val="75000"/>
                </a:srgbClr>
              </a:buClr>
              <a:buSzPct val="130000"/>
              <a:buNone/>
            </a:pPr>
            <a:r>
              <a:rPr lang="uk-UA" sz="2800" dirty="0">
                <a:solidFill>
                  <a:srgbClr val="5DCEAF">
                    <a:lumMod val="50000"/>
                  </a:srgbClr>
                </a:solidFill>
                <a:latin typeface="Trebuchet MS"/>
              </a:rPr>
              <a:t>В основі природної монополії лежать особливості технологій виробництва й обслуговування споживачів.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754399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6442" y="332657"/>
            <a:ext cx="8272021" cy="3456384"/>
          </a:xfrm>
        </p:spPr>
        <p:txBody>
          <a:bodyPr/>
          <a:lstStyle/>
          <a:p>
            <a:pPr marL="45720" lvl="0" indent="0" algn="just">
              <a:spcAft>
                <a:spcPts val="300"/>
              </a:spcAft>
              <a:buClr>
                <a:srgbClr val="F14124">
                  <a:lumMod val="75000"/>
                </a:srgbClr>
              </a:buClr>
              <a:buSzPct val="130000"/>
              <a:buNone/>
            </a:pPr>
            <a:r>
              <a:rPr lang="uk-UA" sz="2400" dirty="0">
                <a:solidFill>
                  <a:srgbClr val="5DCEAF">
                    <a:lumMod val="50000"/>
                  </a:srgbClr>
                </a:solidFill>
                <a:latin typeface="Trebuchet MS"/>
              </a:rPr>
              <a:t>До природних монополій належать підприємства: комунального обслуговування, </a:t>
            </a:r>
            <a:r>
              <a:rPr lang="uk-UA" sz="2400" dirty="0" err="1">
                <a:solidFill>
                  <a:srgbClr val="5DCEAF">
                    <a:lumMod val="50000"/>
                  </a:srgbClr>
                </a:solidFill>
                <a:latin typeface="Trebuchet MS"/>
              </a:rPr>
              <a:t>електро-</a:t>
            </a:r>
            <a:r>
              <a:rPr lang="uk-UA" sz="2400" dirty="0">
                <a:solidFill>
                  <a:srgbClr val="5DCEAF">
                    <a:lumMod val="50000"/>
                  </a:srgbClr>
                </a:solidFill>
                <a:latin typeface="Trebuchet MS"/>
              </a:rPr>
              <a:t>, </a:t>
            </a:r>
            <a:r>
              <a:rPr lang="uk-UA" sz="2400" dirty="0" err="1">
                <a:solidFill>
                  <a:srgbClr val="5DCEAF">
                    <a:lumMod val="50000"/>
                  </a:srgbClr>
                </a:solidFill>
                <a:latin typeface="Trebuchet MS"/>
              </a:rPr>
              <a:t>газо-</a:t>
            </a:r>
            <a:r>
              <a:rPr lang="uk-UA" sz="2400" dirty="0">
                <a:solidFill>
                  <a:srgbClr val="5DCEAF">
                    <a:lumMod val="50000"/>
                  </a:srgbClr>
                </a:solidFill>
                <a:latin typeface="Trebuchet MS"/>
              </a:rPr>
              <a:t>, водопостачання, зв'язку, кабельного телебачення, окремих галузей транспорту тощо. Найбільш яскраві приклади – НАК «Нафтогаз України», ДП «Укрпошта», ДП «Укрзалізниця».</a:t>
            </a:r>
            <a:endParaRPr lang="ru-RU" sz="2400" dirty="0">
              <a:solidFill>
                <a:srgbClr val="5DCEAF">
                  <a:lumMod val="50000"/>
                </a:srgbClr>
              </a:solidFill>
              <a:latin typeface="Trebuchet MS"/>
            </a:endParaRPr>
          </a:p>
          <a:p>
            <a:endParaRPr lang="ru-RU" dirty="0"/>
          </a:p>
        </p:txBody>
      </p:sp>
      <p:pic>
        <p:nvPicPr>
          <p:cNvPr id="4" name="Picture 3" descr="D:\Навчання\Мікро\1349878218_naftogaz_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2852936"/>
            <a:ext cx="2727044" cy="20377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D:\Навчання\Мікро\20_Ukrposhta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9904" y="3501008"/>
            <a:ext cx="3291182" cy="21806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6" descr="D:\Навчання\Мікро\uzjpg26072012121441_w300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84963" y="4890727"/>
            <a:ext cx="3340100" cy="160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48178560"/>
      </p:ext>
    </p:extLst>
  </p:cSld>
  <p:clrMapOvr>
    <a:masterClrMapping/>
  </p:clrMapOvr>
  <p:transition spd="slow">
    <p:strips dir="r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143000"/>
          </a:xfrm>
        </p:spPr>
        <p:txBody>
          <a:bodyPr>
            <a:normAutofit fontScale="90000"/>
          </a:bodyPr>
          <a:lstStyle/>
          <a:p>
            <a:pPr lvl="0">
              <a:spcBef>
                <a:spcPts val="0"/>
              </a:spcBef>
            </a:pPr>
            <a:r>
              <a:rPr lang="uk-UA" sz="4000" b="1" dirty="0">
                <a:ln w="10541" cmpd="sng">
                  <a:solidFill>
                    <a:srgbClr val="4E67C8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4E67C8">
                        <a:tint val="40000"/>
                        <a:satMod val="250000"/>
                      </a:srgbClr>
                    </a:gs>
                    <a:gs pos="9000">
                      <a:srgbClr val="4E67C8">
                        <a:tint val="52000"/>
                        <a:satMod val="300000"/>
                      </a:srgbClr>
                    </a:gs>
                    <a:gs pos="50000">
                      <a:srgbClr val="4E67C8">
                        <a:shade val="20000"/>
                        <a:satMod val="300000"/>
                      </a:srgbClr>
                    </a:gs>
                    <a:gs pos="79000">
                      <a:srgbClr val="4E67C8">
                        <a:tint val="52000"/>
                        <a:satMod val="300000"/>
                      </a:srgbClr>
                    </a:gs>
                    <a:gs pos="100000">
                      <a:srgbClr val="4E67C8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Trebuchet MS"/>
              </a:rPr>
              <a:t>Привілеї природної монополії.</a:t>
            </a:r>
            <a:r>
              <a:rPr lang="ru-RU" sz="4000" b="1" dirty="0">
                <a:ln w="11430"/>
                <a:gradFill>
                  <a:gsLst>
                    <a:gs pos="0">
                      <a:srgbClr val="F14124">
                        <a:tint val="90000"/>
                        <a:satMod val="120000"/>
                      </a:srgbClr>
                    </a:gs>
                    <a:gs pos="25000">
                      <a:srgbClr val="F14124">
                        <a:tint val="93000"/>
                        <a:satMod val="120000"/>
                      </a:srgbClr>
                    </a:gs>
                    <a:gs pos="50000">
                      <a:srgbClr val="F14124">
                        <a:shade val="89000"/>
                        <a:satMod val="110000"/>
                      </a:srgbClr>
                    </a:gs>
                    <a:gs pos="75000">
                      <a:srgbClr val="F14124">
                        <a:tint val="93000"/>
                        <a:satMod val="120000"/>
                      </a:srgbClr>
                    </a:gs>
                    <a:gs pos="100000">
                      <a:srgbClr val="F14124">
                        <a:tint val="90000"/>
                        <a:satMod val="120000"/>
                      </a:srgb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rebuchet MS"/>
              </a:rPr>
              <a:t/>
            </a:r>
            <a:br>
              <a:rPr lang="ru-RU" sz="4000" b="1" dirty="0">
                <a:ln w="11430"/>
                <a:gradFill>
                  <a:gsLst>
                    <a:gs pos="0">
                      <a:srgbClr val="F14124">
                        <a:tint val="90000"/>
                        <a:satMod val="120000"/>
                      </a:srgbClr>
                    </a:gs>
                    <a:gs pos="25000">
                      <a:srgbClr val="F14124">
                        <a:tint val="93000"/>
                        <a:satMod val="120000"/>
                      </a:srgbClr>
                    </a:gs>
                    <a:gs pos="50000">
                      <a:srgbClr val="F14124">
                        <a:shade val="89000"/>
                        <a:satMod val="110000"/>
                      </a:srgbClr>
                    </a:gs>
                    <a:gs pos="75000">
                      <a:srgbClr val="F14124">
                        <a:tint val="93000"/>
                        <a:satMod val="120000"/>
                      </a:srgbClr>
                    </a:gs>
                    <a:gs pos="100000">
                      <a:srgbClr val="F14124">
                        <a:tint val="90000"/>
                        <a:satMod val="120000"/>
                      </a:srgb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rebuchet MS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" lvl="0" indent="0" algn="just">
              <a:spcAft>
                <a:spcPts val="300"/>
              </a:spcAft>
              <a:buClr>
                <a:srgbClr val="F14124">
                  <a:lumMod val="75000"/>
                </a:srgbClr>
              </a:buClr>
              <a:buSzPct val="130000"/>
              <a:buNone/>
            </a:pPr>
            <a:r>
              <a:rPr lang="uk-UA" sz="2200" dirty="0">
                <a:solidFill>
                  <a:srgbClr val="5DCEAF">
                    <a:lumMod val="50000"/>
                  </a:srgbClr>
                </a:solidFill>
                <a:latin typeface="Trebuchet MS"/>
              </a:rPr>
              <a:t>В Україні, як і у більшості країн, природні монополії наділені особливими привілеями: право надання певних послуг і ціноутворення на них взамін на гарантію задоволення потреб споживачів.</a:t>
            </a:r>
          </a:p>
          <a:p>
            <a:pPr marL="45720" lvl="0" indent="0" algn="just">
              <a:spcAft>
                <a:spcPts val="300"/>
              </a:spcAft>
              <a:buClr>
                <a:srgbClr val="F14124">
                  <a:lumMod val="75000"/>
                </a:srgbClr>
              </a:buClr>
              <a:buSzPct val="130000"/>
              <a:buNone/>
            </a:pPr>
            <a:r>
              <a:rPr lang="uk-UA" sz="2200" dirty="0">
                <a:solidFill>
                  <a:srgbClr val="5DCEAF">
                    <a:lumMod val="50000"/>
                  </a:srgbClr>
                </a:solidFill>
                <a:latin typeface="Trebuchet MS"/>
              </a:rPr>
              <a:t>Також було  зменшено величину оподаткування, оскільки ці природні монополії належать до державного сектору економіки і забезпечують основну масу доходів.</a:t>
            </a:r>
            <a:endParaRPr lang="ru-RU" sz="2200" dirty="0">
              <a:solidFill>
                <a:srgbClr val="5DCEAF">
                  <a:lumMod val="50000"/>
                </a:srgbClr>
              </a:solidFill>
              <a:latin typeface="Trebuchet MS"/>
            </a:endParaRPr>
          </a:p>
          <a:p>
            <a:endParaRPr lang="ru-RU" dirty="0"/>
          </a:p>
        </p:txBody>
      </p:sp>
      <p:pic>
        <p:nvPicPr>
          <p:cNvPr id="4" name="Picture 2" descr="D:\Навчання\Мікро\1383718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9526" y="4273387"/>
            <a:ext cx="2396579" cy="2253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66447878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9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143000"/>
          </a:xfrm>
        </p:spPr>
        <p:txBody>
          <a:bodyPr>
            <a:normAutofit fontScale="90000"/>
          </a:bodyPr>
          <a:lstStyle/>
          <a:p>
            <a:pPr lvl="0">
              <a:spcBef>
                <a:spcPts val="0"/>
              </a:spcBef>
            </a:pPr>
            <a:r>
              <a:rPr lang="ru-RU" sz="4000" b="1" dirty="0" err="1">
                <a:ln w="10541" cmpd="sng">
                  <a:solidFill>
                    <a:srgbClr val="4E67C8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4E67C8">
                        <a:tint val="40000"/>
                        <a:satMod val="250000"/>
                      </a:srgbClr>
                    </a:gs>
                    <a:gs pos="9000">
                      <a:srgbClr val="4E67C8">
                        <a:tint val="52000"/>
                        <a:satMod val="300000"/>
                      </a:srgbClr>
                    </a:gs>
                    <a:gs pos="50000">
                      <a:srgbClr val="4E67C8">
                        <a:shade val="20000"/>
                        <a:satMod val="300000"/>
                      </a:srgbClr>
                    </a:gs>
                    <a:gs pos="79000">
                      <a:srgbClr val="4E67C8">
                        <a:tint val="52000"/>
                        <a:satMod val="300000"/>
                      </a:srgbClr>
                    </a:gs>
                    <a:gs pos="100000">
                      <a:srgbClr val="4E67C8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Trebuchet MS"/>
              </a:rPr>
              <a:t>Завдання</a:t>
            </a:r>
            <a:r>
              <a:rPr lang="ru-RU" sz="4000" b="1" dirty="0">
                <a:ln w="10541" cmpd="sng">
                  <a:solidFill>
                    <a:srgbClr val="4E67C8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4E67C8">
                        <a:tint val="40000"/>
                        <a:satMod val="250000"/>
                      </a:srgbClr>
                    </a:gs>
                    <a:gs pos="9000">
                      <a:srgbClr val="4E67C8">
                        <a:tint val="52000"/>
                        <a:satMod val="300000"/>
                      </a:srgbClr>
                    </a:gs>
                    <a:gs pos="50000">
                      <a:srgbClr val="4E67C8">
                        <a:shade val="20000"/>
                        <a:satMod val="300000"/>
                      </a:srgbClr>
                    </a:gs>
                    <a:gs pos="79000">
                      <a:srgbClr val="4E67C8">
                        <a:tint val="52000"/>
                        <a:satMod val="300000"/>
                      </a:srgbClr>
                    </a:gs>
                    <a:gs pos="100000">
                      <a:srgbClr val="4E67C8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Trebuchet MS"/>
              </a:rPr>
              <a:t> державного </a:t>
            </a:r>
            <a:r>
              <a:rPr lang="ru-RU" sz="4000" b="1" dirty="0" err="1">
                <a:ln w="10541" cmpd="sng">
                  <a:solidFill>
                    <a:srgbClr val="4E67C8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4E67C8">
                        <a:tint val="40000"/>
                        <a:satMod val="250000"/>
                      </a:srgbClr>
                    </a:gs>
                    <a:gs pos="9000">
                      <a:srgbClr val="4E67C8">
                        <a:tint val="52000"/>
                        <a:satMod val="300000"/>
                      </a:srgbClr>
                    </a:gs>
                    <a:gs pos="50000">
                      <a:srgbClr val="4E67C8">
                        <a:shade val="20000"/>
                        <a:satMod val="300000"/>
                      </a:srgbClr>
                    </a:gs>
                    <a:gs pos="79000">
                      <a:srgbClr val="4E67C8">
                        <a:tint val="52000"/>
                        <a:satMod val="300000"/>
                      </a:srgbClr>
                    </a:gs>
                    <a:gs pos="100000">
                      <a:srgbClr val="4E67C8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Trebuchet MS"/>
              </a:rPr>
              <a:t>регулювання</a:t>
            </a:r>
            <a:r>
              <a:rPr lang="ru-RU" sz="4000" b="1" dirty="0">
                <a:ln w="10541" cmpd="sng">
                  <a:solidFill>
                    <a:srgbClr val="4E67C8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4E67C8">
                        <a:tint val="40000"/>
                        <a:satMod val="250000"/>
                      </a:srgbClr>
                    </a:gs>
                    <a:gs pos="9000">
                      <a:srgbClr val="4E67C8">
                        <a:tint val="52000"/>
                        <a:satMod val="300000"/>
                      </a:srgbClr>
                    </a:gs>
                    <a:gs pos="50000">
                      <a:srgbClr val="4E67C8">
                        <a:shade val="20000"/>
                        <a:satMod val="300000"/>
                      </a:srgbClr>
                    </a:gs>
                    <a:gs pos="79000">
                      <a:srgbClr val="4E67C8">
                        <a:tint val="52000"/>
                        <a:satMod val="300000"/>
                      </a:srgbClr>
                    </a:gs>
                    <a:gs pos="100000">
                      <a:srgbClr val="4E67C8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Trebuchet MS"/>
              </a:rPr>
              <a:t>.</a:t>
            </a:r>
            <a:br>
              <a:rPr lang="ru-RU" sz="4000" b="1" dirty="0">
                <a:ln w="10541" cmpd="sng">
                  <a:solidFill>
                    <a:srgbClr val="4E67C8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4E67C8">
                        <a:tint val="40000"/>
                        <a:satMod val="250000"/>
                      </a:srgbClr>
                    </a:gs>
                    <a:gs pos="9000">
                      <a:srgbClr val="4E67C8">
                        <a:tint val="52000"/>
                        <a:satMod val="300000"/>
                      </a:srgbClr>
                    </a:gs>
                    <a:gs pos="50000">
                      <a:srgbClr val="4E67C8">
                        <a:shade val="20000"/>
                        <a:satMod val="300000"/>
                      </a:srgbClr>
                    </a:gs>
                    <a:gs pos="79000">
                      <a:srgbClr val="4E67C8">
                        <a:tint val="52000"/>
                        <a:satMod val="300000"/>
                      </a:srgbClr>
                    </a:gs>
                    <a:gs pos="100000">
                      <a:srgbClr val="4E67C8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Trebuchet MS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sz="3000" dirty="0">
                <a:solidFill>
                  <a:srgbClr val="5DCEAF">
                    <a:lumMod val="50000"/>
                  </a:srgbClr>
                </a:solidFill>
                <a:latin typeface="Trebuchet MS"/>
              </a:rPr>
              <a:t>Не </a:t>
            </a:r>
            <a:r>
              <a:rPr lang="ru-RU" sz="3000" dirty="0" err="1">
                <a:solidFill>
                  <a:srgbClr val="5DCEAF">
                    <a:lumMod val="50000"/>
                  </a:srgbClr>
                </a:solidFill>
                <a:latin typeface="Trebuchet MS"/>
              </a:rPr>
              <a:t>допустити</a:t>
            </a:r>
            <a:r>
              <a:rPr lang="ru-RU" sz="3000" dirty="0">
                <a:solidFill>
                  <a:srgbClr val="5DCEAF">
                    <a:lumMod val="50000"/>
                  </a:srgbClr>
                </a:solidFill>
                <a:latin typeface="Trebuchet MS"/>
              </a:rPr>
              <a:t> </a:t>
            </a:r>
            <a:r>
              <a:rPr lang="ru-RU" sz="3000" dirty="0" err="1">
                <a:solidFill>
                  <a:srgbClr val="5DCEAF">
                    <a:lumMod val="50000"/>
                  </a:srgbClr>
                </a:solidFill>
                <a:latin typeface="Trebuchet MS"/>
              </a:rPr>
              <a:t>необґрунтованого</a:t>
            </a:r>
            <a:r>
              <a:rPr lang="ru-RU" sz="3000" dirty="0">
                <a:solidFill>
                  <a:srgbClr val="5DCEAF">
                    <a:lumMod val="50000"/>
                  </a:srgbClr>
                </a:solidFill>
                <a:latin typeface="Trebuchet MS"/>
              </a:rPr>
              <a:t> </a:t>
            </a:r>
            <a:r>
              <a:rPr lang="ru-RU" sz="3000" dirty="0" err="1">
                <a:solidFill>
                  <a:srgbClr val="5DCEAF">
                    <a:lumMod val="50000"/>
                  </a:srgbClr>
                </a:solidFill>
                <a:latin typeface="Trebuchet MS"/>
              </a:rPr>
              <a:t>підвищення</a:t>
            </a:r>
            <a:r>
              <a:rPr lang="ru-RU" sz="3000" dirty="0">
                <a:solidFill>
                  <a:srgbClr val="5DCEAF">
                    <a:lumMod val="50000"/>
                  </a:srgbClr>
                </a:solidFill>
                <a:latin typeface="Trebuchet MS"/>
              </a:rPr>
              <a:t> </a:t>
            </a:r>
            <a:r>
              <a:rPr lang="ru-RU" sz="3000" dirty="0" err="1">
                <a:solidFill>
                  <a:srgbClr val="5DCEAF">
                    <a:lumMod val="50000"/>
                  </a:srgbClr>
                </a:solidFill>
                <a:latin typeface="Trebuchet MS"/>
              </a:rPr>
              <a:t>цін</a:t>
            </a:r>
            <a:r>
              <a:rPr lang="ru-RU" sz="3000" dirty="0">
                <a:solidFill>
                  <a:srgbClr val="5DCEAF">
                    <a:lumMod val="50000"/>
                  </a:srgbClr>
                </a:solidFill>
                <a:latin typeface="Trebuchet MS"/>
              </a:rPr>
              <a:t> </a:t>
            </a:r>
            <a:r>
              <a:rPr lang="ru-RU" sz="3000" dirty="0" err="1">
                <a:solidFill>
                  <a:srgbClr val="5DCEAF">
                    <a:lumMod val="50000"/>
                  </a:srgbClr>
                </a:solidFill>
                <a:latin typeface="Trebuchet MS"/>
              </a:rPr>
              <a:t>або</a:t>
            </a:r>
            <a:r>
              <a:rPr lang="ru-RU" sz="3000" dirty="0">
                <a:solidFill>
                  <a:srgbClr val="5DCEAF">
                    <a:lumMod val="50000"/>
                  </a:srgbClr>
                </a:solidFill>
                <a:latin typeface="Trebuchet MS"/>
              </a:rPr>
              <a:t> </a:t>
            </a:r>
            <a:r>
              <a:rPr lang="ru-RU" sz="3000" dirty="0" err="1">
                <a:solidFill>
                  <a:srgbClr val="5DCEAF">
                    <a:lumMod val="50000"/>
                  </a:srgbClr>
                </a:solidFill>
                <a:latin typeface="Trebuchet MS"/>
              </a:rPr>
              <a:t>обмеження</a:t>
            </a:r>
            <a:r>
              <a:rPr lang="ru-RU" sz="3000" dirty="0">
                <a:solidFill>
                  <a:srgbClr val="5DCEAF">
                    <a:lumMod val="50000"/>
                  </a:srgbClr>
                </a:solidFill>
                <a:latin typeface="Trebuchet MS"/>
              </a:rPr>
              <a:t> </a:t>
            </a:r>
            <a:r>
              <a:rPr lang="ru-RU" sz="3000" dirty="0" err="1">
                <a:solidFill>
                  <a:srgbClr val="5DCEAF">
                    <a:lumMod val="50000"/>
                  </a:srgbClr>
                </a:solidFill>
                <a:latin typeface="Trebuchet MS"/>
              </a:rPr>
              <a:t>обсягу</a:t>
            </a:r>
            <a:r>
              <a:rPr lang="ru-RU" sz="3000" dirty="0">
                <a:solidFill>
                  <a:srgbClr val="5DCEAF">
                    <a:lumMod val="50000"/>
                  </a:srgbClr>
                </a:solidFill>
                <a:latin typeface="Trebuchet MS"/>
              </a:rPr>
              <a:t> </a:t>
            </a:r>
            <a:r>
              <a:rPr lang="ru-RU" sz="3000" dirty="0" err="1">
                <a:solidFill>
                  <a:srgbClr val="5DCEAF">
                    <a:lumMod val="50000"/>
                  </a:srgbClr>
                </a:solidFill>
                <a:latin typeface="Trebuchet MS"/>
              </a:rPr>
              <a:t>продукції</a:t>
            </a:r>
            <a:r>
              <a:rPr lang="ru-RU" sz="3000" dirty="0">
                <a:solidFill>
                  <a:srgbClr val="5DCEAF">
                    <a:lumMod val="50000"/>
                  </a:srgbClr>
                </a:solidFill>
                <a:latin typeface="Trebuchet MS"/>
              </a:rPr>
              <a:t> з боку </a:t>
            </a:r>
            <a:r>
              <a:rPr lang="ru-RU" sz="3000" dirty="0" err="1">
                <a:solidFill>
                  <a:srgbClr val="5DCEAF">
                    <a:lumMod val="50000"/>
                  </a:srgbClr>
                </a:solidFill>
                <a:latin typeface="Trebuchet MS"/>
              </a:rPr>
              <a:t>фірм</a:t>
            </a:r>
            <a:r>
              <a:rPr lang="ru-RU" sz="3000" dirty="0">
                <a:solidFill>
                  <a:srgbClr val="5DCEAF">
                    <a:lumMod val="50000"/>
                  </a:srgbClr>
                </a:solidFill>
                <a:latin typeface="Trebuchet MS"/>
              </a:rPr>
              <a:t>, </a:t>
            </a:r>
            <a:r>
              <a:rPr lang="ru-RU" sz="3000" dirty="0" err="1">
                <a:solidFill>
                  <a:srgbClr val="5DCEAF">
                    <a:lumMod val="50000"/>
                  </a:srgbClr>
                </a:solidFill>
                <a:latin typeface="Trebuchet MS"/>
              </a:rPr>
              <a:t>які</a:t>
            </a:r>
            <a:r>
              <a:rPr lang="ru-RU" sz="3000" dirty="0">
                <a:solidFill>
                  <a:srgbClr val="5DCEAF">
                    <a:lumMod val="50000"/>
                  </a:srgbClr>
                </a:solidFill>
                <a:latin typeface="Trebuchet MS"/>
              </a:rPr>
              <a:t> </a:t>
            </a:r>
            <a:r>
              <a:rPr lang="ru-RU" sz="3000" dirty="0" err="1">
                <a:solidFill>
                  <a:srgbClr val="5DCEAF">
                    <a:lumMod val="50000"/>
                  </a:srgbClr>
                </a:solidFill>
                <a:latin typeface="Trebuchet MS"/>
              </a:rPr>
              <a:t>мають</a:t>
            </a:r>
            <a:r>
              <a:rPr lang="ru-RU" sz="3000" dirty="0">
                <a:solidFill>
                  <a:srgbClr val="5DCEAF">
                    <a:lumMod val="50000"/>
                  </a:srgbClr>
                </a:solidFill>
                <a:latin typeface="Trebuchet MS"/>
              </a:rPr>
              <a:t> на </a:t>
            </a:r>
            <a:r>
              <a:rPr lang="ru-RU" sz="3000" dirty="0" err="1">
                <a:solidFill>
                  <a:srgbClr val="5DCEAF">
                    <a:lumMod val="50000"/>
                  </a:srgbClr>
                </a:solidFill>
                <a:latin typeface="Trebuchet MS"/>
              </a:rPr>
              <a:t>меті</a:t>
            </a:r>
            <a:r>
              <a:rPr lang="ru-RU" sz="3000" dirty="0">
                <a:solidFill>
                  <a:srgbClr val="5DCEAF">
                    <a:lumMod val="50000"/>
                  </a:srgbClr>
                </a:solidFill>
                <a:latin typeface="Trebuchet MS"/>
              </a:rPr>
              <a:t> </a:t>
            </a:r>
            <a:r>
              <a:rPr lang="ru-RU" sz="3000" dirty="0" err="1">
                <a:solidFill>
                  <a:srgbClr val="5DCEAF">
                    <a:lumMod val="50000"/>
                  </a:srgbClr>
                </a:solidFill>
                <a:latin typeface="Trebuchet MS"/>
              </a:rPr>
              <a:t>використати</a:t>
            </a:r>
            <a:r>
              <a:rPr lang="ru-RU" sz="3000" dirty="0">
                <a:solidFill>
                  <a:srgbClr val="5DCEAF">
                    <a:lumMod val="50000"/>
                  </a:srgbClr>
                </a:solidFill>
                <a:latin typeface="Trebuchet MS"/>
              </a:rPr>
              <a:t> </a:t>
            </a:r>
            <a:r>
              <a:rPr lang="ru-RU" sz="3000" dirty="0" err="1">
                <a:solidFill>
                  <a:srgbClr val="5DCEAF">
                    <a:lumMod val="50000"/>
                  </a:srgbClr>
                </a:solidFill>
                <a:latin typeface="Trebuchet MS"/>
              </a:rPr>
              <a:t>переваги</a:t>
            </a:r>
            <a:r>
              <a:rPr lang="ru-RU" sz="3000" dirty="0">
                <a:solidFill>
                  <a:srgbClr val="5DCEAF">
                    <a:lumMod val="50000"/>
                  </a:srgbClr>
                </a:solidFill>
                <a:latin typeface="Trebuchet MS"/>
              </a:rPr>
              <a:t> </a:t>
            </a:r>
            <a:r>
              <a:rPr lang="ru-RU" sz="3000" dirty="0" err="1">
                <a:solidFill>
                  <a:srgbClr val="5DCEAF">
                    <a:lumMod val="50000"/>
                  </a:srgbClr>
                </a:solidFill>
                <a:latin typeface="Trebuchet MS"/>
              </a:rPr>
              <a:t>монополіста</a:t>
            </a:r>
            <a:r>
              <a:rPr lang="ru-RU" sz="3000" dirty="0">
                <a:solidFill>
                  <a:srgbClr val="5DCEAF">
                    <a:lumMod val="50000"/>
                  </a:srgbClr>
                </a:solidFill>
                <a:latin typeface="Trebuchet MS"/>
              </a:rPr>
              <a:t> на шкоду </a:t>
            </a:r>
            <a:r>
              <a:rPr lang="ru-RU" sz="3000" dirty="0" err="1">
                <a:solidFill>
                  <a:srgbClr val="5DCEAF">
                    <a:lumMod val="50000"/>
                  </a:srgbClr>
                </a:solidFill>
                <a:latin typeface="Trebuchet MS"/>
              </a:rPr>
              <a:t>споживачам</a:t>
            </a:r>
            <a:endParaRPr lang="ru-RU" dirty="0"/>
          </a:p>
        </p:txBody>
      </p:sp>
      <p:pic>
        <p:nvPicPr>
          <p:cNvPr id="4" name="Picture 2" descr="D:\Навчання\Мікро\synergylargegif21112012141832_w250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808" y="3675064"/>
            <a:ext cx="3223135" cy="29008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143859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143000"/>
          </a:xfrm>
        </p:spPr>
        <p:txBody>
          <a:bodyPr>
            <a:normAutofit fontScale="90000"/>
          </a:bodyPr>
          <a:lstStyle/>
          <a:p>
            <a:pPr lvl="0">
              <a:spcBef>
                <a:spcPts val="0"/>
              </a:spcBef>
            </a:pPr>
            <a:r>
              <a:rPr lang="uk-UA" sz="4000" b="1" dirty="0">
                <a:ln w="10541" cmpd="sng">
                  <a:solidFill>
                    <a:srgbClr val="4E67C8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4E67C8">
                        <a:tint val="40000"/>
                        <a:satMod val="250000"/>
                      </a:srgbClr>
                    </a:gs>
                    <a:gs pos="9000">
                      <a:srgbClr val="4E67C8">
                        <a:tint val="52000"/>
                        <a:satMod val="300000"/>
                      </a:srgbClr>
                    </a:gs>
                    <a:gs pos="50000">
                      <a:srgbClr val="4E67C8">
                        <a:shade val="20000"/>
                        <a:satMod val="300000"/>
                      </a:srgbClr>
                    </a:gs>
                    <a:gs pos="79000">
                      <a:srgbClr val="4E67C8">
                        <a:tint val="52000"/>
                        <a:satMod val="300000"/>
                      </a:srgbClr>
                    </a:gs>
                    <a:gs pos="100000">
                      <a:srgbClr val="4E67C8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Trebuchet MS"/>
              </a:rPr>
              <a:t>Державне регулювання в Україні.</a:t>
            </a:r>
            <a:r>
              <a:rPr lang="ru-RU" sz="4000" b="1" dirty="0">
                <a:ln w="10541" cmpd="sng">
                  <a:solidFill>
                    <a:srgbClr val="4E67C8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4E67C8">
                        <a:tint val="40000"/>
                        <a:satMod val="250000"/>
                      </a:srgbClr>
                    </a:gs>
                    <a:gs pos="9000">
                      <a:srgbClr val="4E67C8">
                        <a:tint val="52000"/>
                        <a:satMod val="300000"/>
                      </a:srgbClr>
                    </a:gs>
                    <a:gs pos="50000">
                      <a:srgbClr val="4E67C8">
                        <a:shade val="20000"/>
                        <a:satMod val="300000"/>
                      </a:srgbClr>
                    </a:gs>
                    <a:gs pos="79000">
                      <a:srgbClr val="4E67C8">
                        <a:tint val="52000"/>
                        <a:satMod val="300000"/>
                      </a:srgbClr>
                    </a:gs>
                    <a:gs pos="100000">
                      <a:srgbClr val="4E67C8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Trebuchet MS"/>
              </a:rPr>
              <a:t/>
            </a:r>
            <a:br>
              <a:rPr lang="ru-RU" sz="4000" b="1" dirty="0">
                <a:ln w="10541" cmpd="sng">
                  <a:solidFill>
                    <a:srgbClr val="4E67C8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4E67C8">
                        <a:tint val="40000"/>
                        <a:satMod val="250000"/>
                      </a:srgbClr>
                    </a:gs>
                    <a:gs pos="9000">
                      <a:srgbClr val="4E67C8">
                        <a:tint val="52000"/>
                        <a:satMod val="300000"/>
                      </a:srgbClr>
                    </a:gs>
                    <a:gs pos="50000">
                      <a:srgbClr val="4E67C8">
                        <a:shade val="20000"/>
                        <a:satMod val="300000"/>
                      </a:srgbClr>
                    </a:gs>
                    <a:gs pos="79000">
                      <a:srgbClr val="4E67C8">
                        <a:tint val="52000"/>
                        <a:satMod val="300000"/>
                      </a:srgbClr>
                    </a:gs>
                    <a:gs pos="100000">
                      <a:srgbClr val="4E67C8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Trebuchet MS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" lvl="0" indent="0" algn="just">
              <a:spcAft>
                <a:spcPts val="300"/>
              </a:spcAft>
              <a:buClr>
                <a:srgbClr val="F14124">
                  <a:lumMod val="75000"/>
                </a:srgbClr>
              </a:buClr>
              <a:buSzPct val="130000"/>
              <a:buNone/>
            </a:pPr>
            <a:r>
              <a:rPr lang="ru-RU" sz="2000" dirty="0">
                <a:solidFill>
                  <a:srgbClr val="5DCEAF">
                    <a:lumMod val="50000"/>
                  </a:srgbClr>
                </a:solidFill>
                <a:latin typeface="Trebuchet MS"/>
              </a:rPr>
              <a:t>Як </a:t>
            </a:r>
            <a:r>
              <a:rPr lang="ru-RU" sz="2000" dirty="0" err="1">
                <a:solidFill>
                  <a:srgbClr val="5DCEAF">
                    <a:lumMod val="50000"/>
                  </a:srgbClr>
                </a:solidFill>
                <a:latin typeface="Trebuchet MS"/>
              </a:rPr>
              <a:t>відомо</a:t>
            </a:r>
            <a:r>
              <a:rPr lang="ru-RU" sz="2000" dirty="0">
                <a:solidFill>
                  <a:srgbClr val="5DCEAF">
                    <a:lumMod val="50000"/>
                  </a:srgbClr>
                </a:solidFill>
                <a:latin typeface="Trebuchet MS"/>
              </a:rPr>
              <a:t>, закон "Про </a:t>
            </a:r>
            <a:r>
              <a:rPr lang="ru-RU" sz="2000" dirty="0" err="1">
                <a:solidFill>
                  <a:srgbClr val="5DCEAF">
                    <a:lumMod val="50000"/>
                  </a:srgbClr>
                </a:solidFill>
                <a:latin typeface="Trebuchet MS"/>
              </a:rPr>
              <a:t>внесення</a:t>
            </a:r>
            <a:r>
              <a:rPr lang="ru-RU" sz="2000" dirty="0">
                <a:solidFill>
                  <a:srgbClr val="5DCEAF">
                    <a:lumMod val="50000"/>
                  </a:srgbClr>
                </a:solidFill>
                <a:latin typeface="Trebuchet MS"/>
              </a:rPr>
              <a:t> </a:t>
            </a:r>
            <a:r>
              <a:rPr lang="ru-RU" sz="2000" dirty="0" err="1">
                <a:solidFill>
                  <a:srgbClr val="5DCEAF">
                    <a:lumMod val="50000"/>
                  </a:srgbClr>
                </a:solidFill>
                <a:latin typeface="Trebuchet MS"/>
              </a:rPr>
              <a:t>змін</a:t>
            </a:r>
            <a:r>
              <a:rPr lang="ru-RU" sz="2000" dirty="0">
                <a:solidFill>
                  <a:srgbClr val="5DCEAF">
                    <a:lumMod val="50000"/>
                  </a:srgbClr>
                </a:solidFill>
                <a:latin typeface="Trebuchet MS"/>
              </a:rPr>
              <a:t> до закону "Про </a:t>
            </a:r>
            <a:r>
              <a:rPr lang="ru-RU" sz="2000" dirty="0" err="1">
                <a:solidFill>
                  <a:srgbClr val="5DCEAF">
                    <a:lumMod val="50000"/>
                  </a:srgbClr>
                </a:solidFill>
                <a:latin typeface="Trebuchet MS"/>
              </a:rPr>
              <a:t>природні</a:t>
            </a:r>
            <a:r>
              <a:rPr lang="ru-RU" sz="2000" dirty="0">
                <a:solidFill>
                  <a:srgbClr val="5DCEAF">
                    <a:lumMod val="50000"/>
                  </a:srgbClr>
                </a:solidFill>
                <a:latin typeface="Trebuchet MS"/>
              </a:rPr>
              <a:t> </a:t>
            </a:r>
            <a:r>
              <a:rPr lang="ru-RU" sz="2000" dirty="0" err="1">
                <a:solidFill>
                  <a:srgbClr val="5DCEAF">
                    <a:lumMod val="50000"/>
                  </a:srgbClr>
                </a:solidFill>
                <a:latin typeface="Trebuchet MS"/>
              </a:rPr>
              <a:t>монополії</a:t>
            </a:r>
            <a:r>
              <a:rPr lang="ru-RU" sz="2000" dirty="0">
                <a:solidFill>
                  <a:srgbClr val="5DCEAF">
                    <a:lumMod val="50000"/>
                  </a:srgbClr>
                </a:solidFill>
                <a:latin typeface="Trebuchet MS"/>
              </a:rPr>
              <a:t>" парламент </a:t>
            </a:r>
            <a:r>
              <a:rPr lang="ru-RU" sz="2000" dirty="0" err="1">
                <a:solidFill>
                  <a:srgbClr val="5DCEAF">
                    <a:lumMod val="50000"/>
                  </a:srgbClr>
                </a:solidFill>
                <a:latin typeface="Trebuchet MS"/>
              </a:rPr>
              <a:t>ухвалив</a:t>
            </a:r>
            <a:r>
              <a:rPr lang="ru-RU" sz="2000" dirty="0">
                <a:solidFill>
                  <a:srgbClr val="5DCEAF">
                    <a:lumMod val="50000"/>
                  </a:srgbClr>
                </a:solidFill>
                <a:latin typeface="Trebuchet MS"/>
              </a:rPr>
              <a:t> 21 </a:t>
            </a:r>
            <a:r>
              <a:rPr lang="ru-RU" sz="2000" dirty="0" err="1">
                <a:solidFill>
                  <a:srgbClr val="5DCEAF">
                    <a:lumMod val="50000"/>
                  </a:srgbClr>
                </a:solidFill>
                <a:latin typeface="Trebuchet MS"/>
              </a:rPr>
              <a:t>червня</a:t>
            </a:r>
            <a:r>
              <a:rPr lang="ru-RU" sz="2000" dirty="0">
                <a:solidFill>
                  <a:srgbClr val="5DCEAF">
                    <a:lumMod val="50000"/>
                  </a:srgbClr>
                </a:solidFill>
                <a:latin typeface="Trebuchet MS"/>
              </a:rPr>
              <a:t> 2012 року.</a:t>
            </a:r>
          </a:p>
          <a:p>
            <a:pPr marL="45720" lvl="0" indent="0" algn="just">
              <a:spcAft>
                <a:spcPts val="300"/>
              </a:spcAft>
              <a:buClr>
                <a:srgbClr val="F14124">
                  <a:lumMod val="75000"/>
                </a:srgbClr>
              </a:buClr>
              <a:buSzPct val="130000"/>
              <a:buNone/>
            </a:pPr>
            <a:r>
              <a:rPr lang="uk-UA" sz="2000" dirty="0">
                <a:solidFill>
                  <a:srgbClr val="5DCEAF">
                    <a:lumMod val="50000"/>
                  </a:srgbClr>
                </a:solidFill>
                <a:latin typeface="Trebuchet MS"/>
              </a:rPr>
              <a:t>На думку розробників закону, впровадження нової системи </a:t>
            </a:r>
            <a:r>
              <a:rPr lang="uk-UA" sz="2000" dirty="0" err="1">
                <a:solidFill>
                  <a:srgbClr val="5DCEAF">
                    <a:lumMod val="50000"/>
                  </a:srgbClr>
                </a:solidFill>
                <a:latin typeface="Trebuchet MS"/>
              </a:rPr>
              <a:t>тарифоутворення</a:t>
            </a:r>
            <a:r>
              <a:rPr lang="uk-UA" sz="2000" dirty="0">
                <a:solidFill>
                  <a:srgbClr val="5DCEAF">
                    <a:lumMod val="50000"/>
                  </a:srgbClr>
                </a:solidFill>
                <a:latin typeface="Trebuchet MS"/>
              </a:rPr>
              <a:t> стимулюватиме природні монополії до скорочення неефективних витрат, підвищення якості товару, дасть змогу залучити інвестиції у відповідні галузі.</a:t>
            </a:r>
          </a:p>
          <a:p>
            <a:pPr marL="45720" lvl="0" indent="0" algn="just">
              <a:spcAft>
                <a:spcPts val="300"/>
              </a:spcAft>
              <a:buClr>
                <a:srgbClr val="F14124">
                  <a:lumMod val="75000"/>
                </a:srgbClr>
              </a:buClr>
              <a:buSzPct val="130000"/>
              <a:buNone/>
            </a:pPr>
            <a:r>
              <a:rPr lang="uk-UA" sz="2000" dirty="0">
                <a:solidFill>
                  <a:srgbClr val="5DCEAF">
                    <a:lumMod val="50000"/>
                  </a:srgbClr>
                </a:solidFill>
                <a:latin typeface="Trebuchet MS"/>
              </a:rPr>
              <a:t>Законом України «Про захист від недобросовісної конкуренції» від 30.06.99. за монополізм передбачається штраф до 3% доходу суб'єктів господарювання від реалізації продукції (товарів, робіт, послуг) за останній звітний рік, що передував року в якому накладався штраф.</a:t>
            </a:r>
            <a:endParaRPr lang="ru-RU" sz="2000" dirty="0">
              <a:solidFill>
                <a:srgbClr val="5DCEAF">
                  <a:lumMod val="50000"/>
                </a:srgbClr>
              </a:solidFill>
              <a:latin typeface="Trebuchet MS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913519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D:\Навчання\Мікро\PM731image005.gif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145" y="1340768"/>
            <a:ext cx="8901351" cy="43993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244071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499</Words>
  <Application>Microsoft Office PowerPoint</Application>
  <PresentationFormat>Экран (4:3)</PresentationFormat>
  <Paragraphs>26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Тема Office</vt:lpstr>
      <vt:lpstr>Природні монополії в економіці України: проблемні аспекти діяльності та  особливості державного регулювання </vt:lpstr>
      <vt:lpstr>Актуальність та мета дослідження. </vt:lpstr>
      <vt:lpstr>Структура ринків України. </vt:lpstr>
      <vt:lpstr>Поняття «природна монополія». </vt:lpstr>
      <vt:lpstr>Презентация PowerPoint</vt:lpstr>
      <vt:lpstr>Привілеї природної монополії. </vt:lpstr>
      <vt:lpstr>Завдання державного регулювання. </vt:lpstr>
      <vt:lpstr>Державне регулювання в Україні.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Світовий досвід. </vt:lpstr>
      <vt:lpstr>Дякую за увагу!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Природні монополії в економіці України: проблемні аспекти діяльності та  особливості державного регулювання </dc:title>
  <dc:creator>Серега</dc:creator>
  <cp:lastModifiedBy>Серега</cp:lastModifiedBy>
  <cp:revision>3</cp:revision>
  <dcterms:created xsi:type="dcterms:W3CDTF">2013-11-10T13:53:06Z</dcterms:created>
  <dcterms:modified xsi:type="dcterms:W3CDTF">2013-11-10T14:25:59Z</dcterms:modified>
</cp:coreProperties>
</file>