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>
      <p:cViewPr varScale="1">
        <p:scale>
          <a:sx n="103" d="100"/>
          <a:sy n="10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188B4-BBA4-40A5-8EEB-EF5A83D5103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AD405-D775-4C65-9E88-ABD7C1A08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040E55F-D958-48DF-9953-9A2FA10757C7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CBC5-79D4-472D-82A5-F9DD33952757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C8A58-A7E9-4A02-B890-0DBB9086BDE6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3C7D-B211-4AE0-88EB-DEF98EE71C19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69756-CACE-431D-A4A6-B0A9300D7CAA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94CF-8E3B-4E2D-BFB0-16184C65E613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30D2E7-0F2B-4DF5-B7CF-8A09C4DE8C12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54F476E-E8C0-4426-96D9-61AB3EA3AFE4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0D18-8666-4B1B-AA5D-420845881C67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7EE6-A587-40B5-BC1C-65DF38D7B9B3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CF62-4B4D-44EE-910A-3E13F3A49AEC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BFB8E35-CD77-434A-B37C-F9075E92CFB3}" type="datetime1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Рынок образовательных услуг в Украине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одзаголовок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Количество ВНЗ В Украине 3-4 уровня аккредитации </a:t>
            </a:r>
            <a:endParaRPr lang="ru-RU" sz="2400" dirty="0"/>
          </a:p>
        </p:txBody>
      </p:sp>
      <p:pic>
        <p:nvPicPr>
          <p:cNvPr id="8" name="Содержимое 7" descr="116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2357430"/>
            <a:ext cx="6667500" cy="3495675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500562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10 лучших высших учебных заведений Украины По рейтингу ЮНЕСКО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32888"/>
            <a:ext cx="8229600" cy="432511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Национальный технический университет Украины «Киевский политехнический институт»,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Киевский национальный университет им. Тараса Шевченко,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Национальный медицинский университет им. Александра Богомольца,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Национальный университет «</a:t>
            </a:r>
            <a:r>
              <a:rPr lang="ru-RU" dirty="0" err="1" smtClean="0"/>
              <a:t>Киево-Могилянская</a:t>
            </a:r>
            <a:r>
              <a:rPr lang="ru-RU" dirty="0" smtClean="0"/>
              <a:t> академия»,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Харьковский национальный университет им. Василия </a:t>
            </a:r>
            <a:r>
              <a:rPr lang="ru-RU" dirty="0" err="1" smtClean="0"/>
              <a:t>Каразина</a:t>
            </a:r>
            <a:r>
              <a:rPr lang="ru-RU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Национальный технический университет «Харьковский политехнический институт»,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Национальный аграрный университет,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Национальная юридическая академия им. Ярослава Мудрого,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Национальный лесотехнический университет Украины,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Донецкий национальный университет.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Список ВУЗов, получивших высокие баллы</a:t>
            </a:r>
            <a:endParaRPr lang="ru-RU" sz="2800" dirty="0"/>
          </a:p>
        </p:txBody>
      </p:sp>
      <p:pic>
        <p:nvPicPr>
          <p:cNvPr id="4" name="Содержимое 3" descr="fdd7825b33b9b183a1f6f07d78cc23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643050"/>
            <a:ext cx="5500726" cy="459191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643438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три аспекта образовательной деятельности, наиболее существенно влияющие на качество высшего образования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Качество персонала, гарантируемое высокой академической квалификацией преподавателей и научных сотрудников вузов, и качество образовательных программ.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Качество подготовки студентов и мотивации молодежи. 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Качество инфраструктуры высших учебных заведений, включая компьютерные сети и современные библиотеки.</a:t>
            </a:r>
          </a:p>
          <a:p>
            <a:pPr marL="514350" lvl="0" indent="-51435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500562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четырехуровневая система аккредитации вузов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251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Техникумы и училища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Колледжи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Институты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Университеты и академии.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600" dirty="0" smtClean="0"/>
              <a:t>При определенных условиях институты могут получить и четвертый уровень аккредитации, постепенным переходом на кредитно-модульную систему подготовку 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643438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Количество учеников, которые учатся в ВНЗ УКРАИНЫ </a:t>
            </a:r>
            <a:endParaRPr lang="ru-RU" sz="2800" dirty="0"/>
          </a:p>
        </p:txBody>
      </p:sp>
      <p:pic>
        <p:nvPicPr>
          <p:cNvPr id="4" name="Содержимое 3" descr="1584aee3d35be1897bad81bb97b4398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87" y="3121025"/>
            <a:ext cx="6143625" cy="2581275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500562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Количество иностранных студентов, что учатся в Украине</a:t>
            </a:r>
            <a:endParaRPr lang="ru-RU" sz="2800" dirty="0"/>
          </a:p>
        </p:txBody>
      </p:sp>
      <p:pic>
        <p:nvPicPr>
          <p:cNvPr id="4" name="Содержимое 3" descr="757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0750" y="2792413"/>
            <a:ext cx="4762500" cy="323850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000496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572000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  <p:pic>
        <p:nvPicPr>
          <p:cNvPr id="6" name="Содержимое 5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62312" y="3540125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429124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включает в себя образование?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 smtClean="0"/>
              <a:t>Дошкольное образование </a:t>
            </a:r>
          </a:p>
          <a:p>
            <a:pPr lvl="0"/>
            <a:r>
              <a:rPr lang="ru-RU" sz="2800" dirty="0" smtClean="0"/>
              <a:t>Общее среднее образование</a:t>
            </a:r>
          </a:p>
          <a:p>
            <a:pPr lvl="0"/>
            <a:r>
              <a:rPr lang="ru-RU" sz="2800" dirty="0" smtClean="0"/>
              <a:t>Внешкольное образование</a:t>
            </a:r>
          </a:p>
          <a:p>
            <a:pPr lvl="0"/>
            <a:r>
              <a:rPr lang="ru-RU" sz="2800" dirty="0" smtClean="0"/>
              <a:t>Профессионально-техническое образование</a:t>
            </a:r>
          </a:p>
          <a:p>
            <a:pPr lvl="0"/>
            <a:r>
              <a:rPr lang="ru-RU" sz="2800" dirty="0" smtClean="0"/>
              <a:t>Высшее образование</a:t>
            </a:r>
          </a:p>
          <a:p>
            <a:pPr lvl="0"/>
            <a:r>
              <a:rPr lang="ru-RU" sz="2800" dirty="0" smtClean="0"/>
              <a:t>Последипломное образование</a:t>
            </a:r>
          </a:p>
          <a:p>
            <a:pPr lvl="0"/>
            <a:r>
              <a:rPr lang="ru-RU" sz="2800" dirty="0" smtClean="0"/>
              <a:t>Самообразование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000628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Дошкольное образование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251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Дошкольные учебные заведения:</a:t>
            </a:r>
          </a:p>
          <a:p>
            <a:pPr lvl="0"/>
            <a:r>
              <a:rPr lang="ru-RU" dirty="0" smtClean="0"/>
              <a:t>дошкольные образовательные учреждения (ясли);</a:t>
            </a:r>
          </a:p>
          <a:p>
            <a:pPr lvl="0"/>
            <a:r>
              <a:rPr lang="ru-RU" dirty="0" smtClean="0"/>
              <a:t>дошкольные образовательные учреждения (ясли-сады);</a:t>
            </a:r>
          </a:p>
          <a:p>
            <a:pPr lvl="0"/>
            <a:r>
              <a:rPr lang="ru-RU" dirty="0" smtClean="0"/>
              <a:t>дошкольные образовательные учреждения (детские сады);</a:t>
            </a:r>
          </a:p>
          <a:p>
            <a:pPr lvl="0"/>
            <a:r>
              <a:rPr lang="ru-RU" dirty="0" smtClean="0"/>
              <a:t>дошкольные образовательные учреждения (ясли-сады) компенсирующего типа;</a:t>
            </a:r>
          </a:p>
          <a:p>
            <a:pPr lvl="0"/>
            <a:r>
              <a:rPr lang="ru-RU" dirty="0" smtClean="0"/>
              <a:t>дома ребёнка;</a:t>
            </a:r>
          </a:p>
          <a:p>
            <a:pPr lvl="0"/>
            <a:r>
              <a:rPr lang="ru-RU" dirty="0" smtClean="0"/>
              <a:t>дошкольные образовательные учреждения (детские дома) </a:t>
            </a:r>
            <a:r>
              <a:rPr lang="ru-RU" dirty="0" err="1" smtClean="0"/>
              <a:t>интернатного</a:t>
            </a:r>
            <a:r>
              <a:rPr lang="ru-RU" dirty="0" smtClean="0"/>
              <a:t> типа;</a:t>
            </a:r>
          </a:p>
          <a:p>
            <a:pPr lvl="0"/>
            <a:r>
              <a:rPr lang="ru-RU" dirty="0" smtClean="0"/>
              <a:t>дошкольные образовательные учреждения (ясли-сады) семейного типа;</a:t>
            </a:r>
          </a:p>
          <a:p>
            <a:pPr lvl="0"/>
            <a:r>
              <a:rPr lang="ru-RU" dirty="0" smtClean="0"/>
              <a:t>дошкольные образовательные учреждения (ясли-сады) комбинированного типа;</a:t>
            </a:r>
          </a:p>
          <a:p>
            <a:pPr lvl="0"/>
            <a:r>
              <a:rPr lang="ru-RU" dirty="0" smtClean="0"/>
              <a:t>дошкольные учебные заведения (центры развития ребёнка).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072066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Общее среднее образование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Государственная политика</a:t>
            </a:r>
            <a:r>
              <a:rPr lang="ru-RU" sz="2800" b="1" dirty="0" smtClean="0"/>
              <a:t>:</a:t>
            </a:r>
          </a:p>
          <a:p>
            <a:pPr lvl="1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 направлении формирования сети общеобразовательных учреждений государство гарантирует конституционное право для каждого гражданина на доступность и бесплатность получения полного общего среднего образования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1026" name="Picture 2" descr="C:\Users\MARINA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4143380"/>
            <a:ext cx="5794397" cy="1982807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4929190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Внешкольное образование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3251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i="1" dirty="0" smtClean="0"/>
              <a:t>Типы внешкольных учебных заведений:</a:t>
            </a:r>
          </a:p>
          <a:p>
            <a:pPr lvl="0"/>
            <a:r>
              <a:rPr lang="ru-RU" sz="6400" dirty="0" smtClean="0"/>
              <a:t>Детско-юношеские спортивные школы.</a:t>
            </a:r>
          </a:p>
          <a:p>
            <a:pPr lvl="0"/>
            <a:r>
              <a:rPr lang="ru-RU" sz="6400" dirty="0" smtClean="0"/>
              <a:t>Клубы: военно-патриотического воспитания, детско-юношеские (моряков, речников, авиаторов, космонавтов, парашютистов, десантников, пограничников, радистов, пожарных, автолюбителей, краеведов, туристов, этнографов, фольклористов, физической подготовки и других направлений).</a:t>
            </a:r>
          </a:p>
          <a:p>
            <a:pPr lvl="0"/>
            <a:r>
              <a:rPr lang="ru-RU" sz="6400" dirty="0" smtClean="0"/>
              <a:t>Малая академия искусств (народных ремёсел).</a:t>
            </a:r>
          </a:p>
          <a:p>
            <a:pPr lvl="0"/>
            <a:r>
              <a:rPr lang="ru-RU" sz="6400" dirty="0" smtClean="0"/>
              <a:t>Малая академия наук учащейся молодёжи.</a:t>
            </a:r>
          </a:p>
          <a:p>
            <a:pPr lvl="0"/>
            <a:r>
              <a:rPr lang="ru-RU" sz="6400" dirty="0" smtClean="0"/>
              <a:t>Детско-юношеские лагеря.</a:t>
            </a:r>
          </a:p>
          <a:p>
            <a:pPr lvl="0"/>
            <a:r>
              <a:rPr lang="ru-RU" sz="6400" dirty="0" smtClean="0"/>
              <a:t>Центр, дворец, дом, клуб художественного творчества детей, юношества и молодёжи, художественно-эстетического творчества учащейся молодёжи, детского и юношеского творчества, эстетического воспитания.</a:t>
            </a:r>
          </a:p>
          <a:p>
            <a:pPr lvl="0"/>
            <a:r>
              <a:rPr lang="ru-RU" sz="6400" dirty="0" smtClean="0"/>
              <a:t>Центр, дом, клуб эколого-натуралистического творчества учащейся молодёжи, станция юных натуралистов.</a:t>
            </a:r>
          </a:p>
          <a:p>
            <a:pPr lvl="0"/>
            <a:r>
              <a:rPr lang="ru-RU" sz="6400" dirty="0" smtClean="0"/>
              <a:t>Центр, дом, клуб научно-технического творчества учащейся молодёжи, станция юных техников.</a:t>
            </a:r>
          </a:p>
          <a:p>
            <a:pPr lvl="0"/>
            <a:r>
              <a:rPr lang="ru-RU" sz="6400" dirty="0" smtClean="0"/>
              <a:t>Центр, дом, клуб, бюро туризма, краеведения, спорта и экскурсий учащейся молодёжи, туристско-краеведческой творчества учащейся молодёжи, станция юных туристов.</a:t>
            </a:r>
          </a:p>
          <a:p>
            <a:pPr lvl="0"/>
            <a:r>
              <a:rPr lang="ru-RU" sz="6400" dirty="0" smtClean="0"/>
              <a:t>Центры: военно-патриотического и других направлений внешкольного образования.</a:t>
            </a:r>
          </a:p>
          <a:p>
            <a:pPr lvl="0"/>
            <a:r>
              <a:rPr lang="ru-RU" sz="6400" dirty="0" smtClean="0"/>
              <a:t>Детская флотилия моряков и речников.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57818" y="6286520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 smtClean="0"/>
              <a:t>Профессионально-техническое образование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43251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i="1" dirty="0" smtClean="0"/>
              <a:t>К профессионально-техническим учебным заведениям относятся:</a:t>
            </a:r>
          </a:p>
          <a:p>
            <a:pPr lvl="0"/>
            <a:r>
              <a:rPr lang="ru-RU" sz="6400" dirty="0" smtClean="0"/>
              <a:t>профессионально-техническое училище соответствующего профиля;</a:t>
            </a:r>
          </a:p>
          <a:p>
            <a:pPr lvl="0"/>
            <a:r>
              <a:rPr lang="ru-RU" sz="6400" dirty="0" smtClean="0"/>
              <a:t>профессиональное училище социальной реабилитации;</a:t>
            </a:r>
          </a:p>
          <a:p>
            <a:pPr lvl="0"/>
            <a:r>
              <a:rPr lang="ru-RU" sz="6400" dirty="0" smtClean="0"/>
              <a:t>высшее профессиональное училище;</a:t>
            </a:r>
          </a:p>
          <a:p>
            <a:pPr lvl="0"/>
            <a:r>
              <a:rPr lang="ru-RU" sz="6400" dirty="0" smtClean="0"/>
              <a:t>профессиональный лицей;</a:t>
            </a:r>
          </a:p>
          <a:p>
            <a:pPr lvl="0"/>
            <a:r>
              <a:rPr lang="ru-RU" sz="6400" dirty="0" smtClean="0"/>
              <a:t>профессиональный лицей соответствующего профиля;</a:t>
            </a:r>
          </a:p>
          <a:p>
            <a:pPr lvl="0"/>
            <a:r>
              <a:rPr lang="ru-RU" sz="6400" dirty="0" smtClean="0"/>
              <a:t>профессионально-художественное училище;</a:t>
            </a:r>
          </a:p>
          <a:p>
            <a:pPr lvl="0"/>
            <a:r>
              <a:rPr lang="ru-RU" sz="6400" dirty="0" smtClean="0"/>
              <a:t>художественное профессионально-техническое училище;</a:t>
            </a:r>
          </a:p>
          <a:p>
            <a:pPr lvl="0"/>
            <a:r>
              <a:rPr lang="ru-RU" sz="6400" dirty="0" smtClean="0"/>
              <a:t>высшее художественное профессионально-техническое училище;</a:t>
            </a:r>
          </a:p>
          <a:p>
            <a:pPr lvl="0"/>
            <a:r>
              <a:rPr lang="ru-RU" sz="6400" dirty="0" smtClean="0"/>
              <a:t>училище-агрофирма;</a:t>
            </a:r>
          </a:p>
          <a:p>
            <a:pPr lvl="0"/>
            <a:r>
              <a:rPr lang="ru-RU" sz="6400" dirty="0" smtClean="0"/>
              <a:t>высшее училище-агрофирма;</a:t>
            </a:r>
          </a:p>
          <a:p>
            <a:pPr lvl="0"/>
            <a:r>
              <a:rPr lang="ru-RU" sz="6400" dirty="0" smtClean="0"/>
              <a:t>училище-завод;</a:t>
            </a:r>
          </a:p>
          <a:p>
            <a:pPr lvl="0"/>
            <a:r>
              <a:rPr lang="ru-RU" sz="6400" dirty="0" smtClean="0"/>
              <a:t>центр профессионально-технического образования;</a:t>
            </a:r>
          </a:p>
          <a:p>
            <a:pPr lvl="0"/>
            <a:r>
              <a:rPr lang="ru-RU" sz="6400" dirty="0" smtClean="0"/>
              <a:t>центр профессионального образования;</a:t>
            </a:r>
          </a:p>
          <a:p>
            <a:pPr lvl="0"/>
            <a:r>
              <a:rPr lang="ru-RU" sz="6400" dirty="0" smtClean="0"/>
              <a:t>учебно-производственный центр;</a:t>
            </a:r>
          </a:p>
          <a:p>
            <a:pPr lvl="0"/>
            <a:r>
              <a:rPr lang="ru-RU" sz="6400" dirty="0" smtClean="0"/>
              <a:t>центр подготовки и переподготовки рабочих кадров;</a:t>
            </a:r>
          </a:p>
          <a:p>
            <a:pPr lvl="0"/>
            <a:r>
              <a:rPr lang="ru-RU" sz="6400" dirty="0" smtClean="0"/>
              <a:t>учебно-курсовой комбинат;</a:t>
            </a:r>
          </a:p>
          <a:p>
            <a:pPr lvl="0"/>
            <a:r>
              <a:rPr lang="ru-RU" sz="6400" dirty="0" smtClean="0"/>
              <a:t>учебный центр;</a:t>
            </a:r>
          </a:p>
          <a:p>
            <a:pPr lvl="0"/>
            <a:r>
              <a:rPr lang="ru-RU" sz="6400" dirty="0" smtClean="0"/>
              <a:t>другие типы учебных заведений, предоставляющих профессионально-техническое образование или осуществляющих профессионально-техническое обучение.</a:t>
            </a:r>
          </a:p>
          <a:p>
            <a:endParaRPr lang="ru-RU" sz="43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2050" name="Picture 2" descr="C:\Users\MARINA\Desktop\PR201008312231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429000"/>
            <a:ext cx="2500330" cy="1857388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5143504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lang="ru-RU" sz="2000" dirty="0" err="1" smtClean="0"/>
              <a:t>одготовила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Беридзе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Карина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Высшее образование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785926"/>
            <a:ext cx="4038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/>
              <a:t>Образовательные уровни:</a:t>
            </a:r>
          </a:p>
          <a:p>
            <a:pPr lvl="0"/>
            <a:r>
              <a:rPr lang="ru-RU" sz="2800" dirty="0" smtClean="0"/>
              <a:t>неполное высшее образование; </a:t>
            </a:r>
          </a:p>
          <a:p>
            <a:pPr lvl="0"/>
            <a:r>
              <a:rPr lang="ru-RU" sz="2800" dirty="0" smtClean="0"/>
              <a:t>базовое высшее образование;</a:t>
            </a:r>
          </a:p>
          <a:p>
            <a:pPr lvl="0"/>
            <a:r>
              <a:rPr lang="ru-RU" sz="2800" dirty="0" smtClean="0"/>
              <a:t>полное высшее образование;</a:t>
            </a:r>
          </a:p>
          <a:p>
            <a:pPr lvl="0"/>
            <a:r>
              <a:rPr lang="ru-RU" sz="2800" dirty="0" smtClean="0"/>
              <a:t>Образовательно-квалификационные уровни:</a:t>
            </a:r>
          </a:p>
          <a:p>
            <a:pPr lvl="0"/>
            <a:r>
              <a:rPr lang="ru-RU" sz="2800" dirty="0" smtClean="0"/>
              <a:t>младший специалист;</a:t>
            </a:r>
          </a:p>
          <a:p>
            <a:pPr lvl="0"/>
            <a:r>
              <a:rPr lang="ru-RU" sz="2800" dirty="0" smtClean="0"/>
              <a:t>бакалавр;</a:t>
            </a:r>
          </a:p>
          <a:p>
            <a:pPr lvl="0"/>
            <a:r>
              <a:rPr lang="ru-RU" sz="2800" dirty="0" smtClean="0"/>
              <a:t>специалист, магистр.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928802"/>
            <a:ext cx="4038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100" dirty="0" smtClean="0"/>
              <a:t>Высшее образование осуществляется на базе полного общего среднего образования. В высшие учебные заведения, осуществляющие подготовку младших специалистов, могут приниматься лица, имеющие базовое общее среднее образование.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3074" name="Picture 2" descr="C:\Users\MARINA\Desktop\vish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643314"/>
            <a:ext cx="4021165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Последипломное образование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1428736"/>
            <a:ext cx="4038600" cy="45259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5500" i="1" dirty="0" smtClean="0"/>
              <a:t>К заведениям последипломного образования относятся:</a:t>
            </a:r>
          </a:p>
          <a:p>
            <a:pPr lvl="0"/>
            <a:r>
              <a:rPr lang="ru-RU" sz="5500" dirty="0" smtClean="0"/>
              <a:t>академии, институты (центры) повышения квалификации, переподготовки, совершенствования, учебно-курсовые комбинаты;</a:t>
            </a:r>
          </a:p>
          <a:p>
            <a:pPr lvl="0"/>
            <a:r>
              <a:rPr lang="ru-RU" sz="5500" dirty="0" smtClean="0"/>
              <a:t>подразделения высших учебных заведений (филиалы, факультеты, отделения и другие);</a:t>
            </a:r>
          </a:p>
          <a:p>
            <a:pPr lvl="0"/>
            <a:r>
              <a:rPr lang="ru-RU" sz="5500" dirty="0" smtClean="0"/>
              <a:t>профессионально-технические учебные заведения;</a:t>
            </a:r>
          </a:p>
          <a:p>
            <a:pPr lvl="0"/>
            <a:r>
              <a:rPr lang="ru-RU" sz="5500" dirty="0" smtClean="0"/>
              <a:t>научно-методические центры профессионально-технического образования;</a:t>
            </a:r>
          </a:p>
          <a:p>
            <a:pPr lvl="0"/>
            <a:r>
              <a:rPr lang="ru-RU" sz="5500" dirty="0" smtClean="0"/>
              <a:t>соответствующие подразделения в организациях и на предприятиях.</a:t>
            </a:r>
          </a:p>
          <a:p>
            <a:endParaRPr lang="ru-RU" sz="5500" dirty="0"/>
          </a:p>
        </p:txBody>
      </p:sp>
      <p:pic>
        <p:nvPicPr>
          <p:cNvPr id="5" name="Содержимое 4" descr="poslediplomnoe-upravlencheskoe-obrazovani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7818" y="3214686"/>
            <a:ext cx="2619375" cy="1819275"/>
          </a:xfr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572000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857364"/>
            <a:ext cx="7772400" cy="1362075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effectLst/>
              </a:rPr>
              <a:t>Самообразование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0034" y="3286124"/>
            <a:ext cx="8458200" cy="121920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solidFill>
                  <a:schemeClr val="tx1"/>
                </a:solidFill>
              </a:rPr>
              <a:t>Для самообразования граждан государственными органами, предприятиями, учреждениями, организациями, объединениями граждан, гражданами создаются открытые и народные университеты, лектории, библиотеки, центры, клубы, теле-, </a:t>
            </a:r>
            <a:r>
              <a:rPr lang="ru-RU" sz="9600" dirty="0" err="1" smtClean="0">
                <a:solidFill>
                  <a:schemeClr val="tx1"/>
                </a:solidFill>
              </a:rPr>
              <a:t>радиоучебные</a:t>
            </a:r>
            <a:r>
              <a:rPr lang="ru-RU" sz="9600" dirty="0" smtClean="0">
                <a:solidFill>
                  <a:schemeClr val="tx1"/>
                </a:solidFill>
              </a:rPr>
              <a:t> программы и т. 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643438" y="6172192"/>
            <a:ext cx="6400800" cy="68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</TotalTime>
  <Words>745</Words>
  <Application>Microsoft Office PowerPoint</Application>
  <PresentationFormat>Экран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Рынок образовательных услуг в Украине</vt:lpstr>
      <vt:lpstr>Что включает в себя образование? </vt:lpstr>
      <vt:lpstr>Дошкольное образование  </vt:lpstr>
      <vt:lpstr>Общее среднее образование </vt:lpstr>
      <vt:lpstr>Внешкольное образование </vt:lpstr>
      <vt:lpstr>Профессионально-техническое образование </vt:lpstr>
      <vt:lpstr>Высшее образование </vt:lpstr>
      <vt:lpstr>Последипломное образование </vt:lpstr>
      <vt:lpstr>Самообразование </vt:lpstr>
      <vt:lpstr>Количество ВНЗ В Украине 3-4 уровня аккредитации </vt:lpstr>
      <vt:lpstr>10 лучших высших учебных заведений Украины По рейтингу ЮНЕСКО </vt:lpstr>
      <vt:lpstr>Список ВУЗов, получивших высокие баллы</vt:lpstr>
      <vt:lpstr>три аспекта образовательной деятельности, наиболее существенно влияющие на качество высшего образования</vt:lpstr>
      <vt:lpstr>четырехуровневая система аккредитации вузов</vt:lpstr>
      <vt:lpstr>Количество учеников, которые учатся в ВНЗ УКРАИНЫ </vt:lpstr>
      <vt:lpstr>Количество иностранных студентов, что учатся в Украине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Рынок образовательных услуг в Украине</dc:title>
  <dc:creator>MARINA</dc:creator>
  <cp:lastModifiedBy>карина</cp:lastModifiedBy>
  <cp:revision>10</cp:revision>
  <dcterms:created xsi:type="dcterms:W3CDTF">2013-09-17T19:52:33Z</dcterms:created>
  <dcterms:modified xsi:type="dcterms:W3CDTF">2014-06-04T09:24:02Z</dcterms:modified>
</cp:coreProperties>
</file>