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6" r:id="rId8"/>
    <p:sldId id="265" r:id="rId9"/>
    <p:sldId id="264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6506-ECBF-4151-96A9-BC52BF7375A2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D0CFA-C042-4A47-A18E-7724CC19BF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6506-ECBF-4151-96A9-BC52BF7375A2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D0CFA-C042-4A47-A18E-7724CC19B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6506-ECBF-4151-96A9-BC52BF7375A2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D0CFA-C042-4A47-A18E-7724CC19B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6506-ECBF-4151-96A9-BC52BF7375A2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D0CFA-C042-4A47-A18E-7724CC19B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6506-ECBF-4151-96A9-BC52BF7375A2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D0CFA-C042-4A47-A18E-7724CC19BF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6506-ECBF-4151-96A9-BC52BF7375A2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D0CFA-C042-4A47-A18E-7724CC19B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6506-ECBF-4151-96A9-BC52BF7375A2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D0CFA-C042-4A47-A18E-7724CC19B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6506-ECBF-4151-96A9-BC52BF7375A2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D0CFA-C042-4A47-A18E-7724CC19B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6506-ECBF-4151-96A9-BC52BF7375A2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D0CFA-C042-4A47-A18E-7724CC19BF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6506-ECBF-4151-96A9-BC52BF7375A2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D0CFA-C042-4A47-A18E-7724CC19B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CA6506-ECBF-4151-96A9-BC52BF7375A2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2D0CFA-C042-4A47-A18E-7724CC19BF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9CA6506-ECBF-4151-96A9-BC52BF7375A2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B2D0CFA-C042-4A47-A18E-7724CC19BF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 spd="slow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15074" y="2857496"/>
            <a:ext cx="2786082" cy="2071702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800" b="1" i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Презентац</a:t>
            </a:r>
            <a:r>
              <a:rPr lang="uk-UA" sz="1800" b="1" i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ія</a:t>
            </a:r>
            <a:endParaRPr lang="uk-UA" sz="1800" b="1" i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  <a:p>
            <a:pPr algn="ctr"/>
            <a:r>
              <a:rPr lang="uk-UA" sz="18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учениці 10-а класу</a:t>
            </a:r>
          </a:p>
          <a:p>
            <a:pPr algn="ctr"/>
            <a:r>
              <a:rPr lang="uk-UA" sz="18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школи №273</a:t>
            </a:r>
          </a:p>
          <a:p>
            <a:pPr algn="ctr"/>
            <a:r>
              <a:rPr lang="uk-UA" sz="18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міста Києва</a:t>
            </a:r>
          </a:p>
          <a:p>
            <a:pPr algn="ctr"/>
            <a:r>
              <a:rPr lang="uk-UA" sz="1800" b="1" i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Данільченко</a:t>
            </a:r>
            <a:r>
              <a:rPr lang="uk-UA" sz="18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omic Sans MS" pitchFamily="66" charset="0"/>
              </a:rPr>
              <a:t> Віталії</a:t>
            </a:r>
            <a:endParaRPr lang="ru-RU" sz="1800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571480"/>
            <a:ext cx="6643734" cy="492922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perspectiveRelaxed"/>
              <a:lightRig rig="brightRoom" dir="t"/>
            </a:scene3d>
            <a:sp3d extrusionH="57150" contourW="6350" prstMaterial="plastic">
              <a:bevelT w="20320" h="20320" prst="slop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7200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Ада  Лавлейс</a:t>
            </a:r>
            <a:endParaRPr lang="ru-RU" sz="7200" b="1" cap="all" spc="0" dirty="0">
              <a:ln/>
              <a:solidFill>
                <a:schemeClr val="accent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5" name="Рисунок 4" descr="e43c92480873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2071678"/>
            <a:ext cx="5089930" cy="4000528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14422"/>
            <a:ext cx="8143900" cy="4643446"/>
          </a:xfrm>
        </p:spPr>
        <p:txBody>
          <a:bodyPr>
            <a:normAutofit fontScale="70000" lnSpcReduction="20000"/>
          </a:bodyPr>
          <a:lstStyle/>
          <a:p>
            <a:r>
              <a:rPr lang="uk-UA" i="1" dirty="0" smtClean="0"/>
              <a:t>Успіхи давалися їй з великим напруженням і не без шкоди для здоров'я. Небагато що вдалося зробити за своє коротке життя Августі Аді </a:t>
            </a:r>
            <a:r>
              <a:rPr lang="uk-UA" i="1" dirty="0" err="1" smtClean="0"/>
              <a:t>Лавлейс</a:t>
            </a:r>
            <a:r>
              <a:rPr lang="uk-UA" i="1" dirty="0" smtClean="0"/>
              <a:t>. Але те , що вийшло з-під її пера, вписало її ім'я в історію обчислювальної математики й обчислювальної техніки як першої </a:t>
            </a:r>
            <a:r>
              <a:rPr lang="uk-UA" i="1" dirty="0" err="1" smtClean="0"/>
              <a:t>програмістки</a:t>
            </a:r>
            <a:r>
              <a:rPr lang="uk-UA" i="1" dirty="0" smtClean="0"/>
              <a:t>. </a:t>
            </a:r>
            <a:endParaRPr lang="uk-UA" i="1" dirty="0" smtClean="0"/>
          </a:p>
          <a:p>
            <a:endParaRPr lang="uk-UA" i="1" dirty="0" smtClean="0"/>
          </a:p>
          <a:p>
            <a:r>
              <a:rPr lang="uk-UA" i="1" dirty="0" smtClean="0"/>
              <a:t>На </a:t>
            </a:r>
            <a:r>
              <a:rPr lang="uk-UA" i="1" dirty="0" smtClean="0"/>
              <a:t>згадку про Аду </a:t>
            </a:r>
            <a:r>
              <a:rPr lang="uk-UA" i="1" dirty="0" err="1" smtClean="0"/>
              <a:t>Лавлейс</a:t>
            </a:r>
            <a:r>
              <a:rPr lang="uk-UA" i="1" dirty="0" smtClean="0"/>
              <a:t> названа розроблена в 1980 році мова АДА - одна з універсальних мов програмування. Ця мова була широко розповсюджена в США, і Міністерство Оборони США навіть затвердив назву "Ада", як ім'я єдиної мови програмування для американських збройних сил, а в подальшому і для всього НАТО.</a:t>
            </a:r>
            <a:br>
              <a:rPr lang="uk-UA" i="1" dirty="0" smtClean="0"/>
            </a:br>
            <a:r>
              <a:rPr lang="uk-UA" i="1" dirty="0" smtClean="0"/>
              <a:t>Так само на честь Ади </a:t>
            </a:r>
            <a:r>
              <a:rPr lang="uk-UA" i="1" dirty="0" err="1" smtClean="0"/>
              <a:t>Лавлейс</a:t>
            </a:r>
            <a:r>
              <a:rPr lang="uk-UA" i="1" dirty="0" smtClean="0"/>
              <a:t> названі в Америці також два невеликих міста - в штатах Алабама і </a:t>
            </a:r>
            <a:r>
              <a:rPr lang="uk-UA" i="1" dirty="0" err="1" smtClean="0"/>
              <a:t>Оклахома</a:t>
            </a:r>
            <a:r>
              <a:rPr lang="uk-UA" i="1" dirty="0" smtClean="0"/>
              <a:t>. В </a:t>
            </a:r>
            <a:r>
              <a:rPr lang="uk-UA" i="1" dirty="0" err="1" smtClean="0"/>
              <a:t>Оклахомі</a:t>
            </a:r>
            <a:r>
              <a:rPr lang="uk-UA" i="1" dirty="0" smtClean="0"/>
              <a:t> існує і коледж її імені.</a:t>
            </a:r>
            <a:endParaRPr lang="ru-RU" i="1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785794"/>
            <a:ext cx="4714908" cy="5000660"/>
          </a:xfrm>
        </p:spPr>
        <p:txBody>
          <a:bodyPr>
            <a:normAutofit fontScale="92500" lnSpcReduction="10000"/>
          </a:bodyPr>
          <a:lstStyle/>
          <a:p>
            <a:r>
              <a:rPr lang="uk-UA" sz="2800" i="1" dirty="0" smtClean="0"/>
              <a:t>Августа Ада </a:t>
            </a:r>
            <a:r>
              <a:rPr lang="uk-UA" sz="2800" i="1" dirty="0" err="1" smtClean="0"/>
              <a:t>Лавлейс</a:t>
            </a:r>
            <a:r>
              <a:rPr lang="uk-UA" sz="2800" i="1" dirty="0" smtClean="0"/>
              <a:t> (уроджена Байрон) народилася 10 </a:t>
            </a:r>
            <a:r>
              <a:rPr lang="uk-UA" sz="2800" i="1" dirty="0" smtClean="0"/>
              <a:t>грудня 1815, </a:t>
            </a:r>
            <a:r>
              <a:rPr lang="uk-UA" sz="2800" i="1" dirty="0" smtClean="0"/>
              <a:t>у Лондоні, Великобританія, померла 27 </a:t>
            </a:r>
            <a:r>
              <a:rPr lang="uk-UA" sz="2800" i="1" dirty="0" smtClean="0"/>
              <a:t>листопада 1852, там </a:t>
            </a:r>
            <a:r>
              <a:rPr lang="uk-UA" sz="2800" i="1" dirty="0" smtClean="0"/>
              <a:t>же. Була єдиною  закононародженою </a:t>
            </a:r>
            <a:r>
              <a:rPr lang="uk-UA" sz="2800" i="1" dirty="0" smtClean="0"/>
              <a:t>дитиною англійського поета Джорджа Гордона Байрона і його дружини Анни Ізабелли Байрон (</a:t>
            </a:r>
            <a:r>
              <a:rPr lang="uk-UA" sz="2800" i="1" dirty="0" err="1" smtClean="0"/>
              <a:t>Анабелли</a:t>
            </a:r>
            <a:r>
              <a:rPr lang="uk-UA" sz="2800" i="1" dirty="0" smtClean="0"/>
              <a:t>). Відома як математик та перший у світі програміст. </a:t>
            </a:r>
            <a:endParaRPr lang="ru-RU" sz="2800" i="1" dirty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Рисунок 3" descr="Ada_lovela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64536" y="857232"/>
            <a:ext cx="3479464" cy="4786346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785794"/>
            <a:ext cx="5000660" cy="5572164"/>
          </a:xfrm>
        </p:spPr>
        <p:txBody>
          <a:bodyPr>
            <a:normAutofit fontScale="77500" lnSpcReduction="20000"/>
          </a:bodyPr>
          <a:lstStyle/>
          <a:p>
            <a:r>
              <a:rPr lang="uk-UA" i="1" dirty="0" smtClean="0"/>
              <a:t>Її батько, Джордж Гордон Байрон, бачив свою доньку лише один раз, коли їй був місяць. </a:t>
            </a:r>
            <a:r>
              <a:rPr lang="uk-UA" dirty="0" smtClean="0"/>
              <a:t>21 квітня 1816 року Байрон </a:t>
            </a:r>
            <a:r>
              <a:rPr lang="uk-UA" i="1" dirty="0" smtClean="0"/>
              <a:t>розлучився  з її матір</a:t>
            </a:r>
            <a:r>
              <a:rPr lang="ru-RU" i="1" dirty="0" smtClean="0"/>
              <a:t> </a:t>
            </a:r>
            <a:r>
              <a:rPr lang="ru-RU" i="1" dirty="0" err="1" smtClean="0"/>
              <a:t>ю</a:t>
            </a:r>
            <a:r>
              <a:rPr lang="ru-RU" i="1" dirty="0" smtClean="0"/>
              <a:t>, </a:t>
            </a:r>
            <a:r>
              <a:rPr lang="ru-RU" i="1" dirty="0" err="1" smtClean="0"/>
              <a:t>переїхав</a:t>
            </a:r>
            <a:r>
              <a:rPr lang="ru-RU" i="1" dirty="0" smtClean="0"/>
              <a:t> у </a:t>
            </a:r>
            <a:r>
              <a:rPr lang="ru-RU" i="1" dirty="0" err="1" smtClean="0"/>
              <a:t>Англію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більше</a:t>
            </a:r>
            <a:r>
              <a:rPr lang="ru-RU" i="1" dirty="0" smtClean="0"/>
              <a:t> </a:t>
            </a:r>
            <a:r>
              <a:rPr lang="ru-RU" i="1" dirty="0" err="1" smtClean="0"/>
              <a:t>ніколи</a:t>
            </a:r>
            <a:r>
              <a:rPr lang="ru-RU" i="1" dirty="0" smtClean="0"/>
              <a:t> не </a:t>
            </a:r>
            <a:r>
              <a:rPr lang="ru-RU" i="1" dirty="0" err="1" smtClean="0"/>
              <a:t>зустрічався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Адою. </a:t>
            </a:r>
            <a:endParaRPr lang="ru-RU" dirty="0" smtClean="0"/>
          </a:p>
          <a:p>
            <a:r>
              <a:rPr lang="ru-RU" i="1" dirty="0" err="1" smtClean="0"/>
              <a:t>Дівчинка</a:t>
            </a:r>
            <a:r>
              <a:rPr lang="ru-RU" i="1" dirty="0" smtClean="0"/>
              <a:t> </a:t>
            </a:r>
            <a:r>
              <a:rPr lang="ru-RU" i="1" dirty="0" err="1" smtClean="0"/>
              <a:t>отримала</a:t>
            </a:r>
            <a:r>
              <a:rPr lang="ru-RU" i="1" dirty="0" smtClean="0"/>
              <a:t> перше </a:t>
            </a:r>
            <a:r>
              <a:rPr lang="ru-RU" i="1" dirty="0" err="1" smtClean="0"/>
              <a:t>ім'я</a:t>
            </a:r>
            <a:r>
              <a:rPr lang="ru-RU" i="1" dirty="0" smtClean="0"/>
              <a:t> </a:t>
            </a:r>
            <a:r>
              <a:rPr lang="ru-RU" i="1" dirty="0" smtClean="0"/>
              <a:t>Августа </a:t>
            </a:r>
            <a:r>
              <a:rPr lang="ru-RU" i="1" dirty="0" smtClean="0"/>
              <a:t>на честь </a:t>
            </a:r>
            <a:r>
              <a:rPr lang="ru-RU" i="1" dirty="0" err="1" smtClean="0"/>
              <a:t>зведеної</a:t>
            </a:r>
            <a:r>
              <a:rPr lang="ru-RU" i="1" dirty="0" smtClean="0"/>
              <a:t> </a:t>
            </a:r>
            <a:r>
              <a:rPr lang="ru-RU" i="1" dirty="0" err="1" smtClean="0"/>
              <a:t>сестри</a:t>
            </a:r>
            <a:r>
              <a:rPr lang="ru-RU" i="1" dirty="0" smtClean="0"/>
              <a:t> Байрона,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якою</a:t>
            </a:r>
            <a:r>
              <a:rPr lang="ru-RU" i="1" dirty="0" smtClean="0"/>
              <a:t> у </a:t>
            </a:r>
            <a:r>
              <a:rPr lang="ru-RU" i="1" dirty="0" err="1" smtClean="0"/>
              <a:t>нього</a:t>
            </a:r>
            <a:r>
              <a:rPr lang="ru-RU" i="1" dirty="0" smtClean="0"/>
              <a:t>, за </a:t>
            </a:r>
            <a:r>
              <a:rPr lang="ru-RU" i="1" dirty="0" err="1" smtClean="0"/>
              <a:t>чутками</a:t>
            </a:r>
            <a:r>
              <a:rPr lang="ru-RU" i="1" dirty="0" smtClean="0"/>
              <a:t>, </a:t>
            </a:r>
            <a:r>
              <a:rPr lang="ru-RU" i="1" dirty="0" err="1" smtClean="0"/>
              <a:t>був</a:t>
            </a:r>
            <a:r>
              <a:rPr lang="ru-RU" i="1" dirty="0" smtClean="0"/>
              <a:t> роман. </a:t>
            </a:r>
            <a:r>
              <a:rPr lang="ru-RU" i="1" dirty="0" err="1" smtClean="0"/>
              <a:t>Після</a:t>
            </a:r>
            <a:r>
              <a:rPr lang="ru-RU" i="1" dirty="0" smtClean="0"/>
              <a:t> </a:t>
            </a:r>
            <a:r>
              <a:rPr lang="ru-RU" i="1" dirty="0" err="1" smtClean="0"/>
              <a:t>розлучення</a:t>
            </a:r>
            <a:r>
              <a:rPr lang="ru-RU" i="1" dirty="0" smtClean="0"/>
              <a:t> </a:t>
            </a:r>
            <a:r>
              <a:rPr lang="ru-RU" i="1" dirty="0" err="1" smtClean="0"/>
              <a:t>її</a:t>
            </a:r>
            <a:r>
              <a:rPr lang="ru-RU" i="1" dirty="0" smtClean="0"/>
              <a:t> </a:t>
            </a:r>
            <a:r>
              <a:rPr lang="ru-RU" i="1" dirty="0" err="1" smtClean="0"/>
              <a:t>мати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батьки </a:t>
            </a:r>
            <a:r>
              <a:rPr lang="ru-RU" i="1" dirty="0" err="1" smtClean="0"/>
              <a:t>матері</a:t>
            </a:r>
            <a:r>
              <a:rPr lang="ru-RU" i="1" dirty="0" smtClean="0"/>
              <a:t> </a:t>
            </a:r>
            <a:r>
              <a:rPr lang="ru-RU" i="1" dirty="0" err="1" smtClean="0"/>
              <a:t>ніколи</a:t>
            </a:r>
            <a:r>
              <a:rPr lang="ru-RU" i="1" dirty="0" smtClean="0"/>
              <a:t> не назвали </a:t>
            </a:r>
            <a:r>
              <a:rPr lang="ru-RU" i="1" dirty="0" err="1" smtClean="0"/>
              <a:t>її</a:t>
            </a:r>
            <a:r>
              <a:rPr lang="ru-RU" i="1" dirty="0" smtClean="0"/>
              <a:t> </a:t>
            </a:r>
            <a:r>
              <a:rPr lang="ru-RU" i="1" dirty="0" err="1" smtClean="0"/>
              <a:t>цим</a:t>
            </a:r>
            <a:r>
              <a:rPr lang="ru-RU" i="1" dirty="0" smtClean="0"/>
              <a:t> </a:t>
            </a:r>
            <a:r>
              <a:rPr lang="ru-RU" i="1" dirty="0" err="1" smtClean="0"/>
              <a:t>ім'ям</a:t>
            </a:r>
            <a:r>
              <a:rPr lang="ru-RU" i="1" dirty="0" smtClean="0"/>
              <a:t>, а </a:t>
            </a:r>
            <a:r>
              <a:rPr lang="ru-RU" i="1" dirty="0" err="1" smtClean="0"/>
              <a:t>називали</a:t>
            </a:r>
            <a:r>
              <a:rPr lang="ru-RU" i="1" dirty="0" smtClean="0"/>
              <a:t> Адою. </a:t>
            </a:r>
            <a:r>
              <a:rPr lang="ru-RU" i="1" dirty="0" err="1" smtClean="0"/>
              <a:t>Більш</a:t>
            </a:r>
            <a:r>
              <a:rPr lang="ru-RU" i="1" dirty="0" smtClean="0"/>
              <a:t> того,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родинної</a:t>
            </a:r>
            <a:r>
              <a:rPr lang="ru-RU" i="1" dirty="0" smtClean="0"/>
              <a:t> </a:t>
            </a:r>
            <a:r>
              <a:rPr lang="ru-RU" i="1" dirty="0" err="1" smtClean="0"/>
              <a:t>бібліотеки</a:t>
            </a:r>
            <a:r>
              <a:rPr lang="ru-RU" i="1" dirty="0" smtClean="0"/>
              <a:t> </a:t>
            </a:r>
            <a:r>
              <a:rPr lang="ru-RU" i="1" dirty="0" err="1" smtClean="0"/>
              <a:t>були</a:t>
            </a:r>
            <a:r>
              <a:rPr lang="ru-RU" i="1" dirty="0" smtClean="0"/>
              <a:t> </a:t>
            </a:r>
            <a:r>
              <a:rPr lang="ru-RU" i="1" dirty="0" err="1" smtClean="0"/>
              <a:t>вилучені</a:t>
            </a:r>
            <a:r>
              <a:rPr lang="ru-RU" i="1" dirty="0" smtClean="0"/>
              <a:t> </a:t>
            </a:r>
            <a:r>
              <a:rPr lang="ru-RU" i="1" dirty="0" err="1" smtClean="0"/>
              <a:t>всі</a:t>
            </a:r>
            <a:r>
              <a:rPr lang="ru-RU" i="1" dirty="0" smtClean="0"/>
              <a:t> книги </a:t>
            </a:r>
            <a:r>
              <a:rPr lang="ru-RU" i="1" dirty="0" err="1" smtClean="0"/>
              <a:t>її</a:t>
            </a:r>
            <a:r>
              <a:rPr lang="ru-RU" i="1" dirty="0" smtClean="0"/>
              <a:t> батька.</a:t>
            </a:r>
          </a:p>
          <a:p>
            <a:endParaRPr lang="ru-RU" i="1" dirty="0"/>
          </a:p>
        </p:txBody>
      </p:sp>
      <p:pic>
        <p:nvPicPr>
          <p:cNvPr id="4" name="Рисунок 3" descr="lovelase_121233970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1285860"/>
            <a:ext cx="2899156" cy="321471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500042"/>
            <a:ext cx="5000628" cy="6572296"/>
          </a:xfrm>
        </p:spPr>
        <p:txBody>
          <a:bodyPr>
            <a:normAutofit fontScale="70000" lnSpcReduction="20000"/>
          </a:bodyPr>
          <a:lstStyle/>
          <a:p>
            <a:r>
              <a:rPr lang="uk-UA" i="1" dirty="0" smtClean="0"/>
              <a:t>Любов до математики Ада перейняла від матері. Анна Ізабелла Байрон, матір Ади, отримала від </a:t>
            </a:r>
            <a:r>
              <a:rPr lang="uk-UA" i="1" dirty="0" smtClean="0"/>
              <a:t>чоловіка прізвисько «Королева </a:t>
            </a:r>
            <a:r>
              <a:rPr lang="uk-UA" i="1" dirty="0" err="1" smtClean="0"/>
              <a:t>Параллелограммів</a:t>
            </a:r>
            <a:r>
              <a:rPr lang="uk-UA" i="1" dirty="0" smtClean="0"/>
              <a:t>». А від батька Ада спадкувала емоційний характер.</a:t>
            </a:r>
          </a:p>
          <a:p>
            <a:r>
              <a:rPr lang="uk-UA" i="1" dirty="0" smtClean="0"/>
              <a:t>Мати новонародженої віддала дитину батькам і відправилася в оздоровчий круїз. Повернулася вона вже тоді, коли дитину можна було починати виховувати. У різних біографіях висловлюються різні твердження щодо того, </a:t>
            </a:r>
            <a:r>
              <a:rPr lang="uk-UA" i="1" dirty="0" smtClean="0"/>
              <a:t>чи жила Ада </a:t>
            </a:r>
            <a:r>
              <a:rPr lang="uk-UA" i="1" dirty="0" smtClean="0"/>
              <a:t>зі своєю матір'ю: деякі стверджують, що її мати займала перше місце в її житті, навіть у шлюбі; за іншими джерелами, вона ніколи не знала ні одного </a:t>
            </a:r>
            <a:r>
              <a:rPr lang="uk-UA" i="1" dirty="0" smtClean="0"/>
              <a:t> з батьків.</a:t>
            </a:r>
            <a:endParaRPr lang="ru-RU" i="1" dirty="0"/>
          </a:p>
        </p:txBody>
      </p:sp>
      <p:pic>
        <p:nvPicPr>
          <p:cNvPr id="4" name="Рисунок 3" descr="VESOLJE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571480"/>
            <a:ext cx="3176966" cy="500066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428604"/>
            <a:ext cx="5072066" cy="9786958"/>
          </a:xfrm>
        </p:spPr>
        <p:txBody>
          <a:bodyPr>
            <a:normAutofit/>
          </a:bodyPr>
          <a:lstStyle/>
          <a:p>
            <a:r>
              <a:rPr lang="uk-UA" sz="1800" i="1" dirty="0" smtClean="0"/>
              <a:t>Ада отримала чудове виховання. Важливе місце в ньому займало вивчення математики - значною мірою під впливом матері. Її вчителем був відомий англійський математик і логік </a:t>
            </a:r>
            <a:r>
              <a:rPr lang="uk-UA" sz="1800" i="1" dirty="0" smtClean="0"/>
              <a:t>Август </a:t>
            </a:r>
            <a:r>
              <a:rPr lang="uk-UA" sz="1800" i="1" dirty="0" smtClean="0"/>
              <a:t>де </a:t>
            </a:r>
            <a:r>
              <a:rPr lang="uk-UA" sz="1800" i="1" dirty="0" smtClean="0"/>
              <a:t>Морган</a:t>
            </a:r>
            <a:r>
              <a:rPr lang="uk-UA" sz="1800" i="1" dirty="0" smtClean="0"/>
              <a:t>. Заняття Ади заохочували друзі її сім'ї - </a:t>
            </a:r>
            <a:r>
              <a:rPr lang="uk-UA" sz="1800" i="1" dirty="0" smtClean="0"/>
              <a:t> Август </a:t>
            </a:r>
            <a:r>
              <a:rPr lang="uk-UA" sz="1800" i="1" dirty="0" smtClean="0"/>
              <a:t>де Морган і його дружина, подружжя Соммервіл та інші</a:t>
            </a:r>
            <a:r>
              <a:rPr lang="uk-UA" sz="1800" i="1" dirty="0" smtClean="0"/>
              <a:t>. Коли </a:t>
            </a:r>
            <a:r>
              <a:rPr lang="uk-UA" sz="1800" i="1" dirty="0" smtClean="0"/>
              <a:t>Аді виповнилося сімнадцять років, вона змогла виїжджати в світ і була представлена ​​королю і королеві. Ім'я Чарльза Беббіджа юна міс Байрон вперше почула за обіднім столом від Мері Соммервіль. Через кілька тижнів, 5 червня 1833 року, вони вперше побачились. Чарльз Беббідж в момент їхнього знайомства був професором на кафедрі математики Кембриджського </a:t>
            </a:r>
            <a:r>
              <a:rPr lang="uk-UA" sz="1800" i="1" dirty="0" smtClean="0"/>
              <a:t>університету. Пізніше </a:t>
            </a:r>
            <a:r>
              <a:rPr lang="uk-UA" sz="1800" i="1" dirty="0" smtClean="0"/>
              <a:t>вона познайомилася і з іншими видатними особистостями тієї епохи: Майклом Фарадеєм, Девідом Брюстером, Чарльзом </a:t>
            </a:r>
            <a:r>
              <a:rPr lang="uk-UA" sz="1800" i="1" dirty="0" err="1" smtClean="0"/>
              <a:t>Уітстоном</a:t>
            </a:r>
            <a:r>
              <a:rPr lang="uk-UA" sz="1800" i="1" dirty="0" smtClean="0"/>
              <a:t>, Чарльзом Діккенсом </a:t>
            </a:r>
            <a:r>
              <a:rPr lang="uk-UA" sz="1800" i="1" dirty="0" smtClean="0"/>
              <a:t> та </a:t>
            </a:r>
            <a:r>
              <a:rPr lang="uk-UA" sz="1800" i="1" dirty="0" smtClean="0"/>
              <a:t>іншими</a:t>
            </a:r>
            <a:r>
              <a:rPr lang="uk-UA" sz="1800" i="1" dirty="0" smtClean="0"/>
              <a:t>. </a:t>
            </a:r>
            <a:endParaRPr lang="ru-RU" sz="1800" i="1" dirty="0"/>
          </a:p>
        </p:txBody>
      </p:sp>
      <p:pic>
        <p:nvPicPr>
          <p:cNvPr id="6" name="Рисунок 5" descr="lov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1500174"/>
            <a:ext cx="3286845" cy="5357826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000108"/>
            <a:ext cx="7576398" cy="6215106"/>
          </a:xfrm>
        </p:spPr>
        <p:txBody>
          <a:bodyPr>
            <a:normAutofit/>
          </a:bodyPr>
          <a:lstStyle/>
          <a:p>
            <a:r>
              <a:rPr lang="uk-UA" sz="2000" i="1" dirty="0" smtClean="0"/>
              <a:t>Сімейне життя Августи Ади </a:t>
            </a:r>
            <a:r>
              <a:rPr lang="uk-UA" sz="2000" i="1" dirty="0" smtClean="0"/>
              <a:t>склалося </a:t>
            </a:r>
            <a:r>
              <a:rPr lang="uk-UA" sz="2000" i="1" dirty="0" smtClean="0"/>
              <a:t>щасливо. У 1835 році Ада Байрон у віці дев'ятнадцяти років вийшла заміж за 29-річного лорда Кінга, який згодом став графом </a:t>
            </a:r>
            <a:r>
              <a:rPr lang="uk-UA" sz="2000" i="1" dirty="0" err="1" smtClean="0"/>
              <a:t>Лавлейс</a:t>
            </a:r>
            <a:r>
              <a:rPr lang="uk-UA" sz="2000" i="1" dirty="0" smtClean="0"/>
              <a:t>. Чоловік не мав нічого проти наукових занять дружини і навіть заохочував її в них. </a:t>
            </a:r>
            <a:r>
              <a:rPr lang="uk-UA" sz="2000" i="1" dirty="0" smtClean="0"/>
              <a:t>Подружжя </a:t>
            </a:r>
            <a:r>
              <a:rPr lang="uk-UA" sz="2000" i="1" dirty="0" err="1" smtClean="0"/>
              <a:t>Лавлейс</a:t>
            </a:r>
            <a:r>
              <a:rPr lang="uk-UA" sz="2000" i="1" dirty="0" smtClean="0"/>
              <a:t> </a:t>
            </a:r>
            <a:r>
              <a:rPr lang="uk-UA" sz="2000" i="1" dirty="0" smtClean="0"/>
              <a:t>вело </a:t>
            </a:r>
            <a:r>
              <a:rPr lang="uk-UA" sz="2000" i="1" dirty="0" smtClean="0"/>
              <a:t>світський спосіб життя, регулярно влаштовуючи прийоми і вечори в своєму лондонському будинку і заміському маєтку </a:t>
            </a:r>
            <a:r>
              <a:rPr lang="uk-UA" sz="2000" i="1" dirty="0" err="1" smtClean="0"/>
              <a:t>Окхат-Парк</a:t>
            </a:r>
            <a:r>
              <a:rPr lang="uk-UA" sz="2000" i="1" dirty="0" smtClean="0"/>
              <a:t>. Заміжжя Ади не віддалило її від Беббіджа; їх відносини стали ще більш серцевими. На початку знайомства Беббіджа </a:t>
            </a:r>
            <a:r>
              <a:rPr lang="uk-UA" sz="2000" i="1" dirty="0" smtClean="0"/>
              <a:t>цікавили математичні </a:t>
            </a:r>
            <a:r>
              <a:rPr lang="uk-UA" sz="2000" i="1" dirty="0" smtClean="0"/>
              <a:t>здібності дівчини. Надалі Беббідж знайшов у ній </a:t>
            </a:r>
            <a:r>
              <a:rPr lang="uk-UA" sz="2000" i="1" dirty="0" smtClean="0"/>
              <a:t>людину, </a:t>
            </a:r>
            <a:r>
              <a:rPr lang="uk-UA" sz="2000" i="1" dirty="0" smtClean="0"/>
              <a:t>яка підтримувала всі його сміливі починання. Ада була майже ровесницею його рано померлої дочки. Все це призвело до теплого і щирого відношенню до </a:t>
            </a:r>
            <a:r>
              <a:rPr lang="uk-UA" sz="2000" i="1" dirty="0" smtClean="0"/>
              <a:t>Ади </a:t>
            </a:r>
            <a:r>
              <a:rPr lang="uk-UA" sz="2000" i="1" dirty="0" smtClean="0"/>
              <a:t>на довгі роки.</a:t>
            </a:r>
            <a:endParaRPr lang="ru-RU" sz="2000" i="1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68" y="609600"/>
            <a:ext cx="5572132" cy="6248400"/>
          </a:xfrm>
        </p:spPr>
        <p:txBody>
          <a:bodyPr>
            <a:normAutofit/>
          </a:bodyPr>
          <a:lstStyle/>
          <a:p>
            <a:r>
              <a:rPr lang="uk-UA" sz="2000" i="1" dirty="0" smtClean="0"/>
              <a:t>У подружжя </a:t>
            </a:r>
            <a:r>
              <a:rPr lang="uk-UA" sz="2000" i="1" dirty="0" err="1" smtClean="0"/>
              <a:t>Лавлейс</a:t>
            </a:r>
            <a:r>
              <a:rPr lang="uk-UA" sz="2000" i="1" dirty="0" smtClean="0"/>
              <a:t> в 1836 році народився син, у 1838 - дочка і в 1839 - син. Природно, що це відірвало Аду на час від занять математикою. Але незабаром після народження третьої дитини вона звертається до </a:t>
            </a:r>
            <a:r>
              <a:rPr lang="uk-UA" sz="2000" i="1" dirty="0" smtClean="0"/>
              <a:t>Беббіджа </a:t>
            </a:r>
            <a:r>
              <a:rPr lang="uk-UA" sz="2000" i="1" dirty="0" smtClean="0"/>
              <a:t>з проханням підшукати їй викладача математики. При цьому вона пише, що має сили дійти так далеко в досягненні своїх цілей, як вона цього забажає. Беббідж в листі від 29 листопада 1839 відповідає </a:t>
            </a:r>
            <a:r>
              <a:rPr lang="uk-UA" sz="2000" i="1" dirty="0" err="1" smtClean="0"/>
              <a:t>Лавлейс</a:t>
            </a:r>
            <a:r>
              <a:rPr lang="uk-UA" sz="2000" i="1" dirty="0" smtClean="0"/>
              <a:t>: "Я думаю, що Ваші математичні здібності настільки очевидні, що не потребують перевірки. Я навів довідки, але знайти в даний час людини, яку я міг би рекомендувати Вам як викладача, мені не вдалося. Я продовжу </a:t>
            </a:r>
            <a:r>
              <a:rPr lang="uk-UA" sz="2000" i="1" dirty="0" smtClean="0"/>
              <a:t>пошуки".</a:t>
            </a:r>
            <a:endParaRPr lang="ru-RU" sz="2000" i="1" dirty="0"/>
          </a:p>
        </p:txBody>
      </p:sp>
      <p:pic>
        <p:nvPicPr>
          <p:cNvPr id="5" name="Рисунок 4" descr="ANAB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1357298"/>
            <a:ext cx="2382219" cy="2928958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28926" y="500018"/>
            <a:ext cx="3714776" cy="6357982"/>
          </a:xfrm>
        </p:spPr>
        <p:txBody>
          <a:bodyPr>
            <a:normAutofit fontScale="55000" lnSpcReduction="20000"/>
          </a:bodyPr>
          <a:lstStyle/>
          <a:p>
            <a:r>
              <a:rPr lang="uk-UA" i="1" dirty="0" smtClean="0"/>
              <a:t>Августа Ада </a:t>
            </a:r>
            <a:r>
              <a:rPr lang="uk-UA" i="1" dirty="0" err="1" smtClean="0"/>
              <a:t>Лавлейс</a:t>
            </a:r>
            <a:r>
              <a:rPr lang="uk-UA" i="1" dirty="0" smtClean="0"/>
              <a:t> </a:t>
            </a:r>
            <a:r>
              <a:rPr lang="uk-UA" i="1" dirty="0" smtClean="0"/>
              <a:t>серйозно займалася вивченням аналітичної машини </a:t>
            </a:r>
            <a:r>
              <a:rPr lang="uk-UA" i="1" dirty="0" smtClean="0"/>
              <a:t>Беббіджа </a:t>
            </a:r>
            <a:r>
              <a:rPr lang="uk-UA" i="1" dirty="0" smtClean="0"/>
              <a:t>і в 1843р. склала програму для неї. Ця програма включала умовну програму управління, винайдену </a:t>
            </a:r>
            <a:r>
              <a:rPr lang="uk-UA" i="1" dirty="0" err="1" smtClean="0"/>
              <a:t>Беббіджем</a:t>
            </a:r>
            <a:r>
              <a:rPr lang="uk-UA" i="1" dirty="0" smtClean="0"/>
              <a:t>, повторення циклів операцій. </a:t>
            </a:r>
            <a:r>
              <a:rPr lang="uk-UA" i="1" dirty="0" err="1" smtClean="0"/>
              <a:t>Лавлейс</a:t>
            </a:r>
            <a:r>
              <a:rPr lang="uk-UA" i="1" dirty="0" smtClean="0"/>
              <a:t> створила програму для обчислення чисел Бернуллі. Хоча аналітична машина </a:t>
            </a:r>
            <a:r>
              <a:rPr lang="uk-UA" i="1" dirty="0" smtClean="0"/>
              <a:t>Беббіджа </a:t>
            </a:r>
            <a:r>
              <a:rPr lang="uk-UA" i="1" dirty="0" smtClean="0"/>
              <a:t>не була побудована і програми </a:t>
            </a:r>
            <a:r>
              <a:rPr lang="uk-UA" i="1" dirty="0" err="1" smtClean="0"/>
              <a:t>Лавлейс</a:t>
            </a:r>
            <a:r>
              <a:rPr lang="uk-UA" i="1" dirty="0" smtClean="0"/>
              <a:t> ніколи не налагоджували і не працювали, проте ряд висловлених нею загальних положень (принцип економії робочих осередків, зв'язок рекурентних формул з циклічними процесами обчислень) зберегли своє принципове значення і для сучасного програмування. Аду </a:t>
            </a:r>
            <a:r>
              <a:rPr lang="uk-UA" i="1" dirty="0" err="1" smtClean="0"/>
              <a:t>Лавлейс</a:t>
            </a:r>
            <a:r>
              <a:rPr lang="uk-UA" i="1" dirty="0" smtClean="0"/>
              <a:t> називають "першою леді комп'ютерного королівства".</a:t>
            </a:r>
            <a:endParaRPr lang="ru-RU" i="1" dirty="0" smtClean="0"/>
          </a:p>
          <a:p>
            <a:endParaRPr lang="ru-RU" dirty="0"/>
          </a:p>
        </p:txBody>
      </p:sp>
      <p:pic>
        <p:nvPicPr>
          <p:cNvPr id="4" name="Рисунок 3" descr="29435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08" y="0"/>
            <a:ext cx="2428892" cy="3464690"/>
          </a:xfrm>
          <a:prstGeom prst="rect">
            <a:avLst/>
          </a:prstGeom>
        </p:spPr>
      </p:pic>
      <p:pic>
        <p:nvPicPr>
          <p:cNvPr id="5" name="Рисунок 4" descr="martineausmall76165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1857364"/>
            <a:ext cx="2035983" cy="2714644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500018"/>
            <a:ext cx="4714908" cy="6357982"/>
          </a:xfrm>
        </p:spPr>
        <p:txBody>
          <a:bodyPr>
            <a:normAutofit/>
          </a:bodyPr>
          <a:lstStyle/>
          <a:p>
            <a:r>
              <a:rPr lang="uk-UA" sz="2800" i="1" dirty="0" smtClean="0"/>
              <a:t>Ада </a:t>
            </a:r>
            <a:r>
              <a:rPr lang="uk-UA" sz="2800" i="1" dirty="0" err="1" smtClean="0"/>
              <a:t>Лавлейс</a:t>
            </a:r>
            <a:r>
              <a:rPr lang="uk-UA" sz="2800" i="1" dirty="0" smtClean="0"/>
              <a:t> померла 27 листопада </a:t>
            </a:r>
            <a:r>
              <a:rPr lang="uk-UA" sz="2800" i="1" dirty="0" smtClean="0"/>
              <a:t>1852 у віці 36 років </a:t>
            </a:r>
            <a:r>
              <a:rPr lang="uk-UA" sz="2800" i="1" dirty="0" smtClean="0"/>
              <a:t>від кровопускання при спробі лікування раку матки </a:t>
            </a:r>
            <a:r>
              <a:rPr lang="uk-UA" sz="2800" i="1" dirty="0" smtClean="0"/>
              <a:t>(в цьому ж віці від </a:t>
            </a:r>
            <a:r>
              <a:rPr lang="uk-UA" sz="2800" i="1" dirty="0" smtClean="0"/>
              <a:t>кровопускання </a:t>
            </a:r>
            <a:r>
              <a:rPr lang="uk-UA" sz="2800" i="1" dirty="0" smtClean="0"/>
              <a:t>помер </a:t>
            </a:r>
            <a:r>
              <a:rPr lang="uk-UA" sz="2800" i="1" dirty="0" smtClean="0"/>
              <a:t>і її батько) </a:t>
            </a:r>
            <a:r>
              <a:rPr lang="uk-UA" sz="2800" i="1" dirty="0" smtClean="0"/>
              <a:t>та </a:t>
            </a:r>
            <a:r>
              <a:rPr lang="uk-UA" sz="2800" i="1" dirty="0" smtClean="0"/>
              <a:t>була похована у родинному склепі </a:t>
            </a:r>
            <a:r>
              <a:rPr lang="uk-UA" sz="2800" i="1" dirty="0" err="1" smtClean="0"/>
              <a:t>Байронів</a:t>
            </a:r>
            <a:r>
              <a:rPr lang="uk-UA" sz="2800" i="1" dirty="0" smtClean="0"/>
              <a:t> </a:t>
            </a:r>
            <a:r>
              <a:rPr lang="uk-UA" sz="2800" i="1" dirty="0" smtClean="0"/>
              <a:t>поруч зі своїм батьком, якого ніколи не знала при житті.</a:t>
            </a:r>
            <a:endParaRPr lang="ru-RU" sz="2800" i="1" dirty="0"/>
          </a:p>
        </p:txBody>
      </p:sp>
      <p:pic>
        <p:nvPicPr>
          <p:cNvPr id="5" name="Рисунок 4" descr="ladyada-b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285728"/>
            <a:ext cx="4655820" cy="602742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5">
      <a:dk1>
        <a:sysClr val="windowText" lastClr="000000"/>
      </a:dk1>
      <a:lt1>
        <a:srgbClr val="FEE7C9"/>
      </a:lt1>
      <a:dk2>
        <a:srgbClr val="4E5B6F"/>
      </a:dk2>
      <a:lt2>
        <a:srgbClr val="FCB95D"/>
      </a:lt2>
      <a:accent1>
        <a:srgbClr val="EB8803"/>
      </a:accent1>
      <a:accent2>
        <a:srgbClr val="EA157A"/>
      </a:accent2>
      <a:accent3>
        <a:srgbClr val="FEB80A"/>
      </a:accent3>
      <a:accent4>
        <a:srgbClr val="FCB95D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145</TotalTime>
  <Words>891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Ludmila</dc:creator>
  <cp:lastModifiedBy>Ludmila</cp:lastModifiedBy>
  <cp:revision>22</cp:revision>
  <dcterms:created xsi:type="dcterms:W3CDTF">2012-09-12T13:38:32Z</dcterms:created>
  <dcterms:modified xsi:type="dcterms:W3CDTF">2012-09-12T16:05:21Z</dcterms:modified>
</cp:coreProperties>
</file>