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2" r:id="rId4"/>
    <p:sldId id="264" r:id="rId5"/>
    <p:sldId id="265" r:id="rId6"/>
    <p:sldId id="269" r:id="rId7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296"/>
    <a:srgbClr val="000000"/>
    <a:srgbClr val="FFFFCC"/>
    <a:srgbClr val="C4E4E6"/>
    <a:srgbClr val="E7F4F5"/>
    <a:srgbClr val="DDDDDD"/>
    <a:srgbClr val="CCECFF"/>
    <a:srgbClr val="9999FF"/>
    <a:srgbClr val="CCFF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82" autoAdjust="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12E51-B619-44EC-B813-5C0DB164C5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A43A5-E736-4AFD-AD76-5AC31A5CC5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B443E-973E-46B5-9B91-43CF2779CB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0C7A64B-BF6C-4DFB-A68D-3A03F0A03D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B1F975-21B1-4CBA-86D8-EABADA3F45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A65888E-D7F7-4D22-AF5C-378B0B2AFF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87F7DB-0D60-48D3-96A9-B879C4FD55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97B8F-D164-4F3B-A2AA-F902909FFF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EF2A1-4DE5-41EE-9F81-8018A8085F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55BB3-0BF7-4911-9DBA-82ADC85B55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BE567-3B27-4FB6-9631-CAC7BEAEB9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C6DAC-8048-47F1-A308-3784BB00E3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1ABE9-05A1-4CE2-9833-FC1A48B7FF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E7531-1EFE-46AE-B13F-B4A55A84DF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C563E-F6BD-4C93-B8AF-F8B4DFA366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43CBBF0B-2E22-4E45-BD42-E8823D47873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2852936"/>
            <a:ext cx="7773988" cy="1439863"/>
          </a:xfrm>
          <a:gradFill rotWithShape="1">
            <a:gsLst>
              <a:gs pos="0">
                <a:srgbClr val="03D4A8">
                  <a:alpha val="86000"/>
                </a:srgbClr>
              </a:gs>
              <a:gs pos="25000">
                <a:srgbClr val="21D6E0">
                  <a:alpha val="77500"/>
                </a:srgbClr>
              </a:gs>
              <a:gs pos="75000">
                <a:srgbClr val="0087E6">
                  <a:alpha val="60500"/>
                </a:srgbClr>
              </a:gs>
              <a:gs pos="100000">
                <a:srgbClr val="005CBF">
                  <a:alpha val="52000"/>
                </a:srgbClr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CCFFFF">
                <a:alpha val="80000"/>
              </a:srgbClr>
            </a:solidFill>
          </a:ln>
        </p:spPr>
        <p:txBody>
          <a:bodyPr/>
          <a:lstStyle/>
          <a:p>
            <a:r>
              <a:rPr lang="ru-RU" sz="4000" b="1" u="sng" dirty="0" smtClean="0">
                <a:solidFill>
                  <a:srgbClr val="FFFFCC"/>
                </a:solidFill>
              </a:rPr>
              <a:t>Форм</a:t>
            </a:r>
            <a:r>
              <a:rPr lang="uk-UA" sz="4000" b="1" u="sng" dirty="0" smtClean="0">
                <a:solidFill>
                  <a:srgbClr val="FFFFCC"/>
                </a:solidFill>
              </a:rPr>
              <a:t>а</a:t>
            </a:r>
            <a:r>
              <a:rPr lang="ru-RU" sz="4000" b="1" u="sng" dirty="0" smtClean="0">
                <a:solidFill>
                  <a:srgbClr val="FFFFCC"/>
                </a:solidFill>
              </a:rPr>
              <a:t> </a:t>
            </a:r>
            <a:r>
              <a:rPr lang="ru-RU" sz="4000" b="1" u="sng" dirty="0" err="1" smtClean="0">
                <a:solidFill>
                  <a:srgbClr val="FFFFCC"/>
                </a:solidFill>
              </a:rPr>
              <a:t>правління</a:t>
            </a:r>
            <a:r>
              <a:rPr lang="ru-RU" sz="4000" b="1" u="sng" dirty="0" smtClean="0">
                <a:solidFill>
                  <a:srgbClr val="FFFFCC"/>
                </a:solidFill>
              </a:rPr>
              <a:t>: Монархия</a:t>
            </a:r>
            <a:endParaRPr lang="ru-RU" sz="4000" b="1" u="sng" dirty="0">
              <a:solidFill>
                <a:srgbClr val="FFFFCC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аблица 3"/>
          <p:cNvSpPr>
            <a:spLocks noGrp="1"/>
          </p:cNvSpPr>
          <p:nvPr>
            <p:ph type="tbl" idx="1"/>
          </p:nvPr>
        </p:nvSpPr>
        <p:spPr>
          <a:xfrm>
            <a:off x="683568" y="1628800"/>
            <a:ext cx="8229600" cy="4525963"/>
          </a:xfrm>
        </p:spPr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619672" y="2132856"/>
            <a:ext cx="6264696" cy="3096344"/>
          </a:xfrm>
          <a:prstGeom prst="rect">
            <a:avLst/>
          </a:prstGeom>
          <a:solidFill>
            <a:srgbClr val="00B0F0">
              <a:alpha val="54000"/>
            </a:srgb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2132856"/>
            <a:ext cx="67687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rgbClr val="FFFFCC"/>
                </a:solidFill>
              </a:rPr>
              <a:t>Монархія – </a:t>
            </a:r>
            <a:r>
              <a:rPr lang="uk-UA" sz="4800" b="1" dirty="0" err="1" smtClean="0">
                <a:solidFill>
                  <a:srgbClr val="FFFFCC"/>
                </a:solidFill>
              </a:rPr>
              <a:t>“єдиновладдя</a:t>
            </a:r>
            <a:r>
              <a:rPr lang="uk-UA" sz="4800" b="1" dirty="0" err="1" smtClean="0">
                <a:solidFill>
                  <a:srgbClr val="FFFFCC"/>
                </a:solidFill>
              </a:rPr>
              <a:t>”</a:t>
            </a:r>
            <a:r>
              <a:rPr lang="uk-UA" sz="4800" b="1" dirty="0" smtClean="0">
                <a:solidFill>
                  <a:srgbClr val="FFFFCC"/>
                </a:solidFill>
              </a:rPr>
              <a:t> правління однієї особи.</a:t>
            </a:r>
            <a:endParaRPr lang="uk-UA" sz="4800" b="1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sz="4000" b="1" i="1" u="sng" dirty="0" err="1" smtClean="0">
                <a:solidFill>
                  <a:srgbClr val="FFFFDB"/>
                </a:solidFill>
              </a:rPr>
              <a:t>Монархія</a:t>
            </a:r>
            <a:endParaRPr lang="ru-RU" sz="4000" b="1" i="1" u="sng" dirty="0">
              <a:solidFill>
                <a:srgbClr val="FFFFDB"/>
              </a:solidFill>
            </a:endParaRPr>
          </a:p>
        </p:txBody>
      </p:sp>
      <p:sp>
        <p:nvSpPr>
          <p:cNvPr id="19491" name="Rectangle 35"/>
          <p:cNvSpPr>
            <a:spLocks noGrp="1" noChangeArrowheads="1"/>
          </p:cNvSpPr>
          <p:nvPr>
            <p:ph sz="quarter" idx="1"/>
          </p:nvPr>
        </p:nvSpPr>
        <p:spPr>
          <a:xfrm>
            <a:off x="1115616" y="2679700"/>
            <a:ext cx="6121400" cy="4178300"/>
          </a:xfrm>
          <a:ln w="76200">
            <a:solidFill>
              <a:srgbClr val="000066">
                <a:alpha val="77000"/>
              </a:srgbClr>
            </a:solidFill>
          </a:ln>
        </p:spPr>
        <p:txBody>
          <a:bodyPr/>
          <a:lstStyle/>
          <a:p>
            <a:pPr>
              <a:buFontTx/>
              <a:buNone/>
            </a:pPr>
            <a:endParaRPr lang="ru-RU" sz="2400" b="1" u="sng" dirty="0">
              <a:solidFill>
                <a:srgbClr val="CCECFF"/>
              </a:solidFill>
            </a:endParaRPr>
          </a:p>
        </p:txBody>
      </p:sp>
      <p:pic>
        <p:nvPicPr>
          <p:cNvPr id="19487" name="Picture 3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20072" y="2852936"/>
            <a:ext cx="1870075" cy="2232025"/>
          </a:xfrm>
          <a:noFill/>
          <a:ln w="28575">
            <a:solidFill>
              <a:srgbClr val="008000"/>
            </a:solidFill>
          </a:ln>
        </p:spPr>
      </p:pic>
      <p:pic>
        <p:nvPicPr>
          <p:cNvPr id="19489" name="Picture 3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76056" y="5273675"/>
            <a:ext cx="2120900" cy="1584325"/>
          </a:xfrm>
          <a:noFill/>
          <a:ln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55576" y="1700808"/>
            <a:ext cx="3240088" cy="863600"/>
          </a:xfrm>
          <a:prstGeom prst="rect">
            <a:avLst/>
          </a:prstGeom>
          <a:gradFill rotWithShape="1">
            <a:gsLst>
              <a:gs pos="0">
                <a:srgbClr val="CCECFF">
                  <a:alpha val="86000"/>
                </a:srgbClr>
              </a:gs>
              <a:gs pos="100000">
                <a:srgbClr val="CCCCFF">
                  <a:alpha val="71001"/>
                </a:srgbClr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CCECFF">
                <a:alpha val="78000"/>
              </a:srgb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644008" y="1700808"/>
            <a:ext cx="4032250" cy="863600"/>
          </a:xfrm>
          <a:prstGeom prst="rect">
            <a:avLst/>
          </a:prstGeom>
          <a:gradFill rotWithShape="1">
            <a:gsLst>
              <a:gs pos="0">
                <a:srgbClr val="CCECFF">
                  <a:alpha val="86000"/>
                </a:srgbClr>
              </a:gs>
              <a:gs pos="100000">
                <a:srgbClr val="CCCCFF">
                  <a:alpha val="71001"/>
                </a:srgbClr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CCECFF">
                <a:alpha val="78000"/>
              </a:srgb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84213" y="1484313"/>
            <a:ext cx="35274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3200" b="1" i="0" dirty="0" smtClean="0"/>
          </a:p>
          <a:p>
            <a:r>
              <a:rPr lang="ru-RU" sz="3200" b="1" i="0" dirty="0" smtClean="0"/>
              <a:t>Абсолютна</a:t>
            </a:r>
            <a:endParaRPr lang="ru-RU" sz="2800" i="0" dirty="0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050064" y="1484313"/>
            <a:ext cx="314438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 dirty="0" smtClean="0"/>
              <a:t> </a:t>
            </a:r>
          </a:p>
          <a:p>
            <a:r>
              <a:rPr lang="ru-RU" sz="3200" b="1" i="0" dirty="0" err="1" smtClean="0"/>
              <a:t>Конституційна</a:t>
            </a:r>
            <a:endParaRPr lang="ru-RU" sz="3200" b="1" i="0" dirty="0"/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0" y="188640"/>
            <a:ext cx="3168650" cy="1943101"/>
          </a:xfrm>
          <a:prstGeom prst="wedgeEllipseCallout">
            <a:avLst>
              <a:gd name="adj1" fmla="val 49699"/>
              <a:gd name="adj2" fmla="val 44282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 i="0"/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5724525" y="0"/>
            <a:ext cx="3419475" cy="1871663"/>
          </a:xfrm>
          <a:prstGeom prst="wedgeEllipseCallout">
            <a:avLst>
              <a:gd name="adj1" fmla="val -57287"/>
              <a:gd name="adj2" fmla="val 42366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 i="0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6300192" y="-99392"/>
            <a:ext cx="2463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i="0" dirty="0" smtClean="0"/>
              <a:t> </a:t>
            </a:r>
          </a:p>
          <a:p>
            <a:r>
              <a:rPr lang="ru-RU" sz="2000" b="1" i="0" dirty="0" err="1" smtClean="0"/>
              <a:t>Обмеження</a:t>
            </a:r>
            <a:r>
              <a:rPr lang="ru-RU" sz="2000" b="1" i="0" dirty="0" smtClean="0"/>
              <a:t> </a:t>
            </a:r>
            <a:r>
              <a:rPr lang="ru-RU" sz="2000" b="1" i="0" dirty="0" err="1" smtClean="0"/>
              <a:t>влади</a:t>
            </a:r>
            <a:r>
              <a:rPr lang="ru-RU" sz="2000" b="1" i="0" dirty="0" smtClean="0"/>
              <a:t> </a:t>
            </a:r>
          </a:p>
          <a:p>
            <a:r>
              <a:rPr lang="ru-RU" sz="2000" b="1" i="0" dirty="0" smtClean="0"/>
              <a:t>монарха </a:t>
            </a:r>
            <a:r>
              <a:rPr lang="ru-RU" sz="2000" b="1" i="0" dirty="0" err="1" smtClean="0"/>
              <a:t>конституцією</a:t>
            </a:r>
            <a:endParaRPr lang="ru-RU" sz="2000" b="1" i="0" dirty="0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539552" y="-171400"/>
            <a:ext cx="20891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000" b="1" i="0" dirty="0" smtClean="0"/>
          </a:p>
          <a:p>
            <a:endParaRPr lang="ru-RU" sz="2000" b="1" i="0" dirty="0" smtClean="0"/>
          </a:p>
          <a:p>
            <a:r>
              <a:rPr lang="ru-RU" sz="2000" b="1" i="0" dirty="0" err="1" smtClean="0"/>
              <a:t>Повна</a:t>
            </a:r>
            <a:r>
              <a:rPr lang="ru-RU" sz="2000" b="1" i="0" dirty="0" smtClean="0"/>
              <a:t> </a:t>
            </a:r>
            <a:r>
              <a:rPr lang="ru-RU" sz="2000" b="1" i="0" dirty="0" err="1" smtClean="0"/>
              <a:t>влада</a:t>
            </a:r>
            <a:r>
              <a:rPr lang="ru-RU" sz="2000" b="1" i="0" dirty="0" smtClean="0"/>
              <a:t> </a:t>
            </a:r>
            <a:r>
              <a:rPr lang="ru-RU" sz="2000" b="1" i="0" dirty="0" err="1" smtClean="0"/>
              <a:t>керівника</a:t>
            </a:r>
            <a:r>
              <a:rPr lang="ru-RU" sz="2000" b="1" i="0" dirty="0" smtClean="0"/>
              <a:t> </a:t>
            </a:r>
            <a:r>
              <a:rPr lang="ru-RU" sz="2000" b="1" i="0" dirty="0" err="1" smtClean="0"/>
              <a:t>держави</a:t>
            </a:r>
            <a:endParaRPr lang="ru-RU" sz="2000" b="1" i="0" dirty="0" smtClean="0"/>
          </a:p>
          <a:p>
            <a:r>
              <a:rPr lang="ru-RU" sz="2000" b="1" i="0" dirty="0" smtClean="0"/>
              <a:t>(монарха)</a:t>
            </a:r>
            <a:endParaRPr lang="ru-RU" sz="2000" b="1" i="0" dirty="0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68313" y="2636838"/>
            <a:ext cx="381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1" i="0" u="sng">
              <a:solidFill>
                <a:srgbClr val="000066"/>
              </a:solidFill>
            </a:endParaRPr>
          </a:p>
        </p:txBody>
      </p:sp>
      <p:sp>
        <p:nvSpPr>
          <p:cNvPr id="19492" name="AutoShape 36"/>
          <p:cNvSpPr>
            <a:spLocks noChangeArrowheads="1"/>
          </p:cNvSpPr>
          <p:nvPr/>
        </p:nvSpPr>
        <p:spPr bwMode="auto">
          <a:xfrm>
            <a:off x="0" y="1988840"/>
            <a:ext cx="971550" cy="1800225"/>
          </a:xfrm>
          <a:prstGeom prst="curvedRightArrow">
            <a:avLst>
              <a:gd name="adj1" fmla="val 41537"/>
              <a:gd name="adj2" fmla="val 79059"/>
              <a:gd name="adj3" fmla="val 38185"/>
            </a:avLst>
          </a:prstGeom>
          <a:solidFill>
            <a:srgbClr val="DDDDDD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9499" name="Picture 4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043608" y="2708920"/>
            <a:ext cx="3948112" cy="4030663"/>
          </a:xfrm>
          <a:noFill/>
          <a:ln w="57150">
            <a:solidFill>
              <a:srgbClr val="000066"/>
            </a:solidFill>
          </a:ln>
        </p:spPr>
      </p:pic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1403648" y="2924944"/>
            <a:ext cx="3269806" cy="892552"/>
          </a:xfrm>
          <a:prstGeom prst="rect">
            <a:avLst/>
          </a:prstGeom>
          <a:solidFill>
            <a:srgbClr val="FFFFDB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0" dirty="0"/>
              <a:t>Катар, Оман, </a:t>
            </a:r>
          </a:p>
          <a:p>
            <a:r>
              <a:rPr lang="ru-RU" sz="2800" b="1" i="0" u="sng" dirty="0" err="1" smtClean="0"/>
              <a:t>Саудівска</a:t>
            </a:r>
            <a:r>
              <a:rPr lang="ru-RU" sz="2800" b="1" i="0" u="sng" dirty="0" smtClean="0"/>
              <a:t> </a:t>
            </a:r>
            <a:r>
              <a:rPr lang="ru-RU" sz="2800" b="1" i="0" u="sng" dirty="0" err="1" smtClean="0"/>
              <a:t>Аравія</a:t>
            </a:r>
            <a:endParaRPr lang="ru-RU" sz="2800" b="1" i="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49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49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4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91" grpId="0" build="p" animBg="1"/>
      <p:bldP spid="19461" grpId="0" animBg="1"/>
      <p:bldP spid="19462" grpId="0" animBg="1"/>
      <p:bldP spid="19463" grpId="0"/>
      <p:bldP spid="19464" grpId="0"/>
      <p:bldP spid="19467" grpId="0" animBg="1"/>
      <p:bldP spid="19469" grpId="0" animBg="1"/>
      <p:bldP spid="19470" grpId="0"/>
      <p:bldP spid="19471" grpId="0"/>
      <p:bldP spid="19492" grpId="0" animBg="1"/>
      <p:bldP spid="195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0"/>
            <a:ext cx="4043362" cy="476250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4000" b="1" i="1" u="sng" dirty="0" err="1" smtClean="0">
                <a:solidFill>
                  <a:srgbClr val="FFFFDB"/>
                </a:solidFill>
              </a:rPr>
              <a:t>Монархія</a:t>
            </a:r>
            <a:endParaRPr lang="ru-RU" sz="4000" b="1" i="1" u="sng" dirty="0">
              <a:solidFill>
                <a:srgbClr val="FFFFDB"/>
              </a:solidFill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95288" y="908050"/>
            <a:ext cx="3240087" cy="863600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>
                  <a:alpha val="95750"/>
                </a:srgbClr>
              </a:gs>
              <a:gs pos="75000">
                <a:srgbClr val="0087E6">
                  <a:alpha val="87250"/>
                </a:srgbClr>
              </a:gs>
              <a:gs pos="100000">
                <a:srgbClr val="005CBF">
                  <a:alpha val="83000"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CCE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572000" y="908050"/>
            <a:ext cx="4032250" cy="863600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>
                  <a:alpha val="95250"/>
                </a:srgbClr>
              </a:gs>
              <a:gs pos="75000">
                <a:srgbClr val="0087E6">
                  <a:alpha val="85750"/>
                </a:srgbClr>
              </a:gs>
              <a:gs pos="100000">
                <a:srgbClr val="005CBF">
                  <a:alpha val="81000"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CCE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50825" y="981075"/>
            <a:ext cx="3527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 i="0" dirty="0" err="1" smtClean="0"/>
              <a:t>Абсолютні</a:t>
            </a:r>
            <a:endParaRPr lang="ru-RU" sz="2800" i="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988151" y="981075"/>
            <a:ext cx="31443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 dirty="0" err="1" smtClean="0"/>
              <a:t>Конституційна</a:t>
            </a:r>
            <a:endParaRPr lang="ru-RU" sz="3200" b="1" i="0" dirty="0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859338" y="4149725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 b="1" i="0" u="sng"/>
          </a:p>
        </p:txBody>
      </p: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1187450" y="2420938"/>
            <a:ext cx="3671888" cy="936625"/>
          </a:xfrm>
          <a:prstGeom prst="flowChartAlternateProcess">
            <a:avLst/>
          </a:prstGeom>
          <a:gradFill rotWithShape="1">
            <a:gsLst>
              <a:gs pos="0">
                <a:srgbClr val="FFFFCC">
                  <a:alpha val="83000"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66">
                <a:alpha val="71001"/>
              </a:srgb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i="0" u="sng" dirty="0" smtClean="0">
                <a:solidFill>
                  <a:srgbClr val="000066"/>
                </a:solidFill>
              </a:rPr>
              <a:t>ДУАЛІСТИЧНА</a:t>
            </a:r>
            <a:endParaRPr lang="ru-RU" sz="2400" b="1" i="0" u="sng" dirty="0">
              <a:solidFill>
                <a:srgbClr val="000066"/>
              </a:solidFill>
            </a:endParaRPr>
          </a:p>
        </p:txBody>
      </p:sp>
      <p:sp>
        <p:nvSpPr>
          <p:cNvPr id="27665" name="AutoShape 17"/>
          <p:cNvSpPr>
            <a:spLocks noChangeArrowheads="1"/>
          </p:cNvSpPr>
          <p:nvPr/>
        </p:nvSpPr>
        <p:spPr bwMode="auto">
          <a:xfrm>
            <a:off x="5508625" y="2420938"/>
            <a:ext cx="345598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CCCCFF">
                  <a:alpha val="83000"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66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i="0" u="sng" dirty="0" smtClean="0">
                <a:solidFill>
                  <a:srgbClr val="000066"/>
                </a:solidFill>
              </a:rPr>
              <a:t>ПАРЛАМЕНТАРНА</a:t>
            </a:r>
            <a:endParaRPr lang="ru-RU" sz="2400" b="1" i="0" u="sng" dirty="0">
              <a:solidFill>
                <a:srgbClr val="000066"/>
              </a:solidFill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2843213" y="1773238"/>
            <a:ext cx="2449512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5580063" y="1773238"/>
            <a:ext cx="2087562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73" name="AutoShape 25"/>
          <p:cNvSpPr>
            <a:spLocks noChangeArrowheads="1"/>
          </p:cNvSpPr>
          <p:nvPr/>
        </p:nvSpPr>
        <p:spPr bwMode="auto">
          <a:xfrm>
            <a:off x="0" y="3573463"/>
            <a:ext cx="4643438" cy="3284537"/>
          </a:xfrm>
          <a:prstGeom prst="wedgeRoundRectCallout">
            <a:avLst>
              <a:gd name="adj1" fmla="val 47028"/>
              <a:gd name="adj2" fmla="val -64838"/>
              <a:gd name="adj3" fmla="val 16667"/>
            </a:avLst>
          </a:prstGeom>
          <a:gradFill rotWithShape="1">
            <a:gsLst>
              <a:gs pos="0">
                <a:srgbClr val="CCFFFF">
                  <a:alpha val="86000"/>
                </a:srgbClr>
              </a:gs>
              <a:gs pos="100000">
                <a:srgbClr val="CCCCFF">
                  <a:alpha val="52000"/>
                </a:srgbClr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 i="0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395288" y="3716338"/>
            <a:ext cx="39608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dirty="0"/>
              <a:t>Монарх </a:t>
            </a:r>
            <a:r>
              <a:rPr lang="ru-RU" sz="2800" b="1" dirty="0" err="1" smtClean="0"/>
              <a:t>наділений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переважно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виконавчою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владою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лише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частково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законодавчою</a:t>
            </a:r>
            <a:endParaRPr lang="ru-RU" sz="2800" b="1" dirty="0"/>
          </a:p>
        </p:txBody>
      </p:sp>
      <p:sp>
        <p:nvSpPr>
          <p:cNvPr id="27675" name="AutoShape 27"/>
          <p:cNvSpPr>
            <a:spLocks noChangeArrowheads="1"/>
          </p:cNvSpPr>
          <p:nvPr/>
        </p:nvSpPr>
        <p:spPr bwMode="auto">
          <a:xfrm>
            <a:off x="4787900" y="3573463"/>
            <a:ext cx="4356100" cy="3284537"/>
          </a:xfrm>
          <a:prstGeom prst="wedgeRoundRectCallout">
            <a:avLst>
              <a:gd name="adj1" fmla="val 620"/>
              <a:gd name="adj2" fmla="val -63486"/>
              <a:gd name="adj3" fmla="val 16667"/>
            </a:avLst>
          </a:prstGeom>
          <a:gradFill rotWithShape="1">
            <a:gsLst>
              <a:gs pos="0">
                <a:srgbClr val="CCECFF">
                  <a:alpha val="86000"/>
                </a:srgbClr>
              </a:gs>
              <a:gs pos="100000">
                <a:srgbClr val="CCCCFF">
                  <a:alpha val="52000"/>
                </a:srgbClr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 i="0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4859338" y="3933825"/>
            <a:ext cx="428466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dirty="0"/>
              <a:t>Монарх </a:t>
            </a:r>
            <a:r>
              <a:rPr lang="ru-RU" sz="2800" b="1" dirty="0" err="1" smtClean="0"/>
              <a:t>володіє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лише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представницькими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функціями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лише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частково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виконавчими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ru-RU" sz="4000" b="1" i="1" u="sng" dirty="0" err="1" smtClean="0">
                <a:solidFill>
                  <a:srgbClr val="FFFFDB"/>
                </a:solidFill>
              </a:rPr>
              <a:t>Монархія</a:t>
            </a:r>
            <a:endParaRPr lang="ru-RU" sz="4000" b="1" i="1" u="sng" dirty="0">
              <a:solidFill>
                <a:srgbClr val="FFFFDB"/>
              </a:solidFill>
            </a:endParaRPr>
          </a:p>
        </p:txBody>
      </p:sp>
      <p:pic>
        <p:nvPicPr>
          <p:cNvPr id="29730" name="Picture 3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04025" y="4868863"/>
            <a:ext cx="1905000" cy="952500"/>
          </a:xfrm>
          <a:noFill/>
          <a:ln w="38100">
            <a:solidFill>
              <a:srgbClr val="000066"/>
            </a:solidFill>
          </a:ln>
        </p:spPr>
      </p:pic>
      <p:pic>
        <p:nvPicPr>
          <p:cNvPr id="29725" name="Picture 2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71775" y="4868863"/>
            <a:ext cx="1905000" cy="952500"/>
          </a:xfrm>
          <a:ln w="38100">
            <a:solidFill>
              <a:srgbClr val="000066"/>
            </a:solidFill>
          </a:ln>
        </p:spPr>
      </p:pic>
      <p:pic>
        <p:nvPicPr>
          <p:cNvPr id="29722" name="Picture 2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827088" y="4508500"/>
            <a:ext cx="1905000" cy="1981200"/>
          </a:xfrm>
          <a:noFill/>
          <a:ln w="57150">
            <a:solidFill>
              <a:srgbClr val="000066"/>
            </a:solidFill>
          </a:ln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95288" y="908050"/>
            <a:ext cx="3240087" cy="863600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>
                  <a:alpha val="93750"/>
                </a:srgbClr>
              </a:gs>
              <a:gs pos="75000">
                <a:srgbClr val="0087E6">
                  <a:alpha val="81250"/>
                </a:srgbClr>
              </a:gs>
              <a:gs pos="100000">
                <a:srgbClr val="005CBF">
                  <a:alpha val="75000"/>
                </a:srgbClr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CCE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572000" y="908050"/>
            <a:ext cx="4032250" cy="863600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>
                  <a:alpha val="94000"/>
                </a:srgbClr>
              </a:gs>
              <a:gs pos="75000">
                <a:srgbClr val="0087E6">
                  <a:alpha val="82000"/>
                </a:srgbClr>
              </a:gs>
              <a:gs pos="100000">
                <a:srgbClr val="005CBF">
                  <a:alpha val="75999"/>
                </a:srgbClr>
              </a:gs>
            </a:gsLst>
            <a:path path="shape">
              <a:fillToRect l="50000" t="50000" r="50000" b="50000"/>
            </a:path>
          </a:gradFill>
          <a:ln w="76200">
            <a:solidFill>
              <a:srgbClr val="CCE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50825" y="981075"/>
            <a:ext cx="3527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 i="0" dirty="0" smtClean="0"/>
              <a:t>Абсолютна</a:t>
            </a:r>
            <a:endParaRPr lang="ru-RU" sz="2800" i="0" dirty="0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988151" y="981075"/>
            <a:ext cx="31443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0" dirty="0" err="1" smtClean="0"/>
              <a:t>Конституційна</a:t>
            </a:r>
            <a:endParaRPr lang="ru-RU" sz="3200" b="1" i="0" dirty="0"/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827088" y="2349500"/>
            <a:ext cx="3671887" cy="936625"/>
          </a:xfrm>
          <a:prstGeom prst="flowChartAlternateProcess">
            <a:avLst/>
          </a:prstGeom>
          <a:gradFill rotWithShape="1">
            <a:gsLst>
              <a:gs pos="0">
                <a:srgbClr val="FFFFCC"/>
              </a:gs>
              <a:gs pos="100000">
                <a:srgbClr val="CCCCFF">
                  <a:alpha val="83000"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66">
                <a:alpha val="77000"/>
              </a:srgb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i="0" u="sng" dirty="0" smtClean="0"/>
              <a:t>ДУАЛІСТИЧНА</a:t>
            </a:r>
            <a:endParaRPr lang="ru-RU" sz="2400" b="1" i="0" u="sng" dirty="0"/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4932363" y="2349500"/>
            <a:ext cx="3384550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CCCCFF">
                  <a:alpha val="83000"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66">
                <a:alpha val="77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i="0" u="sng" dirty="0" smtClean="0"/>
              <a:t>ПАРЛАМЕНТСКА</a:t>
            </a:r>
            <a:endParaRPr lang="ru-RU" sz="2400" b="1" i="0" u="sng" dirty="0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2843213" y="1773238"/>
            <a:ext cx="2449512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5580063" y="1773238"/>
            <a:ext cx="2087562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755650" y="3429000"/>
            <a:ext cx="3924300" cy="3429000"/>
          </a:xfrm>
          <a:prstGeom prst="rect">
            <a:avLst/>
          </a:prstGeom>
          <a:noFill/>
          <a:ln w="5715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971550" y="36449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i="0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971550" y="3500438"/>
            <a:ext cx="3529013" cy="984250"/>
          </a:xfrm>
          <a:prstGeom prst="rect">
            <a:avLst/>
          </a:prstGeom>
          <a:solidFill>
            <a:srgbClr val="FFFFCC">
              <a:alpha val="7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i="0" dirty="0" err="1" smtClean="0">
                <a:solidFill>
                  <a:schemeClr val="tx2"/>
                </a:solidFill>
              </a:rPr>
              <a:t>Й</a:t>
            </a:r>
            <a:r>
              <a:rPr lang="ru-RU" sz="2800" i="0" dirty="0" err="1" smtClean="0">
                <a:solidFill>
                  <a:schemeClr val="tx2"/>
                </a:solidFill>
              </a:rPr>
              <a:t>орданія,Марокко</a:t>
            </a:r>
            <a:r>
              <a:rPr lang="ru-RU" sz="2800" b="1" i="0" dirty="0">
                <a:solidFill>
                  <a:schemeClr val="tx2"/>
                </a:solidFill>
              </a:rPr>
              <a:t>,</a:t>
            </a:r>
          </a:p>
          <a:p>
            <a:r>
              <a:rPr lang="ru-RU" sz="2800" b="1" i="0" u="sng" dirty="0">
                <a:solidFill>
                  <a:schemeClr val="tx2"/>
                </a:solidFill>
              </a:rPr>
              <a:t> Кувейт:</a:t>
            </a:r>
          </a:p>
        </p:txBody>
      </p:sp>
      <p:sp>
        <p:nvSpPr>
          <p:cNvPr id="29727" name="AutoShape 31"/>
          <p:cNvSpPr>
            <a:spLocks noChangeArrowheads="1"/>
          </p:cNvSpPr>
          <p:nvPr/>
        </p:nvSpPr>
        <p:spPr bwMode="auto">
          <a:xfrm>
            <a:off x="0" y="2708275"/>
            <a:ext cx="1008063" cy="1871663"/>
          </a:xfrm>
          <a:prstGeom prst="curvedRightArrow">
            <a:avLst>
              <a:gd name="adj1" fmla="val 44973"/>
              <a:gd name="adj2" fmla="val 74268"/>
              <a:gd name="adj3" fmla="val 33333"/>
            </a:avLst>
          </a:prstGeom>
          <a:solidFill>
            <a:srgbClr val="DDDDDD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4716463" y="3429000"/>
            <a:ext cx="4067175" cy="3429000"/>
          </a:xfrm>
          <a:prstGeom prst="rect">
            <a:avLst/>
          </a:prstGeom>
          <a:noFill/>
          <a:ln w="5715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5057775" y="3500438"/>
            <a:ext cx="3306763" cy="984250"/>
          </a:xfrm>
          <a:prstGeom prst="rect">
            <a:avLst/>
          </a:prstGeom>
          <a:solidFill>
            <a:srgbClr val="FFFFCC">
              <a:alpha val="70000"/>
            </a:srgbClr>
          </a:solidFill>
          <a:ln w="381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i="0">
                <a:solidFill>
                  <a:schemeClr val="tx2"/>
                </a:solidFill>
              </a:rPr>
              <a:t>Испания, Швеция,</a:t>
            </a:r>
          </a:p>
          <a:p>
            <a:r>
              <a:rPr lang="ru-RU" sz="2800" b="1" i="0" u="sng">
                <a:solidFill>
                  <a:schemeClr val="tx2"/>
                </a:solidFill>
              </a:rPr>
              <a:t>Великобритания:</a:t>
            </a:r>
          </a:p>
        </p:txBody>
      </p:sp>
      <p:pic>
        <p:nvPicPr>
          <p:cNvPr id="29733" name="Picture 37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787900" y="4508500"/>
            <a:ext cx="1943100" cy="1944688"/>
          </a:xfrm>
          <a:noFill/>
          <a:ln w="57150">
            <a:solidFill>
              <a:srgbClr val="000066"/>
            </a:solidFill>
          </a:ln>
        </p:spPr>
      </p:pic>
      <p:sp>
        <p:nvSpPr>
          <p:cNvPr id="29735" name="AutoShape 39"/>
          <p:cNvSpPr>
            <a:spLocks noChangeArrowheads="1"/>
          </p:cNvSpPr>
          <p:nvPr/>
        </p:nvSpPr>
        <p:spPr bwMode="auto">
          <a:xfrm>
            <a:off x="8172450" y="2708275"/>
            <a:ext cx="755650" cy="1873250"/>
          </a:xfrm>
          <a:prstGeom prst="curvedLeftArrow">
            <a:avLst>
              <a:gd name="adj1" fmla="val 51267"/>
              <a:gd name="adj2" fmla="val 107985"/>
              <a:gd name="adj3" fmla="val 31514"/>
            </a:avLst>
          </a:prstGeom>
          <a:solidFill>
            <a:srgbClr val="DDDDDD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4" grpId="0" animBg="1"/>
      <p:bldP spid="29727" grpId="0" animBg="1"/>
      <p:bldP spid="29732" grpId="0" animBg="1"/>
      <p:bldP spid="297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/>
          <a:lstStyle/>
          <a:p>
            <a:r>
              <a:rPr lang="uk-UA" sz="3600" b="1" i="1" u="sng" dirty="0" smtClean="0">
                <a:solidFill>
                  <a:schemeClr val="bg1"/>
                </a:solidFill>
              </a:rPr>
              <a:t>В сучасному світі існують і нетипові форми монархії.</a:t>
            </a:r>
            <a:endParaRPr lang="uk-UA" sz="3600" i="1" u="sng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547664" y="1340768"/>
            <a:ext cx="6400800" cy="1752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uk-UA" sz="1800" b="1" dirty="0" smtClean="0">
                <a:solidFill>
                  <a:srgbClr val="FFFFCC"/>
                </a:solidFill>
              </a:rPr>
              <a:t>Наприклад</a:t>
            </a:r>
            <a:r>
              <a:rPr lang="uk-UA" sz="1800" b="1" dirty="0" smtClean="0">
                <a:solidFill>
                  <a:srgbClr val="FFFFCC"/>
                </a:solidFill>
              </a:rPr>
              <a:t>, виборна монархія в Малайзії (король вибирається на 5 років з числа наслідників султанів 9 штатів</a:t>
            </a:r>
            <a:r>
              <a:rPr lang="uk-UA" sz="1800" b="1" dirty="0" smtClean="0">
                <a:solidFill>
                  <a:srgbClr val="FFFFCC"/>
                </a:solidFill>
              </a:rPr>
              <a:t>);</a:t>
            </a:r>
          </a:p>
          <a:p>
            <a:pPr algn="l">
              <a:buFont typeface="Arial" pitchFamily="34" charset="0"/>
              <a:buChar char="•"/>
            </a:pPr>
            <a:r>
              <a:rPr lang="uk-UA" sz="1800" b="1" dirty="0" smtClean="0">
                <a:solidFill>
                  <a:srgbClr val="FFFFCC"/>
                </a:solidFill>
              </a:rPr>
              <a:t> </a:t>
            </a:r>
            <a:r>
              <a:rPr lang="uk-UA" sz="1800" b="1" dirty="0" smtClean="0">
                <a:solidFill>
                  <a:srgbClr val="FFFFCC"/>
                </a:solidFill>
              </a:rPr>
              <a:t>колективна монархія в </a:t>
            </a:r>
            <a:r>
              <a:rPr lang="uk-UA" sz="1800" b="1" dirty="0" smtClean="0">
                <a:solidFill>
                  <a:srgbClr val="FFFFCC"/>
                </a:solidFill>
              </a:rPr>
              <a:t>Об’єднаних </a:t>
            </a:r>
            <a:r>
              <a:rPr lang="uk-UA" sz="1800" b="1" dirty="0" smtClean="0">
                <a:solidFill>
                  <a:srgbClr val="FFFFCC"/>
                </a:solidFill>
              </a:rPr>
              <a:t>Арабських Еміратах (повноваження монарха належать Раді емірів семи </a:t>
            </a:r>
            <a:r>
              <a:rPr lang="uk-UA" sz="1800" b="1" dirty="0" err="1" smtClean="0">
                <a:solidFill>
                  <a:srgbClr val="FFFFCC"/>
                </a:solidFill>
              </a:rPr>
              <a:t>об’єднавших</a:t>
            </a:r>
            <a:r>
              <a:rPr lang="uk-UA" sz="1800" b="1" dirty="0" smtClean="0">
                <a:solidFill>
                  <a:srgbClr val="FFFFCC"/>
                </a:solidFill>
              </a:rPr>
              <a:t> </a:t>
            </a:r>
            <a:r>
              <a:rPr lang="uk-UA" sz="1800" b="1" dirty="0" smtClean="0">
                <a:solidFill>
                  <a:srgbClr val="FFFFCC"/>
                </a:solidFill>
              </a:rPr>
              <a:t>у федерацію еміратів); </a:t>
            </a:r>
            <a:endParaRPr lang="uk-UA" sz="1800" b="1" dirty="0" smtClean="0">
              <a:solidFill>
                <a:srgbClr val="FFFFCC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uk-UA" sz="1800" b="1" dirty="0" smtClean="0">
                <a:solidFill>
                  <a:srgbClr val="FFFFCC"/>
                </a:solidFill>
              </a:rPr>
              <a:t>патріархальна </a:t>
            </a:r>
            <a:r>
              <a:rPr lang="uk-UA" sz="1800" b="1" dirty="0" smtClean="0">
                <a:solidFill>
                  <a:srgbClr val="FFFFCC"/>
                </a:solidFill>
              </a:rPr>
              <a:t>монархія в Свазіленді (де король, по суті, вождь племені); </a:t>
            </a:r>
            <a:endParaRPr lang="uk-UA" sz="1800" b="1" dirty="0" smtClean="0">
              <a:solidFill>
                <a:srgbClr val="FFFFCC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uk-UA" sz="1800" b="1" dirty="0" smtClean="0">
                <a:solidFill>
                  <a:srgbClr val="FFFFCC"/>
                </a:solidFill>
              </a:rPr>
              <a:t>монархії </a:t>
            </a:r>
            <a:r>
              <a:rPr lang="uk-UA" sz="1800" b="1" dirty="0" smtClean="0">
                <a:solidFill>
                  <a:srgbClr val="FFFFCC"/>
                </a:solidFill>
              </a:rPr>
              <a:t>Британського Співтовариства – Австралія, Канада, Нова Зеландія (головою держави формально є королева Великобританії, представлена генерал-губернатором, але реально всі її функції здійснюються урядом).</a:t>
            </a:r>
          </a:p>
          <a:p>
            <a:pPr algn="l">
              <a:buFont typeface="Arial" pitchFamily="34" charset="0"/>
              <a:buChar char="•"/>
            </a:pPr>
            <a:r>
              <a:rPr lang="uk-UA" sz="1800" b="1" dirty="0" smtClean="0">
                <a:solidFill>
                  <a:srgbClr val="FFFFCC"/>
                </a:solidFill>
              </a:rPr>
              <a:t>Особливу слід відмітити теократію – таку форму монархії, при якій вища політична і духовна влада в державі зосереджена в руках духовенства, а голова церкви є одночасно і світським головою держави (</a:t>
            </a:r>
            <a:r>
              <a:rPr lang="uk-UA" sz="1800" b="1" dirty="0" smtClean="0">
                <a:solidFill>
                  <a:srgbClr val="FFFFCC"/>
                </a:solidFill>
              </a:rPr>
              <a:t>Ватикан</a:t>
            </a:r>
            <a:r>
              <a:rPr lang="uk-UA" sz="1800" b="1" dirty="0" smtClean="0">
                <a:solidFill>
                  <a:srgbClr val="FFFFCC"/>
                </a:solidFill>
              </a:rPr>
              <a:t>).</a:t>
            </a:r>
          </a:p>
          <a:p>
            <a:pPr algn="l">
              <a:buFont typeface="Arial" pitchFamily="34" charset="0"/>
              <a:buChar char="•"/>
            </a:pPr>
            <a:endParaRPr lang="uk-UA" sz="1800" b="1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199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Форма правління: Монархия</vt:lpstr>
      <vt:lpstr>Слайд 2</vt:lpstr>
      <vt:lpstr>Монархія</vt:lpstr>
      <vt:lpstr> Монархія</vt:lpstr>
      <vt:lpstr>Монархія</vt:lpstr>
      <vt:lpstr>В сучасному світі існують і нетипові форми монархії.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правления: Монархия и республика</dc:title>
  <dc:creator>михаил</dc:creator>
  <cp:lastModifiedBy>Божена</cp:lastModifiedBy>
  <cp:revision>14</cp:revision>
  <dcterms:created xsi:type="dcterms:W3CDTF">2004-11-12T15:24:49Z</dcterms:created>
  <dcterms:modified xsi:type="dcterms:W3CDTF">2014-10-02T17:17:59Z</dcterms:modified>
</cp:coreProperties>
</file>