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0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26.04.2014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836713"/>
            <a:ext cx="8784976" cy="1728191"/>
          </a:xfrm>
        </p:spPr>
        <p:txBody>
          <a:bodyPr>
            <a:noAutofit/>
          </a:bodyPr>
          <a:lstStyle/>
          <a:p>
            <a:pPr algn="ctr"/>
            <a:r>
              <a:rPr lang="uk-UA" sz="4800" b="1" i="1" dirty="0" smtClean="0">
                <a:latin typeface="Times New Roman" pitchFamily="18" charset="0"/>
                <a:cs typeface="Times New Roman" pitchFamily="18" charset="0"/>
              </a:rPr>
              <a:t>Софія </a:t>
            </a:r>
            <a:r>
              <a:rPr lang="uk-UA" sz="4800" b="1" i="1" dirty="0" err="1" smtClean="0">
                <a:latin typeface="Times New Roman" pitchFamily="18" charset="0"/>
                <a:cs typeface="Times New Roman" pitchFamily="18" charset="0"/>
              </a:rPr>
              <a:t>Ковалевська-математик</a:t>
            </a:r>
            <a:r>
              <a:rPr lang="uk-UA" sz="4800" b="1" i="1" dirty="0" smtClean="0">
                <a:latin typeface="Times New Roman" pitchFamily="18" charset="0"/>
                <a:cs typeface="Times New Roman" pitchFamily="18" charset="0"/>
              </a:rPr>
              <a:t> і літератор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57172" y="4869160"/>
            <a:ext cx="3096344" cy="2664296"/>
          </a:xfrm>
        </p:spPr>
        <p:txBody>
          <a:bodyPr/>
          <a:lstStyle/>
          <a:p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Підготувала:</a:t>
            </a:r>
          </a:p>
          <a:p>
            <a:r>
              <a:rPr lang="uk-UA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Ліцеїстка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ІІІ-і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курсу</a:t>
            </a:r>
          </a:p>
          <a:p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Колодій Тетяна</a:t>
            </a:r>
            <a:endParaRPr lang="uk-UA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Таня\Desktop\image001.jp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64904"/>
            <a:ext cx="3528392" cy="405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отримавши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можливості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займатися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батьківщині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наукою (мала право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викладати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арифметику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жіночій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гімназії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Ковалевська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стала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співробітничати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газеті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Новий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час",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виступаючи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науковий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оглядач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театральний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критик. 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літературного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доробку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відомі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повість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Нігіліст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" (1884), драма "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Боротьба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щастя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",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сімейна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хроніка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Спомин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дитинства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" (1890), де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авторка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розказує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садибний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побут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1860-х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про свою сестру А. В.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Корвін-Круковську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(по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чоловіку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Жаклар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учасницю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Паризької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Комуни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про Ф. М.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Достоевського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фіктивний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брак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Софії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став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справжнім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Восени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1878 року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Ковалевських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народилася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донька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Одужавши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пологів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Софія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Василівна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продовжує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наполегливу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наукову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працю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читає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лекції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Лондоні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Парижі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Цюріху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викладає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Стокгольмському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університеті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Чудово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зарекомендувавши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себе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університеті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вона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призначена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ординарним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професором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1884 - 1890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прочитала 12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курсів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занять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педагогічною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діяльністю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співробітничала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журналі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Acta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mathematica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",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займалася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науковою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літературною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роботою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"Я все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могла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вирішити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мене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схильності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до математики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літератури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?" , - говорила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Ковалевська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Таня\Desktop\84977_html_m2e2773f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5445224"/>
            <a:ext cx="123825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99992" y="188640"/>
            <a:ext cx="4491608" cy="613596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Рада </a:t>
            </a:r>
            <a:r>
              <a:rPr lang="ru-RU" dirty="0" err="1" smtClean="0"/>
              <a:t>університету</a:t>
            </a:r>
            <a:r>
              <a:rPr lang="ru-RU" dirty="0" smtClean="0"/>
              <a:t> </a:t>
            </a:r>
            <a:r>
              <a:rPr lang="ru-RU" dirty="0" err="1" smtClean="0"/>
              <a:t>обрала</a:t>
            </a:r>
            <a:r>
              <a:rPr lang="ru-RU" dirty="0" smtClean="0"/>
              <a:t> С. В </a:t>
            </a:r>
            <a:r>
              <a:rPr lang="ru-RU" dirty="0" err="1" smtClean="0"/>
              <a:t>Ковалевську</a:t>
            </a:r>
            <a:r>
              <a:rPr lang="ru-RU" dirty="0" smtClean="0"/>
              <a:t> </a:t>
            </a:r>
            <a:r>
              <a:rPr lang="ru-RU" dirty="0" err="1" smtClean="0"/>
              <a:t>штатним</a:t>
            </a:r>
            <a:r>
              <a:rPr lang="ru-RU" dirty="0" smtClean="0"/>
              <a:t> </a:t>
            </a:r>
            <a:r>
              <a:rPr lang="ru-RU" dirty="0" err="1" smtClean="0"/>
              <a:t>ординарним</a:t>
            </a:r>
            <a:r>
              <a:rPr lang="ru-RU" dirty="0" smtClean="0"/>
              <a:t> </a:t>
            </a:r>
            <a:r>
              <a:rPr lang="ru-RU" dirty="0" err="1" smtClean="0"/>
              <a:t>професором</a:t>
            </a:r>
            <a:r>
              <a:rPr lang="ru-RU" dirty="0" smtClean="0"/>
              <a:t>. </a:t>
            </a:r>
            <a:r>
              <a:rPr lang="ru-RU" dirty="0" err="1" smtClean="0"/>
              <a:t>Шведські</a:t>
            </a:r>
            <a:r>
              <a:rPr lang="ru-RU" dirty="0" smtClean="0"/>
              <a:t> </a:t>
            </a:r>
            <a:r>
              <a:rPr lang="ru-RU" dirty="0" err="1" smtClean="0"/>
              <a:t>газети</a:t>
            </a:r>
            <a:r>
              <a:rPr lang="ru-RU" dirty="0" smtClean="0"/>
              <a:t> </a:t>
            </a:r>
            <a:r>
              <a:rPr lang="ru-RU" dirty="0" err="1" smtClean="0"/>
              <a:t>помістили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портрети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біографію</a:t>
            </a:r>
            <a:r>
              <a:rPr lang="ru-RU" dirty="0" smtClean="0"/>
              <a:t>. </a:t>
            </a:r>
            <a:r>
              <a:rPr lang="ru-RU" dirty="0" err="1" smtClean="0"/>
              <a:t>Професор</a:t>
            </a:r>
            <a:r>
              <a:rPr lang="ru-RU" dirty="0" smtClean="0"/>
              <a:t> </a:t>
            </a:r>
            <a:r>
              <a:rPr lang="ru-RU" dirty="0" err="1" smtClean="0"/>
              <a:t>Міттаг-Леффлер</a:t>
            </a:r>
            <a:r>
              <a:rPr lang="ru-RU" dirty="0" smtClean="0"/>
              <a:t> </a:t>
            </a:r>
            <a:r>
              <a:rPr lang="ru-RU" dirty="0" err="1" smtClean="0"/>
              <a:t>одержував</a:t>
            </a:r>
            <a:r>
              <a:rPr lang="ru-RU" dirty="0" smtClean="0"/>
              <a:t> </a:t>
            </a:r>
            <a:r>
              <a:rPr lang="ru-RU" dirty="0" err="1" smtClean="0"/>
              <a:t>листи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газетярів</a:t>
            </a:r>
            <a:r>
              <a:rPr lang="ru-RU" dirty="0" smtClean="0"/>
              <a:t> Парижа, Лондона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Відня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проханням</a:t>
            </a:r>
            <a:r>
              <a:rPr lang="ru-RU" dirty="0" smtClean="0"/>
              <a:t> </a:t>
            </a:r>
            <a:r>
              <a:rPr lang="ru-RU" dirty="0" err="1" smtClean="0"/>
              <a:t>надіслати</a:t>
            </a:r>
            <a:r>
              <a:rPr lang="ru-RU" dirty="0" smtClean="0"/>
              <a:t> портрет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біографію</a:t>
            </a:r>
            <a:r>
              <a:rPr lang="ru-RU" dirty="0" smtClean="0"/>
              <a:t> С. В. </a:t>
            </a:r>
            <a:r>
              <a:rPr lang="ru-RU" dirty="0" err="1" smtClean="0"/>
              <a:t>Ковалевської</a:t>
            </a:r>
            <a:r>
              <a:rPr lang="ru-RU" dirty="0" smtClean="0"/>
              <a:t>. </a:t>
            </a:r>
            <a:r>
              <a:rPr lang="ru-RU" dirty="0" err="1" smtClean="0"/>
              <a:t>Наступного</a:t>
            </a:r>
            <a:r>
              <a:rPr lang="ru-RU" dirty="0" smtClean="0"/>
              <a:t> року в </a:t>
            </a:r>
            <a:r>
              <a:rPr lang="ru-RU" dirty="0" err="1" smtClean="0"/>
              <a:t>Стокгольмському</a:t>
            </a:r>
            <a:r>
              <a:rPr lang="ru-RU" dirty="0" smtClean="0"/>
              <a:t> </a:t>
            </a:r>
            <a:r>
              <a:rPr lang="ru-RU" dirty="0" err="1" smtClean="0"/>
              <a:t>університеті</a:t>
            </a:r>
            <a:r>
              <a:rPr lang="ru-RU" dirty="0" smtClean="0"/>
              <a:t> С. В. </a:t>
            </a:r>
            <a:r>
              <a:rPr lang="ru-RU" dirty="0" err="1" smtClean="0"/>
              <a:t>Ковалевській</a:t>
            </a:r>
            <a:r>
              <a:rPr lang="ru-RU" dirty="0" smtClean="0"/>
              <a:t> </a:t>
            </a:r>
            <a:r>
              <a:rPr lang="ru-RU" dirty="0" err="1" smtClean="0"/>
              <a:t>запропонували</a:t>
            </a:r>
            <a:r>
              <a:rPr lang="ru-RU" dirty="0" smtClean="0"/>
              <a:t> </a:t>
            </a:r>
            <a:r>
              <a:rPr lang="ru-RU" dirty="0" err="1" smtClean="0"/>
              <a:t>читати</a:t>
            </a:r>
            <a:r>
              <a:rPr lang="ru-RU" dirty="0" smtClean="0"/>
              <a:t>, </a:t>
            </a:r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 err="1" smtClean="0"/>
              <a:t>лекцій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чистої</a:t>
            </a:r>
            <a:r>
              <a:rPr lang="ru-RU" dirty="0" smtClean="0"/>
              <a:t> математики, курс </a:t>
            </a:r>
            <a:r>
              <a:rPr lang="ru-RU" dirty="0" err="1" smtClean="0"/>
              <a:t>лекцій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механіки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Поряд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читанням</a:t>
            </a:r>
            <a:r>
              <a:rPr lang="ru-RU" dirty="0" smtClean="0"/>
              <a:t> </a:t>
            </a:r>
            <a:r>
              <a:rPr lang="ru-RU" dirty="0" err="1" smtClean="0"/>
              <a:t>лекцій</a:t>
            </a:r>
            <a:r>
              <a:rPr lang="ru-RU" dirty="0" smtClean="0"/>
              <a:t> в </a:t>
            </a:r>
            <a:r>
              <a:rPr lang="ru-RU" dirty="0" err="1" smtClean="0"/>
              <a:t>університеті</a:t>
            </a:r>
            <a:r>
              <a:rPr lang="ru-RU" dirty="0" smtClean="0"/>
              <a:t> </a:t>
            </a:r>
            <a:r>
              <a:rPr lang="ru-RU" dirty="0" err="1" smtClean="0"/>
              <a:t>Софія</a:t>
            </a:r>
            <a:r>
              <a:rPr lang="ru-RU" dirty="0" smtClean="0"/>
              <a:t> </a:t>
            </a:r>
            <a:r>
              <a:rPr lang="ru-RU" dirty="0" err="1" smtClean="0"/>
              <a:t>Василівна</a:t>
            </a:r>
            <a:r>
              <a:rPr lang="ru-RU" dirty="0" smtClean="0"/>
              <a:t> </a:t>
            </a:r>
            <a:r>
              <a:rPr lang="ru-RU" dirty="0" err="1" smtClean="0"/>
              <a:t>наполегливо</a:t>
            </a:r>
            <a:r>
              <a:rPr lang="ru-RU" dirty="0" smtClean="0"/>
              <a:t> проводила </a:t>
            </a:r>
            <a:r>
              <a:rPr lang="ru-RU" dirty="0" err="1" smtClean="0"/>
              <a:t>дослідження</a:t>
            </a:r>
            <a:r>
              <a:rPr lang="ru-RU" dirty="0" smtClean="0"/>
              <a:t>. </a:t>
            </a:r>
            <a:r>
              <a:rPr lang="ru-RU" dirty="0" err="1" smtClean="0"/>
              <a:t>Світову</a:t>
            </a:r>
            <a:r>
              <a:rPr lang="ru-RU" dirty="0" smtClean="0"/>
              <a:t> славу </a:t>
            </a:r>
            <a:r>
              <a:rPr lang="ru-RU" dirty="0" err="1" smtClean="0"/>
              <a:t>Ковалевській</a:t>
            </a:r>
            <a:r>
              <a:rPr lang="ru-RU" dirty="0" smtClean="0"/>
              <a:t> принесла </a:t>
            </a:r>
            <a:r>
              <a:rPr lang="ru-RU" dirty="0" err="1" smtClean="0"/>
              <a:t>її</a:t>
            </a:r>
            <a:r>
              <a:rPr lang="ru-RU" dirty="0" smtClean="0"/>
              <a:t> фундаментальна </a:t>
            </a:r>
            <a:r>
              <a:rPr lang="ru-RU" dirty="0" err="1" smtClean="0"/>
              <a:t>праця</a:t>
            </a:r>
            <a:r>
              <a:rPr lang="ru-RU" dirty="0" smtClean="0"/>
              <a:t> «</a:t>
            </a:r>
            <a:r>
              <a:rPr lang="ru-RU" dirty="0" err="1" smtClean="0"/>
              <a:t>Обертання</a:t>
            </a:r>
            <a:r>
              <a:rPr lang="ru-RU" dirty="0" smtClean="0"/>
              <a:t> твердого </a:t>
            </a:r>
            <a:r>
              <a:rPr lang="ru-RU" dirty="0" err="1" smtClean="0"/>
              <a:t>тіла</a:t>
            </a:r>
            <a:r>
              <a:rPr lang="ru-RU" dirty="0" smtClean="0"/>
              <a:t> </a:t>
            </a:r>
            <a:r>
              <a:rPr lang="ru-RU" dirty="0" err="1" smtClean="0"/>
              <a:t>навколо</a:t>
            </a:r>
            <a:r>
              <a:rPr lang="ru-RU" dirty="0" smtClean="0"/>
              <a:t> </a:t>
            </a:r>
            <a:r>
              <a:rPr lang="ru-RU" dirty="0" err="1" smtClean="0"/>
              <a:t>нерухомої</a:t>
            </a:r>
            <a:r>
              <a:rPr lang="ru-RU" dirty="0" smtClean="0"/>
              <a:t> точки». До </a:t>
            </a:r>
            <a:r>
              <a:rPr lang="ru-RU" dirty="0" err="1" smtClean="0"/>
              <a:t>Ковалевської</a:t>
            </a:r>
            <a:r>
              <a:rPr lang="ru-RU" dirty="0" smtClean="0"/>
              <a:t> над </a:t>
            </a:r>
            <a:r>
              <a:rPr lang="ru-RU" dirty="0" err="1" smtClean="0"/>
              <a:t>цим</a:t>
            </a:r>
            <a:r>
              <a:rPr lang="ru-RU" dirty="0" smtClean="0"/>
              <a:t> </a:t>
            </a:r>
            <a:r>
              <a:rPr lang="ru-RU" dirty="0" err="1" smtClean="0"/>
              <a:t>питанням</a:t>
            </a:r>
            <a:r>
              <a:rPr lang="ru-RU" dirty="0" smtClean="0"/>
              <a:t> </a:t>
            </a:r>
            <a:r>
              <a:rPr lang="ru-RU" dirty="0" err="1" smtClean="0"/>
              <a:t>працювали</a:t>
            </a:r>
            <a:r>
              <a:rPr lang="ru-RU" dirty="0" smtClean="0"/>
              <a:t> </a:t>
            </a:r>
            <a:r>
              <a:rPr lang="ru-RU" dirty="0" err="1" smtClean="0"/>
              <a:t>Ейлер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Лагранж.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праць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 </a:t>
            </a:r>
            <a:r>
              <a:rPr lang="ru-RU" dirty="0" err="1" smtClean="0"/>
              <a:t>Ковалевської</a:t>
            </a:r>
            <a:r>
              <a:rPr lang="ru-RU" dirty="0" smtClean="0"/>
              <a:t> просунули вперед </a:t>
            </a:r>
            <a:r>
              <a:rPr lang="ru-RU" dirty="0" err="1" smtClean="0"/>
              <a:t>розв’язання</a:t>
            </a:r>
            <a:r>
              <a:rPr lang="ru-RU" dirty="0" smtClean="0"/>
              <a:t>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задачі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90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051720" y="1268760"/>
            <a:ext cx="5652120" cy="59400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i="1" dirty="0" smtClean="0"/>
              <a:t>Рада </a:t>
            </a:r>
            <a:r>
              <a:rPr lang="ru-RU" sz="2000" i="1" dirty="0" err="1" smtClean="0"/>
              <a:t>університету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обрала</a:t>
            </a:r>
            <a:r>
              <a:rPr lang="ru-RU" sz="2000" i="1" dirty="0" smtClean="0"/>
              <a:t> С. В </a:t>
            </a:r>
            <a:r>
              <a:rPr lang="ru-RU" sz="2000" i="1" dirty="0" err="1" smtClean="0"/>
              <a:t>Ковалевську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штатним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ординарним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професором</a:t>
            </a:r>
            <a:r>
              <a:rPr lang="ru-RU" sz="2000" i="1" dirty="0" smtClean="0"/>
              <a:t>. </a:t>
            </a:r>
            <a:r>
              <a:rPr lang="ru-RU" sz="2000" i="1" dirty="0" err="1" smtClean="0"/>
              <a:t>Шведські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газети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помістили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її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портрети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біографію</a:t>
            </a:r>
            <a:r>
              <a:rPr lang="ru-RU" sz="2000" i="1" dirty="0" smtClean="0"/>
              <a:t>. </a:t>
            </a:r>
            <a:r>
              <a:rPr lang="ru-RU" sz="2000" i="1" dirty="0" err="1" smtClean="0"/>
              <a:t>Професор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Міттаг-Леффлер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одержував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листи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від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газетярів</a:t>
            </a:r>
            <a:r>
              <a:rPr lang="ru-RU" sz="2000" i="1" dirty="0" smtClean="0"/>
              <a:t> Парижа, Лондона </a:t>
            </a:r>
            <a:r>
              <a:rPr lang="ru-RU" sz="2000" i="1" dirty="0" err="1" smtClean="0"/>
              <a:t>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Відня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з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проханням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надіслати</a:t>
            </a:r>
            <a:r>
              <a:rPr lang="ru-RU" sz="2000" i="1" dirty="0" smtClean="0"/>
              <a:t> портрет </a:t>
            </a:r>
            <a:r>
              <a:rPr lang="ru-RU" sz="2000" i="1" dirty="0" err="1" smtClean="0"/>
              <a:t>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біографію</a:t>
            </a:r>
            <a:r>
              <a:rPr lang="ru-RU" sz="2000" i="1" dirty="0" smtClean="0"/>
              <a:t> С. В. </a:t>
            </a:r>
            <a:r>
              <a:rPr lang="ru-RU" sz="2000" i="1" dirty="0" err="1" smtClean="0"/>
              <a:t>Ковалевської</a:t>
            </a:r>
            <a:r>
              <a:rPr lang="ru-RU" sz="2000" i="1" dirty="0" smtClean="0"/>
              <a:t>. </a:t>
            </a:r>
            <a:r>
              <a:rPr lang="ru-RU" sz="2000" i="1" dirty="0" err="1" smtClean="0"/>
              <a:t>Наступного</a:t>
            </a:r>
            <a:r>
              <a:rPr lang="ru-RU" sz="2000" i="1" dirty="0" smtClean="0"/>
              <a:t> року в </a:t>
            </a:r>
            <a:r>
              <a:rPr lang="ru-RU" sz="2000" i="1" dirty="0" err="1" smtClean="0"/>
              <a:t>Стокгольмському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університеті</a:t>
            </a:r>
            <a:r>
              <a:rPr lang="ru-RU" sz="2000" i="1" dirty="0" smtClean="0"/>
              <a:t> С. В. </a:t>
            </a:r>
            <a:r>
              <a:rPr lang="ru-RU" sz="2000" i="1" dirty="0" err="1" smtClean="0"/>
              <a:t>Ковалевській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запропонували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читати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крім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лекцій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з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чистої</a:t>
            </a:r>
            <a:r>
              <a:rPr lang="ru-RU" sz="2000" i="1" dirty="0" smtClean="0"/>
              <a:t> математики, курс </a:t>
            </a:r>
            <a:r>
              <a:rPr lang="ru-RU" sz="2000" i="1" dirty="0" err="1" smtClean="0"/>
              <a:t>лекцій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з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механіки</a:t>
            </a:r>
            <a:r>
              <a:rPr lang="ru-RU" sz="2000" i="1" dirty="0" smtClean="0"/>
              <a:t>.</a:t>
            </a:r>
          </a:p>
          <a:p>
            <a:endParaRPr lang="ru-RU" sz="2000" i="1" dirty="0" smtClean="0"/>
          </a:p>
          <a:p>
            <a:r>
              <a:rPr lang="ru-RU" sz="2000" i="1" dirty="0" err="1" smtClean="0"/>
              <a:t>Поряд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з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читанням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лекцій</a:t>
            </a:r>
            <a:r>
              <a:rPr lang="ru-RU" sz="2000" i="1" dirty="0" smtClean="0"/>
              <a:t> в </a:t>
            </a:r>
            <a:r>
              <a:rPr lang="ru-RU" sz="2000" i="1" dirty="0" err="1" smtClean="0"/>
              <a:t>університеті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Софія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Василівна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наполегливо</a:t>
            </a:r>
            <a:r>
              <a:rPr lang="ru-RU" sz="2000" i="1" dirty="0" smtClean="0"/>
              <a:t> проводила </a:t>
            </a:r>
            <a:r>
              <a:rPr lang="ru-RU" sz="2000" i="1" dirty="0" err="1" smtClean="0"/>
              <a:t>дослідження</a:t>
            </a:r>
            <a:r>
              <a:rPr lang="ru-RU" sz="2000" i="1" dirty="0" smtClean="0"/>
              <a:t>. </a:t>
            </a:r>
            <a:r>
              <a:rPr lang="ru-RU" sz="2000" i="1" dirty="0" err="1" smtClean="0"/>
              <a:t>Світову</a:t>
            </a:r>
            <a:r>
              <a:rPr lang="ru-RU" sz="2000" i="1" dirty="0" smtClean="0"/>
              <a:t> славу </a:t>
            </a:r>
            <a:r>
              <a:rPr lang="ru-RU" sz="2000" i="1" dirty="0" err="1" smtClean="0"/>
              <a:t>Ковалевській</a:t>
            </a:r>
            <a:r>
              <a:rPr lang="ru-RU" sz="2000" i="1" dirty="0" smtClean="0"/>
              <a:t> принесла </a:t>
            </a:r>
            <a:r>
              <a:rPr lang="ru-RU" sz="2000" i="1" dirty="0" err="1" smtClean="0"/>
              <a:t>її</a:t>
            </a:r>
            <a:r>
              <a:rPr lang="ru-RU" sz="2000" i="1" dirty="0" smtClean="0"/>
              <a:t> фундаментальна </a:t>
            </a:r>
            <a:r>
              <a:rPr lang="ru-RU" sz="2000" i="1" dirty="0" err="1" smtClean="0"/>
              <a:t>праця</a:t>
            </a:r>
            <a:r>
              <a:rPr lang="ru-RU" sz="2000" i="1" dirty="0" smtClean="0"/>
              <a:t> «</a:t>
            </a:r>
            <a:r>
              <a:rPr lang="ru-RU" sz="2000" i="1" dirty="0" err="1" smtClean="0"/>
              <a:t>Обертання</a:t>
            </a:r>
            <a:r>
              <a:rPr lang="ru-RU" sz="2000" i="1" dirty="0" smtClean="0"/>
              <a:t> твердого </a:t>
            </a:r>
            <a:r>
              <a:rPr lang="ru-RU" sz="2000" i="1" dirty="0" err="1" smtClean="0"/>
              <a:t>тіла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навколо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нерухомої</a:t>
            </a:r>
            <a:r>
              <a:rPr lang="ru-RU" sz="2000" i="1" dirty="0" smtClean="0"/>
              <a:t> точки». До </a:t>
            </a:r>
            <a:r>
              <a:rPr lang="ru-RU" sz="2000" i="1" dirty="0" err="1" smtClean="0"/>
              <a:t>Ковалевської</a:t>
            </a:r>
            <a:r>
              <a:rPr lang="ru-RU" sz="2000" i="1" dirty="0" smtClean="0"/>
              <a:t> над </a:t>
            </a:r>
            <a:r>
              <a:rPr lang="ru-RU" sz="2000" i="1" dirty="0" err="1" smtClean="0"/>
              <a:t>цим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питанням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працювали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Ейлер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і</a:t>
            </a:r>
            <a:r>
              <a:rPr lang="ru-RU" sz="2000" i="1" dirty="0" smtClean="0"/>
              <a:t> Лагранж. </a:t>
            </a:r>
            <a:r>
              <a:rPr lang="ru-RU" sz="2000" i="1" dirty="0" err="1" smtClean="0"/>
              <a:t>Після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їх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праць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тільки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праці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Ковалевської</a:t>
            </a:r>
            <a:r>
              <a:rPr lang="ru-RU" sz="2000" i="1" dirty="0" smtClean="0"/>
              <a:t> просунули вперед </a:t>
            </a:r>
            <a:r>
              <a:rPr lang="ru-RU" sz="2000" i="1" dirty="0" err="1" smtClean="0"/>
              <a:t>розв’язання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цієї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задачі</a:t>
            </a:r>
            <a:r>
              <a:rPr lang="ru-RU" sz="2000" i="1" dirty="0" smtClean="0"/>
              <a:t>.</a:t>
            </a:r>
            <a:endParaRPr lang="ru-RU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07904" y="138545"/>
            <a:ext cx="5283696" cy="6719455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1888 р.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Паризька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академія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наук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оголосила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третій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конкурс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найкращу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видачею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премії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Бордена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три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тисячі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франків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Перші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два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конкурси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дали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очікуваних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результатів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премію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нікому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присудили.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Софія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Василівна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надіслала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свою роботу на конкурс,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узявши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девіз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французьку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приказку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«Говори,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знаєш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роби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повинен;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буде, те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буде”. На конкурс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подано 15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Спеціальна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комісія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Паризької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академії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визнала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твір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девізом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«Говори,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знаєш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відмінний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ньому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відкрито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новий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випадок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Враховуючи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наукові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комісія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ухвалила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присудити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авторові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твору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збільшену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премію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замість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трьох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тисяч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п'ять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тисяч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франків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надрукована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наукових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записках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Паризької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академії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наук за 1889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83568" y="1196752"/>
            <a:ext cx="846043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1888 р.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Паризька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академія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наук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оголосила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третій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конкурс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найкращу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працю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теми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видачею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премії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Бордена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три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тисячі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франків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Перші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два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конкурси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 дали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очікуваних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результатів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премію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нікому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 присудили.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Софія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Василівна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надіслала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свою роботу на конкурс,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узявши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девіз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французьку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приказку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«Говори,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знаєш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роби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повинен;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буде, те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буде”. На конкурс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подано 15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праць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Спеціальна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комісія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Паризької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академії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визнала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твір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девізом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«Говори,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знаєш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відмінний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ньому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відкрито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новий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випадок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Враховуючи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наукові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комісія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ухвалила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присудити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авторові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твору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збільшену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премію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замість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трьох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тисяч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п'ять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тисяч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франків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праця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надрукована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наукових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записках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Паризької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академії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наук за 1889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1960" y="1340768"/>
            <a:ext cx="4779640" cy="4983832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всього</a:t>
            </a:r>
            <a:r>
              <a:rPr lang="ru-RU" dirty="0" smtClean="0"/>
              <a:t> </a:t>
            </a:r>
            <a:r>
              <a:rPr lang="ru-RU" dirty="0" err="1" smtClean="0"/>
              <a:t>свого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Софія</a:t>
            </a:r>
            <a:r>
              <a:rPr lang="ru-RU" dirty="0" smtClean="0"/>
              <a:t> </a:t>
            </a:r>
            <a:r>
              <a:rPr lang="ru-RU" dirty="0" err="1" smtClean="0"/>
              <a:t>Ковалевська</a:t>
            </a:r>
            <a:r>
              <a:rPr lang="ru-RU" dirty="0" smtClean="0"/>
              <a:t> </a:t>
            </a:r>
            <a:r>
              <a:rPr lang="ru-RU" dirty="0" err="1" smtClean="0"/>
              <a:t>відстоювала</a:t>
            </a:r>
            <a:r>
              <a:rPr lang="ru-RU" dirty="0" smtClean="0"/>
              <a:t> </a:t>
            </a:r>
            <a:r>
              <a:rPr lang="ru-RU" dirty="0" err="1" smtClean="0"/>
              <a:t>своє</a:t>
            </a:r>
            <a:r>
              <a:rPr lang="ru-RU" dirty="0" smtClean="0"/>
              <a:t> </a:t>
            </a:r>
            <a:r>
              <a:rPr lang="ru-RU" dirty="0" err="1" smtClean="0"/>
              <a:t>святе</a:t>
            </a:r>
            <a:r>
              <a:rPr lang="ru-RU" dirty="0" smtClean="0"/>
              <a:t> право - бути </a:t>
            </a:r>
            <a:r>
              <a:rPr lang="ru-RU" dirty="0" err="1" smtClean="0"/>
              <a:t>вченим</a:t>
            </a:r>
            <a:r>
              <a:rPr lang="ru-RU" dirty="0" smtClean="0"/>
              <a:t>, </a:t>
            </a:r>
            <a:r>
              <a:rPr lang="ru-RU" dirty="0" err="1" smtClean="0"/>
              <a:t>професором</a:t>
            </a:r>
            <a:r>
              <a:rPr lang="ru-RU" dirty="0" smtClean="0"/>
              <a:t>, </a:t>
            </a:r>
            <a:r>
              <a:rPr lang="ru-RU" dirty="0" err="1" smtClean="0"/>
              <a:t>дослідником</a:t>
            </a:r>
            <a:r>
              <a:rPr lang="ru-RU" dirty="0" smtClean="0"/>
              <a:t> </a:t>
            </a:r>
            <a:r>
              <a:rPr lang="ru-RU" dirty="0" err="1" smtClean="0"/>
              <a:t>нарівні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чоловіками</a:t>
            </a:r>
            <a:r>
              <a:rPr lang="ru-RU" dirty="0" smtClean="0"/>
              <a:t>. І </a:t>
            </a:r>
            <a:r>
              <a:rPr lang="ru-RU" dirty="0" err="1" smtClean="0"/>
              <a:t>їй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вдалося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перерахувати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досягнення</a:t>
            </a:r>
            <a:r>
              <a:rPr lang="ru-RU" dirty="0" smtClean="0"/>
              <a:t> </a:t>
            </a:r>
            <a:r>
              <a:rPr lang="ru-RU" dirty="0" err="1" smtClean="0"/>
              <a:t>Ковалевської</a:t>
            </a:r>
            <a:r>
              <a:rPr lang="ru-RU" dirty="0" smtClean="0"/>
              <a:t>,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успіхи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нагороди, </a:t>
            </a:r>
            <a:r>
              <a:rPr lang="ru-RU" dirty="0" err="1" smtClean="0"/>
              <a:t>пригадати</a:t>
            </a:r>
            <a:r>
              <a:rPr lang="ru-RU" dirty="0" smtClean="0"/>
              <a:t> </a:t>
            </a:r>
            <a:r>
              <a:rPr lang="ru-RU" dirty="0" err="1" smtClean="0"/>
              <a:t>почесті</a:t>
            </a:r>
            <a:r>
              <a:rPr lang="ru-RU" dirty="0" smtClean="0"/>
              <a:t>, </a:t>
            </a:r>
            <a:r>
              <a:rPr lang="ru-RU" dirty="0" err="1" smtClean="0"/>
              <a:t>надані</a:t>
            </a:r>
            <a:r>
              <a:rPr lang="ru-RU" dirty="0" smtClean="0"/>
              <a:t> </a:t>
            </a:r>
            <a:r>
              <a:rPr lang="ru-RU" dirty="0" err="1" smtClean="0"/>
              <a:t>їй</a:t>
            </a:r>
            <a:r>
              <a:rPr lang="ru-RU" dirty="0" smtClean="0"/>
              <a:t> </a:t>
            </a:r>
            <a:r>
              <a:rPr lang="ru-RU" dirty="0" err="1" smtClean="0"/>
              <a:t>науковим</a:t>
            </a:r>
            <a:r>
              <a:rPr lang="ru-RU" dirty="0" smtClean="0"/>
              <a:t> </a:t>
            </a:r>
            <a:r>
              <a:rPr lang="ru-RU" dirty="0" err="1" smtClean="0"/>
              <a:t>світом</a:t>
            </a:r>
            <a:r>
              <a:rPr lang="ru-RU" dirty="0" smtClean="0"/>
              <a:t>, </a:t>
            </a:r>
            <a:r>
              <a:rPr lang="ru-RU" dirty="0" err="1" smtClean="0"/>
              <a:t>важко</a:t>
            </a:r>
            <a:r>
              <a:rPr lang="ru-RU" dirty="0" smtClean="0"/>
              <a:t> </a:t>
            </a:r>
            <a:r>
              <a:rPr lang="ru-RU" dirty="0" err="1" smtClean="0"/>
              <a:t>повірити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 err="1" smtClean="0"/>
              <a:t>жінка</a:t>
            </a:r>
            <a:r>
              <a:rPr lang="ru-RU" dirty="0" smtClean="0"/>
              <a:t> прожила на </a:t>
            </a:r>
            <a:r>
              <a:rPr lang="ru-RU" dirty="0" err="1" smtClean="0"/>
              <a:t>Землі</a:t>
            </a:r>
            <a:r>
              <a:rPr lang="ru-RU" dirty="0" smtClean="0"/>
              <a:t> </a:t>
            </a:r>
            <a:r>
              <a:rPr lang="ru-RU" dirty="0" err="1" smtClean="0"/>
              <a:t>всього</a:t>
            </a:r>
            <a:r>
              <a:rPr lang="ru-RU" dirty="0" smtClean="0"/>
              <a:t> сорок один </a:t>
            </a:r>
            <a:r>
              <a:rPr lang="ru-RU" dirty="0" err="1" smtClean="0"/>
              <a:t>рік</a:t>
            </a:r>
            <a:r>
              <a:rPr lang="ru-RU" dirty="0" smtClean="0"/>
              <a:t>. Вона померла 29 </a:t>
            </a:r>
            <a:r>
              <a:rPr lang="ru-RU" dirty="0" err="1" smtClean="0"/>
              <a:t>січня</a:t>
            </a:r>
            <a:r>
              <a:rPr lang="ru-RU" dirty="0" smtClean="0"/>
              <a:t> 1891 року в </a:t>
            </a:r>
            <a:r>
              <a:rPr lang="ru-RU" dirty="0" err="1" smtClean="0"/>
              <a:t>Стокгольмі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3"/>
          <p:cNvSpPr txBox="1">
            <a:spLocks/>
          </p:cNvSpPr>
          <p:nvPr/>
        </p:nvSpPr>
        <p:spPr>
          <a:xfrm>
            <a:off x="323528" y="260648"/>
            <a:ext cx="8820472" cy="62163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всього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Софія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Ковалевська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відстоювала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своє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святе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право - бути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вченим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професором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дослідником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нарівні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чоловіками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І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їй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це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вдалося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перерахувати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всі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досягнення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Ковалевської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всі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її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успіхи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і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нагороди,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пригадати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почесті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надані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їй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науковим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світом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важко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повірити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ця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жінка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прожила на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всього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сорок один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рік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Вона померла 29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січня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1891 року в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Стокгольмі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899592" y="2132856"/>
            <a:ext cx="8458200" cy="1222375"/>
          </a:xfrm>
        </p:spPr>
        <p:txBody>
          <a:bodyPr>
            <a:normAutofit/>
          </a:bodyPr>
          <a:lstStyle/>
          <a:p>
            <a:r>
              <a:rPr lang="uk-UA" sz="6000" i="1" dirty="0" smtClean="0"/>
              <a:t>Дякую за увагу!</a:t>
            </a:r>
            <a:endParaRPr lang="ru-RU" sz="6000" i="1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все моє\еще все новее\бумага для писем\4808664zw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31640" y="3140968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b="1" i="1" dirty="0" smtClean="0">
                <a:solidFill>
                  <a:schemeClr val="tx2"/>
                </a:solidFill>
              </a:rPr>
              <a:t>Дякую за увагу!</a:t>
            </a:r>
            <a:endParaRPr lang="ru-RU" sz="72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768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5976" y="1052736"/>
            <a:ext cx="4788024" cy="5805264"/>
          </a:xfrm>
        </p:spPr>
        <p:txBody>
          <a:bodyPr>
            <a:normAutofit fontScale="85000" lnSpcReduction="20000"/>
          </a:bodyPr>
          <a:lstStyle/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Софі́я Васи́лівна Ковале́вська (* 15 січня 1850, Москва —  10 лютого 1891, Стокгольм) - математик, письменниця і публіцист. Професор Стокгольмського університету.</a:t>
            </a:r>
          </a:p>
          <a:p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Авторка праць з математичного аналізу (диференціальні рівняння і аналітичні функції), механіки і астрономії.</a:t>
            </a:r>
          </a:p>
          <a:p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О. Ковалевського — основоположника еволюційної палеонтології, що походив із старшинського роду на Слобожанщині.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8" y="404664"/>
            <a:ext cx="4355975" cy="5805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01752" y="188640"/>
            <a:ext cx="8686800" cy="720080"/>
          </a:xfrm>
        </p:spPr>
        <p:txBody>
          <a:bodyPr>
            <a:normAutofit/>
          </a:bodyPr>
          <a:lstStyle/>
          <a:p>
            <a:r>
              <a:rPr lang="uk-UA" dirty="0" smtClean="0"/>
              <a:t>Дитинство </a:t>
            </a:r>
            <a:r>
              <a:rPr lang="uk-UA" dirty="0" err="1" smtClean="0"/>
              <a:t>софії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 smtClean="0"/>
              <a:t>Змалку</a:t>
            </a:r>
            <a:r>
              <a:rPr lang="ru-RU" dirty="0" smtClean="0"/>
              <a:t> в </a:t>
            </a:r>
            <a:r>
              <a:rPr lang="ru-RU" dirty="0" err="1" smtClean="0"/>
              <a:t>дівчини</a:t>
            </a:r>
            <a:r>
              <a:rPr lang="ru-RU" dirty="0" smtClean="0"/>
              <a:t> </a:t>
            </a:r>
            <a:r>
              <a:rPr lang="ru-RU" dirty="0" err="1" smtClean="0"/>
              <a:t>проявилися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риси</a:t>
            </a:r>
            <a:r>
              <a:rPr lang="ru-RU" dirty="0" smtClean="0"/>
              <a:t> характеру, як </a:t>
            </a:r>
            <a:r>
              <a:rPr lang="ru-RU" dirty="0" err="1" smtClean="0"/>
              <a:t>зосередженість</a:t>
            </a:r>
            <a:r>
              <a:rPr lang="ru-RU" dirty="0" smtClean="0"/>
              <a:t>, </a:t>
            </a:r>
            <a:r>
              <a:rPr lang="ru-RU" dirty="0" err="1" smtClean="0"/>
              <a:t>наполегливість</a:t>
            </a:r>
            <a:r>
              <a:rPr lang="ru-RU" dirty="0" smtClean="0"/>
              <a:t> у </a:t>
            </a:r>
            <a:r>
              <a:rPr lang="ru-RU" dirty="0" err="1" smtClean="0"/>
              <a:t>досягненні</a:t>
            </a:r>
            <a:r>
              <a:rPr lang="ru-RU" dirty="0" smtClean="0"/>
              <a:t> мети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цілковита</a:t>
            </a:r>
            <a:r>
              <a:rPr lang="ru-RU" dirty="0" smtClean="0"/>
              <a:t> </a:t>
            </a:r>
            <a:r>
              <a:rPr lang="ru-RU" dirty="0" err="1" smtClean="0"/>
              <a:t>самостійність</a:t>
            </a:r>
            <a:r>
              <a:rPr lang="ru-RU" dirty="0" smtClean="0"/>
              <a:t>. </a:t>
            </a:r>
            <a:r>
              <a:rPr lang="ru-RU" dirty="0" err="1" smtClean="0"/>
              <a:t>Читати</a:t>
            </a:r>
            <a:r>
              <a:rPr lang="ru-RU" dirty="0" smtClean="0"/>
              <a:t> Соня </a:t>
            </a:r>
            <a:r>
              <a:rPr lang="ru-RU" dirty="0" err="1" smtClean="0"/>
              <a:t>навчилася</a:t>
            </a:r>
            <a:r>
              <a:rPr lang="ru-RU" dirty="0" smtClean="0"/>
              <a:t> сама. </a:t>
            </a:r>
            <a:r>
              <a:rPr lang="ru-RU" dirty="0" err="1" smtClean="0"/>
              <a:t>Пізніше</a:t>
            </a:r>
            <a:r>
              <a:rPr lang="ru-RU" dirty="0" smtClean="0"/>
              <a:t> до </a:t>
            </a:r>
            <a:r>
              <a:rPr lang="ru-RU" dirty="0" err="1" smtClean="0"/>
              <a:t>дітей</a:t>
            </a:r>
            <a:r>
              <a:rPr lang="ru-RU" dirty="0" smtClean="0"/>
              <a:t> взяли </a:t>
            </a:r>
            <a:r>
              <a:rPr lang="ru-RU" dirty="0" err="1" smtClean="0"/>
              <a:t>вчителів</a:t>
            </a:r>
            <a:r>
              <a:rPr lang="ru-RU" dirty="0" smtClean="0"/>
              <a:t>. </a:t>
            </a:r>
            <a:r>
              <a:rPr lang="ru-RU" dirty="0" err="1" smtClean="0"/>
              <a:t>Гувернантка-англійка</a:t>
            </a:r>
            <a:r>
              <a:rPr lang="ru-RU" dirty="0" smtClean="0"/>
              <a:t> </a:t>
            </a:r>
            <a:r>
              <a:rPr lang="ru-RU" dirty="0" err="1" smtClean="0"/>
              <a:t>вчила</a:t>
            </a:r>
            <a:r>
              <a:rPr lang="ru-RU" dirty="0" smtClean="0"/>
              <a:t> Соню хороших манер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англійської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. Учитель Малевич </a:t>
            </a:r>
            <a:r>
              <a:rPr lang="ru-RU" dirty="0" err="1" smtClean="0"/>
              <a:t>викладав</a:t>
            </a:r>
            <a:r>
              <a:rPr lang="ru-RU" dirty="0" smtClean="0"/>
              <a:t> </a:t>
            </a:r>
            <a:r>
              <a:rPr lang="ru-RU" dirty="0" err="1" smtClean="0"/>
              <a:t>російську</a:t>
            </a:r>
            <a:r>
              <a:rPr lang="ru-RU" dirty="0" smtClean="0"/>
              <a:t> </a:t>
            </a:r>
            <a:r>
              <a:rPr lang="ru-RU" dirty="0" err="1" smtClean="0"/>
              <a:t>граматику</a:t>
            </a:r>
            <a:r>
              <a:rPr lang="ru-RU" dirty="0" smtClean="0"/>
              <a:t>, </a:t>
            </a:r>
            <a:r>
              <a:rPr lang="ru-RU" dirty="0" err="1" smtClean="0"/>
              <a:t>літературу</a:t>
            </a:r>
            <a:r>
              <a:rPr lang="ru-RU" dirty="0" smtClean="0"/>
              <a:t>, математику та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предмети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широко </a:t>
            </a:r>
            <a:r>
              <a:rPr lang="ru-RU" dirty="0" err="1" smtClean="0"/>
              <a:t>освіченою</a:t>
            </a:r>
            <a:r>
              <a:rPr lang="ru-RU" dirty="0" smtClean="0"/>
              <a:t> </a:t>
            </a:r>
            <a:r>
              <a:rPr lang="ru-RU" dirty="0" err="1" smtClean="0"/>
              <a:t>людиною</a:t>
            </a:r>
            <a:r>
              <a:rPr lang="ru-RU" dirty="0" smtClean="0"/>
              <a:t>, </a:t>
            </a:r>
            <a:r>
              <a:rPr lang="ru-RU" dirty="0" err="1" smtClean="0"/>
              <a:t>передовим</a:t>
            </a:r>
            <a:r>
              <a:rPr lang="ru-RU" dirty="0" smtClean="0"/>
              <a:t> педагогом.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390" y="0"/>
            <a:ext cx="9158389" cy="750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3"/>
          <p:cNvSpPr txBox="1">
            <a:spLocks/>
          </p:cNvSpPr>
          <p:nvPr/>
        </p:nvSpPr>
        <p:spPr>
          <a:xfrm>
            <a:off x="93115" y="4746104"/>
            <a:ext cx="9036496" cy="21118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ru-RU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Змалку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</a:t>
            </a:r>
            <a:r>
              <a:rPr kumimoji="0" lang="ru-RU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дівчини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проявилися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такі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риси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характеру, як </a:t>
            </a:r>
            <a:r>
              <a:rPr kumimoji="0" lang="ru-RU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зосередженість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наполегливість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 </a:t>
            </a:r>
            <a:r>
              <a:rPr kumimoji="0" lang="ru-RU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досягненні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мети </a:t>
            </a:r>
            <a:r>
              <a:rPr kumimoji="0" lang="ru-RU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цілковита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самостійність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Читати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Соня </a:t>
            </a:r>
            <a:r>
              <a:rPr kumimoji="0" lang="ru-RU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навчилася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сама. </a:t>
            </a:r>
            <a:r>
              <a:rPr kumimoji="0" lang="ru-RU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Пізніше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до </a:t>
            </a:r>
            <a:r>
              <a:rPr kumimoji="0" lang="ru-RU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дітей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взяли </a:t>
            </a:r>
            <a:r>
              <a:rPr kumimoji="0" lang="ru-RU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вчителів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Гувернантка-англійка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вчила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Соню хороших манер </a:t>
            </a:r>
            <a:r>
              <a:rPr kumimoji="0" lang="ru-RU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англійської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мови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Учитель Малевич </a:t>
            </a:r>
            <a:r>
              <a:rPr kumimoji="0" lang="ru-RU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викладав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російську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граматику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літературу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математику та </a:t>
            </a:r>
            <a:r>
              <a:rPr kumimoji="0" lang="ru-RU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інші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предмети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Він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був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широко </a:t>
            </a:r>
            <a:r>
              <a:rPr kumimoji="0" lang="ru-RU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освіченою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людиною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передовим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педагогом.</a:t>
            </a:r>
            <a:endParaRPr kumimoji="0" lang="ru-RU" sz="2800" b="0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0"/>
            <a:ext cx="63367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dirty="0" smtClean="0"/>
              <a:t>Дитинство Софії</a:t>
            </a:r>
            <a:endParaRPr lang="ru-RU" sz="4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80728"/>
            <a:ext cx="4343400" cy="587727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Два </a:t>
            </a:r>
            <a:r>
              <a:rPr lang="ru-RU" dirty="0" err="1" smtClean="0"/>
              <a:t>з</a:t>
            </a:r>
            <a:r>
              <a:rPr lang="ru-RU" dirty="0" smtClean="0"/>
              <a:t> половиною роки вона </a:t>
            </a:r>
            <a:r>
              <a:rPr lang="ru-RU" dirty="0" err="1" smtClean="0"/>
              <a:t>займалася</a:t>
            </a:r>
            <a:r>
              <a:rPr lang="ru-RU" dirty="0" smtClean="0"/>
              <a:t> арифметикою,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пройшла</a:t>
            </a:r>
            <a:r>
              <a:rPr lang="ru-RU" dirty="0" smtClean="0"/>
              <a:t> курс </a:t>
            </a:r>
            <a:r>
              <a:rPr lang="ru-RU" dirty="0" err="1" smtClean="0"/>
              <a:t>алгебри</a:t>
            </a:r>
            <a:r>
              <a:rPr lang="ru-RU" dirty="0" smtClean="0"/>
              <a:t> </a:t>
            </a:r>
            <a:r>
              <a:rPr lang="ru-RU" dirty="0" err="1" smtClean="0"/>
              <a:t>простудіювавши</a:t>
            </a:r>
            <a:r>
              <a:rPr lang="ru-RU" dirty="0" smtClean="0"/>
              <a:t> </a:t>
            </a:r>
            <a:r>
              <a:rPr lang="ru-RU" dirty="0" err="1" smtClean="0"/>
              <a:t>популярний</a:t>
            </a:r>
            <a:r>
              <a:rPr lang="ru-RU" dirty="0" smtClean="0"/>
              <a:t> у той час </a:t>
            </a:r>
            <a:r>
              <a:rPr lang="ru-RU" dirty="0" err="1" smtClean="0"/>
              <a:t>двотомник</a:t>
            </a:r>
            <a:r>
              <a:rPr lang="ru-RU" dirty="0" smtClean="0"/>
              <a:t> Бурдона, (за </a:t>
            </a:r>
            <a:r>
              <a:rPr lang="ru-RU" dirty="0" err="1" smtClean="0"/>
              <a:t>яким</a:t>
            </a:r>
            <a:r>
              <a:rPr lang="ru-RU" dirty="0" smtClean="0"/>
              <a:t> у той час </a:t>
            </a:r>
            <a:r>
              <a:rPr lang="ru-RU" dirty="0" err="1" smtClean="0"/>
              <a:t>займалися</a:t>
            </a:r>
            <a:r>
              <a:rPr lang="ru-RU" dirty="0" smtClean="0"/>
              <a:t> </a:t>
            </a:r>
            <a:r>
              <a:rPr lang="ru-RU" dirty="0" err="1" smtClean="0"/>
              <a:t>студенти</a:t>
            </a:r>
            <a:r>
              <a:rPr lang="ru-RU" dirty="0" smtClean="0"/>
              <a:t> </a:t>
            </a:r>
            <a:r>
              <a:rPr lang="ru-RU" dirty="0" err="1" smtClean="0"/>
              <a:t>Паризького</a:t>
            </a:r>
            <a:r>
              <a:rPr lang="ru-RU" dirty="0" smtClean="0"/>
              <a:t> </a:t>
            </a:r>
            <a:r>
              <a:rPr lang="ru-RU" dirty="0" err="1" smtClean="0"/>
              <a:t>університету</a:t>
            </a:r>
            <a:r>
              <a:rPr lang="ru-RU" dirty="0" smtClean="0"/>
              <a:t>) </a:t>
            </a:r>
            <a:r>
              <a:rPr lang="ru-RU" dirty="0" err="1" smtClean="0"/>
              <a:t>вже</a:t>
            </a:r>
            <a:r>
              <a:rPr lang="ru-RU" dirty="0" smtClean="0"/>
              <a:t> в </a:t>
            </a:r>
            <a:r>
              <a:rPr lang="ru-RU" dirty="0" err="1" smtClean="0"/>
              <a:t>середині</a:t>
            </a:r>
            <a:r>
              <a:rPr lang="ru-RU" dirty="0" smtClean="0"/>
              <a:t> курсу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вчителю</a:t>
            </a:r>
            <a:r>
              <a:rPr lang="ru-RU" dirty="0" smtClean="0"/>
              <a:t> </a:t>
            </a:r>
            <a:r>
              <a:rPr lang="ru-RU" dirty="0" err="1" smtClean="0"/>
              <a:t>довелося</a:t>
            </a:r>
            <a:r>
              <a:rPr lang="ru-RU" dirty="0" smtClean="0"/>
              <a:t> </a:t>
            </a:r>
            <a:r>
              <a:rPr lang="ru-RU" dirty="0" err="1" smtClean="0"/>
              <a:t>почати</a:t>
            </a:r>
            <a:r>
              <a:rPr lang="ru-RU" dirty="0" smtClean="0"/>
              <a:t> </a:t>
            </a:r>
            <a:r>
              <a:rPr lang="ru-RU" dirty="0" err="1" smtClean="0"/>
              <a:t>викладати</a:t>
            </a:r>
            <a:r>
              <a:rPr lang="ru-RU" dirty="0" smtClean="0"/>
              <a:t> </a:t>
            </a:r>
            <a:r>
              <a:rPr lang="ru-RU" dirty="0" err="1" smtClean="0"/>
              <a:t>їй</a:t>
            </a:r>
            <a:r>
              <a:rPr lang="ru-RU" dirty="0" smtClean="0"/>
              <a:t> </a:t>
            </a:r>
            <a:r>
              <a:rPr lang="ru-RU" dirty="0" err="1" smtClean="0"/>
              <a:t>основи</a:t>
            </a:r>
            <a:r>
              <a:rPr lang="ru-RU" dirty="0" smtClean="0"/>
              <a:t> </a:t>
            </a:r>
            <a:r>
              <a:rPr lang="ru-RU" dirty="0" err="1" smtClean="0"/>
              <a:t>геометрії</a:t>
            </a:r>
            <a:r>
              <a:rPr lang="ru-RU" dirty="0" smtClean="0"/>
              <a:t>, а на </a:t>
            </a:r>
            <a:r>
              <a:rPr lang="ru-RU" dirty="0" err="1" smtClean="0"/>
              <a:t>шостому</a:t>
            </a:r>
            <a:r>
              <a:rPr lang="ru-RU" dirty="0" smtClean="0"/>
              <a:t>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навчання</a:t>
            </a:r>
            <a:r>
              <a:rPr lang="ru-RU" dirty="0" smtClean="0"/>
              <a:t> приступила до </a:t>
            </a:r>
            <a:r>
              <a:rPr lang="ru-RU" dirty="0" err="1" smtClean="0"/>
              <a:t>вивчення</a:t>
            </a:r>
            <a:r>
              <a:rPr lang="ru-RU" dirty="0" smtClean="0"/>
              <a:t> </a:t>
            </a:r>
            <a:r>
              <a:rPr lang="ru-RU" dirty="0" err="1" smtClean="0"/>
              <a:t>стереометрії</a:t>
            </a:r>
            <a:r>
              <a:rPr lang="ru-RU" dirty="0" smtClean="0"/>
              <a:t> - науки про </a:t>
            </a:r>
            <a:r>
              <a:rPr lang="ru-RU" dirty="0" err="1" smtClean="0"/>
              <a:t>геометричні</a:t>
            </a:r>
            <a:r>
              <a:rPr lang="ru-RU" dirty="0" smtClean="0"/>
              <a:t> </a:t>
            </a:r>
            <a:r>
              <a:rPr lang="ru-RU" dirty="0" err="1" smtClean="0"/>
              <a:t>фігури</a:t>
            </a:r>
            <a:r>
              <a:rPr lang="ru-RU" dirty="0" smtClean="0"/>
              <a:t> в </a:t>
            </a:r>
            <a:r>
              <a:rPr lang="ru-RU" dirty="0" err="1" smtClean="0"/>
              <a:t>просторі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32452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188640"/>
            <a:ext cx="558011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Два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половиною роки вона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займалася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арифметикою,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пройшла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курс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алгебри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простудіювавши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популярний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той час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двотомник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Бурдона, (за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яким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той час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займалися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студенти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Паризького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університету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середині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курсу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вчителю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довелося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почати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викладати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їй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основи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геометрії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а на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шостому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приступила до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стереометрії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науки про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геометричні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фігури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просторі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7984" y="836712"/>
            <a:ext cx="4716016" cy="602128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Коли </a:t>
            </a:r>
            <a:r>
              <a:rPr lang="ru-RU" dirty="0" err="1" smtClean="0"/>
              <a:t>Соні</a:t>
            </a:r>
            <a:r>
              <a:rPr lang="ru-RU" dirty="0" smtClean="0"/>
              <a:t> </a:t>
            </a:r>
            <a:r>
              <a:rPr lang="ru-RU" dirty="0" err="1" smtClean="0"/>
              <a:t>сповнилось</a:t>
            </a:r>
            <a:r>
              <a:rPr lang="ru-RU" dirty="0" smtClean="0"/>
              <a:t> 11 </a:t>
            </a:r>
            <a:r>
              <a:rPr lang="ru-RU" dirty="0" err="1" smtClean="0"/>
              <a:t>років</a:t>
            </a:r>
            <a:r>
              <a:rPr lang="ru-RU" dirty="0" smtClean="0"/>
              <a:t>,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зимового</a:t>
            </a:r>
            <a:r>
              <a:rPr lang="ru-RU" dirty="0" smtClean="0"/>
              <a:t> </a:t>
            </a:r>
            <a:r>
              <a:rPr lang="ru-RU" dirty="0" err="1" smtClean="0"/>
              <a:t>перебування</a:t>
            </a:r>
            <a:r>
              <a:rPr lang="ru-RU" dirty="0" smtClean="0"/>
              <a:t> </a:t>
            </a:r>
            <a:r>
              <a:rPr lang="ru-RU" dirty="0" err="1" smtClean="0"/>
              <a:t>родини</a:t>
            </a:r>
            <a:r>
              <a:rPr lang="ru-RU" dirty="0" smtClean="0"/>
              <a:t> </a:t>
            </a:r>
            <a:r>
              <a:rPr lang="ru-RU" dirty="0" err="1" smtClean="0"/>
              <a:t>Крюковських</a:t>
            </a:r>
            <a:r>
              <a:rPr lang="ru-RU" dirty="0" smtClean="0"/>
              <a:t> у </a:t>
            </a:r>
            <a:r>
              <a:rPr lang="ru-RU" dirty="0" err="1" smtClean="0"/>
              <a:t>Петербурзі</a:t>
            </a:r>
            <a:r>
              <a:rPr lang="ru-RU" dirty="0" smtClean="0"/>
              <a:t> </a:t>
            </a:r>
            <a:r>
              <a:rPr lang="ru-RU" dirty="0" err="1" smtClean="0"/>
              <a:t>викладачем</a:t>
            </a:r>
            <a:r>
              <a:rPr lang="ru-RU" dirty="0" smtClean="0"/>
              <a:t> математики до </a:t>
            </a:r>
            <a:r>
              <a:rPr lang="ru-RU" dirty="0" err="1" smtClean="0"/>
              <a:t>неї</a:t>
            </a:r>
            <a:r>
              <a:rPr lang="ru-RU" dirty="0" smtClean="0"/>
              <a:t> запросили лейтенанта флоту О.М. </a:t>
            </a:r>
            <a:r>
              <a:rPr lang="ru-RU" dirty="0" err="1" smtClean="0"/>
              <a:t>Страннолюбського</a:t>
            </a:r>
            <a:r>
              <a:rPr lang="ru-RU" dirty="0" smtClean="0"/>
              <a:t>. </a:t>
            </a:r>
            <a:r>
              <a:rPr lang="ru-RU" dirty="0" err="1" smtClean="0"/>
              <a:t>Вже</a:t>
            </a:r>
            <a:r>
              <a:rPr lang="ru-RU" dirty="0" smtClean="0"/>
              <a:t> на перших </a:t>
            </a:r>
            <a:r>
              <a:rPr lang="ru-RU" dirty="0" err="1" smtClean="0"/>
              <a:t>заняттях</a:t>
            </a:r>
            <a:r>
              <a:rPr lang="ru-RU" dirty="0" smtClean="0"/>
              <a:t> </a:t>
            </a:r>
            <a:r>
              <a:rPr lang="ru-RU" dirty="0" err="1" smtClean="0"/>
              <a:t>викладача</a:t>
            </a:r>
            <a:r>
              <a:rPr lang="ru-RU" dirty="0" smtClean="0"/>
              <a:t> </a:t>
            </a:r>
            <a:r>
              <a:rPr lang="ru-RU" dirty="0" err="1" smtClean="0"/>
              <a:t>здивувало</a:t>
            </a:r>
            <a:r>
              <a:rPr lang="ru-RU" dirty="0" smtClean="0"/>
              <a:t>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дівчина</a:t>
            </a:r>
            <a:r>
              <a:rPr lang="ru-RU" dirty="0" smtClean="0"/>
              <a:t> так </a:t>
            </a:r>
            <a:r>
              <a:rPr lang="ru-RU" dirty="0" err="1" smtClean="0"/>
              <a:t>швидко</a:t>
            </a:r>
            <a:r>
              <a:rPr lang="ru-RU" dirty="0" smtClean="0"/>
              <a:t> </a:t>
            </a:r>
            <a:r>
              <a:rPr lang="ru-RU" dirty="0" err="1" smtClean="0"/>
              <a:t>засвоювала</a:t>
            </a:r>
            <a:r>
              <a:rPr lang="ru-RU" dirty="0" smtClean="0"/>
              <a:t> </a:t>
            </a:r>
            <a:r>
              <a:rPr lang="ru-RU" dirty="0" err="1" smtClean="0"/>
              <a:t>перші</a:t>
            </a:r>
            <a:r>
              <a:rPr lang="ru-RU" dirty="0" smtClean="0"/>
              <a:t> </a:t>
            </a:r>
            <a:r>
              <a:rPr lang="ru-RU" dirty="0" err="1" smtClean="0"/>
              <a:t>поняття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вищої</a:t>
            </a:r>
            <a:r>
              <a:rPr lang="ru-RU" dirty="0" smtClean="0"/>
              <a:t> математики — </a:t>
            </a:r>
            <a:r>
              <a:rPr lang="ru-RU" dirty="0" err="1" smtClean="0"/>
              <a:t>поняття</a:t>
            </a:r>
            <a:r>
              <a:rPr lang="ru-RU" dirty="0" smtClean="0"/>
              <a:t> </a:t>
            </a:r>
            <a:r>
              <a:rPr lang="ru-RU" dirty="0" err="1" smtClean="0"/>
              <a:t>границі</a:t>
            </a:r>
            <a:r>
              <a:rPr lang="ru-RU" dirty="0" smtClean="0"/>
              <a:t>, </a:t>
            </a:r>
            <a:r>
              <a:rPr lang="ru-RU" dirty="0" err="1" smtClean="0"/>
              <a:t>похідної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, «</a:t>
            </a:r>
            <a:r>
              <a:rPr lang="ru-RU" dirty="0" err="1" smtClean="0"/>
              <a:t>начебто</a:t>
            </a:r>
            <a:r>
              <a:rPr lang="ru-RU" dirty="0" smtClean="0"/>
              <a:t> вона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раніше</a:t>
            </a:r>
            <a:r>
              <a:rPr lang="ru-RU" dirty="0" smtClean="0"/>
              <a:t> знала».</a:t>
            </a:r>
          </a:p>
          <a:p>
            <a:endParaRPr lang="ru-RU" dirty="0" smtClean="0"/>
          </a:p>
          <a:p>
            <a:r>
              <a:rPr lang="ru-RU" dirty="0" smtClean="0"/>
              <a:t>Соня пояснила: «У ту </a:t>
            </a:r>
            <a:r>
              <a:rPr lang="ru-RU" dirty="0" err="1" smtClean="0"/>
              <a:t>хвилину</a:t>
            </a:r>
            <a:r>
              <a:rPr lang="ru-RU" dirty="0" smtClean="0"/>
              <a:t>, коли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пояснювали</a:t>
            </a:r>
            <a:r>
              <a:rPr lang="ru-RU" dirty="0" smtClean="0"/>
              <a:t> </a:t>
            </a:r>
            <a:r>
              <a:rPr lang="ru-RU" dirty="0" err="1" smtClean="0"/>
              <a:t>мені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поняття</a:t>
            </a:r>
            <a:r>
              <a:rPr lang="ru-RU" dirty="0" smtClean="0"/>
              <a:t>, </a:t>
            </a:r>
            <a:r>
              <a:rPr lang="ru-RU" dirty="0" err="1" smtClean="0"/>
              <a:t>мені</a:t>
            </a:r>
            <a:r>
              <a:rPr lang="ru-RU" dirty="0" smtClean="0"/>
              <a:t> </a:t>
            </a:r>
            <a:r>
              <a:rPr lang="ru-RU" dirty="0" err="1" smtClean="0"/>
              <a:t>раптом</a:t>
            </a:r>
            <a:r>
              <a:rPr lang="ru-RU" dirty="0" smtClean="0"/>
              <a:t> </a:t>
            </a:r>
            <a:r>
              <a:rPr lang="ru-RU" dirty="0" err="1" smtClean="0"/>
              <a:t>пригадалося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все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написано в </a:t>
            </a:r>
            <a:r>
              <a:rPr lang="ru-RU" dirty="0" err="1" smtClean="0"/>
              <a:t>лекціях</a:t>
            </a:r>
            <a:r>
              <a:rPr lang="ru-RU" dirty="0" smtClean="0"/>
              <a:t> </a:t>
            </a:r>
            <a:r>
              <a:rPr lang="ru-RU" dirty="0" err="1" smtClean="0"/>
              <a:t>Остроградського</a:t>
            </a:r>
            <a:r>
              <a:rPr lang="ru-RU" dirty="0" smtClean="0"/>
              <a:t>, </a:t>
            </a:r>
            <a:r>
              <a:rPr lang="ru-RU" dirty="0" err="1" smtClean="0"/>
              <a:t>якими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обклеєна</a:t>
            </a:r>
            <a:r>
              <a:rPr lang="ru-RU" dirty="0" smtClean="0"/>
              <a:t> наша </a:t>
            </a:r>
            <a:r>
              <a:rPr lang="ru-RU" dirty="0" err="1" smtClean="0"/>
              <a:t>кімната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поняття</a:t>
            </a:r>
            <a:r>
              <a:rPr lang="ru-RU" dirty="0" smtClean="0"/>
              <a:t> про </a:t>
            </a:r>
            <a:r>
              <a:rPr lang="ru-RU" dirty="0" err="1" smtClean="0"/>
              <a:t>границю</a:t>
            </a:r>
            <a:r>
              <a:rPr lang="ru-RU" dirty="0" smtClean="0"/>
              <a:t> </a:t>
            </a:r>
            <a:r>
              <a:rPr lang="ru-RU" dirty="0" err="1" smtClean="0"/>
              <a:t>здалося</a:t>
            </a:r>
            <a:r>
              <a:rPr lang="ru-RU" dirty="0" smtClean="0"/>
              <a:t> </a:t>
            </a:r>
            <a:r>
              <a:rPr lang="ru-RU" dirty="0" err="1" smtClean="0"/>
              <a:t>мені</a:t>
            </a:r>
            <a:r>
              <a:rPr lang="ru-RU" dirty="0" smtClean="0"/>
              <a:t> давно </a:t>
            </a:r>
            <a:r>
              <a:rPr lang="ru-RU" dirty="0" err="1" smtClean="0"/>
              <a:t>відомим</a:t>
            </a:r>
            <a:r>
              <a:rPr lang="ru-RU" dirty="0" smtClean="0"/>
              <a:t>».</a:t>
            </a:r>
          </a:p>
          <a:p>
            <a:endParaRPr lang="ru-RU" dirty="0" smtClean="0"/>
          </a:p>
          <a:p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жити</a:t>
            </a:r>
            <a:r>
              <a:rPr lang="ru-RU" dirty="0" smtClean="0"/>
              <a:t> </a:t>
            </a:r>
            <a:r>
              <a:rPr lang="ru-RU" dirty="0" err="1" smtClean="0"/>
              <a:t>самостійно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вчитися</a:t>
            </a:r>
            <a:r>
              <a:rPr lang="ru-RU" dirty="0" smtClean="0"/>
              <a:t>, </a:t>
            </a:r>
            <a:r>
              <a:rPr lang="ru-RU" dirty="0" err="1" smtClean="0"/>
              <a:t>восени</a:t>
            </a:r>
            <a:r>
              <a:rPr lang="ru-RU" dirty="0" smtClean="0"/>
              <a:t> 1868 </a:t>
            </a:r>
            <a:r>
              <a:rPr lang="ru-RU" dirty="0" err="1" smtClean="0"/>
              <a:t>Софія</a:t>
            </a:r>
            <a:r>
              <a:rPr lang="ru-RU" dirty="0" smtClean="0"/>
              <a:t> </a:t>
            </a:r>
            <a:r>
              <a:rPr lang="ru-RU" dirty="0" err="1" smtClean="0"/>
              <a:t>Василівна</a:t>
            </a:r>
            <a:r>
              <a:rPr lang="ru-RU" dirty="0" smtClean="0"/>
              <a:t> </a:t>
            </a:r>
            <a:r>
              <a:rPr lang="ru-RU" dirty="0" err="1" smtClean="0"/>
              <a:t>вступає</a:t>
            </a:r>
            <a:r>
              <a:rPr lang="ru-RU" dirty="0" smtClean="0"/>
              <a:t> у </a:t>
            </a:r>
            <a:r>
              <a:rPr lang="ru-RU" dirty="0" err="1" smtClean="0"/>
              <a:t>фіктивний</a:t>
            </a:r>
            <a:r>
              <a:rPr lang="ru-RU" dirty="0" smtClean="0"/>
              <a:t> </a:t>
            </a:r>
            <a:r>
              <a:rPr lang="ru-RU" dirty="0" err="1" smtClean="0"/>
              <a:t>шлюб</a:t>
            </a:r>
            <a:r>
              <a:rPr lang="ru-RU" dirty="0" smtClean="0"/>
              <a:t> (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пізніше</a:t>
            </a:r>
            <a:r>
              <a:rPr lang="ru-RU" dirty="0" smtClean="0"/>
              <a:t> став </a:t>
            </a:r>
            <a:r>
              <a:rPr lang="ru-RU" dirty="0" err="1" smtClean="0"/>
              <a:t>фактичним</a:t>
            </a:r>
            <a:r>
              <a:rPr lang="ru-RU" dirty="0" smtClean="0"/>
              <a:t>)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Володимиром</a:t>
            </a:r>
            <a:r>
              <a:rPr lang="ru-RU" dirty="0" smtClean="0"/>
              <a:t> </a:t>
            </a:r>
            <a:r>
              <a:rPr lang="ru-RU" dirty="0" err="1" smtClean="0"/>
              <a:t>Онуфрійовичем</a:t>
            </a:r>
            <a:r>
              <a:rPr lang="ru-RU" dirty="0" smtClean="0"/>
              <a:t> </a:t>
            </a:r>
            <a:r>
              <a:rPr lang="ru-RU" dirty="0" err="1" smtClean="0"/>
              <a:t>Ковалевським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152" y="692696"/>
            <a:ext cx="3283720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711390"/>
            <a:ext cx="3096344" cy="288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343400" cy="5256584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Пізніше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Софія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Ковалевська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говорила,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пристрасть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науки вона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отримала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предка,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угорського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короля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Матвія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Корвіна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любов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математики,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музики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поезії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Шуберта,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вільну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свободолюбиву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вдачу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Польщі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потяг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мандрування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невміння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підкорятися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загальноприйнятим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звичаям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прабабки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циганки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все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Росії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Софія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середньою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трьох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сім'ї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мала сестру Анну та брата Федора. Коли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дівчинці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батько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вийшов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відставку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поселився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своєму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родовому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маєтку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Палібіно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Вітебській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губернії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4176463" cy="5832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131840" y="188640"/>
            <a:ext cx="5796136" cy="666936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Софія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Василівна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працюючи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Веєрштраса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вела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власну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творчу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роботу. Першу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невелику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працю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вона написала для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математичного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журналу,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вона не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надрукована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через те,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редакції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кількома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днями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раніше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надійшла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аналогічна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праця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іншого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автора. 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Софія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Василівна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написала три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складних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математичних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Перша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них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називалася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Зведення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класу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абелевих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інтегралів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третього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рангу до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інтегралів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еліптичних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високо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оцінив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професор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Веєрштрас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Друга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праця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- «Про форму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кільця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Сатурна» —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доповнювала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Лапласа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Третя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праця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— «До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теорії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диференціальних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рівнянь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частинних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похідних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узагальнювала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відповідні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самого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Веєрштраса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До Вейерштрасса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цю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тему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досліджував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відомий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французький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математик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Коші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Теорема,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довела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Ковалевська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належить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класичних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вона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увійшла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математичних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курсів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університету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назвою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«теорема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Коші-Ковалевської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”.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3478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ПоДії</a:t>
            </a:r>
            <a:r>
              <a:rPr lang="uk-UA" dirty="0" smtClean="0"/>
              <a:t> 1874 р.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95936" y="0"/>
            <a:ext cx="5148064" cy="6858000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1874 р.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Ковалевська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повертається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до Петербурга.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Зайняти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посаду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викладача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математики 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вищій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школі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вона не могла,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жінкам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категорично заборонено.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Софія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Василівна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змушена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відійти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деякий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наукової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Вона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поринула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літературно-публіцистичну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писала для газет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наукові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нариси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театральні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рецензії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домі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Ковалевських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зустріти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таких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визначних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учених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Сєченов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Менделєєв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Чебишов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письменників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Тургенєва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Достоєвського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Ковалевська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показує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математичні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Чебишову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дав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їм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високу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оцінку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свіжість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глибину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думок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порадив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одну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них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прочитати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VI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з'їзді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природодослідників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лікарів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мав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відбутися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Петербурзі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1879 р.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Доповідь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Ковалевської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 тему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Зведення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деякого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класу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абелевих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інтегралів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третього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рангу до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еліптичних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інтегралів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вислухали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великою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увагою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Видатні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вчені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М. Є.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Жуковський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К. А.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Тимирязєв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щиро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радили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їй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працювати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далі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цій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вона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народилася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для математики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3995936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uk-UA" i="1" dirty="0" smtClean="0"/>
              <a:t>Літературна спадщина </a:t>
            </a:r>
            <a:r>
              <a:rPr lang="uk-UA" i="1" dirty="0" err="1" smtClean="0"/>
              <a:t>софії</a:t>
            </a:r>
            <a:r>
              <a:rPr lang="uk-UA" i="1" dirty="0" smtClean="0"/>
              <a:t> </a:t>
            </a:r>
            <a:r>
              <a:rPr lang="uk-UA" i="1" dirty="0" err="1" smtClean="0"/>
              <a:t>ковалевської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Особливо </a:t>
            </a:r>
            <a:r>
              <a:rPr lang="ru-RU" dirty="0" err="1" smtClean="0"/>
              <a:t>близько</a:t>
            </a:r>
            <a:r>
              <a:rPr lang="ru-RU" dirty="0" smtClean="0"/>
              <a:t> </a:t>
            </a:r>
            <a:r>
              <a:rPr lang="ru-RU" dirty="0" err="1" smtClean="0"/>
              <a:t>зійшлася</a:t>
            </a:r>
            <a:r>
              <a:rPr lang="ru-RU" dirty="0" smtClean="0"/>
              <a:t> </a:t>
            </a:r>
            <a:r>
              <a:rPr lang="ru-RU" dirty="0" err="1" smtClean="0"/>
              <a:t>Софія</a:t>
            </a:r>
            <a:r>
              <a:rPr lang="ru-RU" dirty="0" smtClean="0"/>
              <a:t> </a:t>
            </a:r>
            <a:r>
              <a:rPr lang="ru-RU" dirty="0" err="1" smtClean="0"/>
              <a:t>Василівна</a:t>
            </a:r>
            <a:r>
              <a:rPr lang="ru-RU" dirty="0" smtClean="0"/>
              <a:t> </a:t>
            </a:r>
            <a:r>
              <a:rPr lang="ru-RU" dirty="0" err="1" smtClean="0"/>
              <a:t>Ковалевська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письменницею</a:t>
            </a:r>
            <a:r>
              <a:rPr lang="ru-RU" dirty="0" smtClean="0"/>
              <a:t> Анною </a:t>
            </a:r>
            <a:r>
              <a:rPr lang="ru-RU" dirty="0" err="1" smtClean="0"/>
              <a:t>Шарлотою</a:t>
            </a:r>
            <a:r>
              <a:rPr lang="ru-RU" dirty="0" smtClean="0"/>
              <a:t> </a:t>
            </a:r>
            <a:r>
              <a:rPr lang="ru-RU" dirty="0" err="1" smtClean="0"/>
              <a:t>Едгрен</a:t>
            </a:r>
            <a:r>
              <a:rPr lang="ru-RU" dirty="0" smtClean="0"/>
              <a:t>. Вони написали </a:t>
            </a:r>
            <a:r>
              <a:rPr lang="ru-RU" dirty="0" err="1" smtClean="0"/>
              <a:t>велику</a:t>
            </a:r>
            <a:r>
              <a:rPr lang="ru-RU" dirty="0" smtClean="0"/>
              <a:t> драму «</a:t>
            </a:r>
            <a:r>
              <a:rPr lang="ru-RU" dirty="0" err="1" smtClean="0"/>
              <a:t>Боротьба</a:t>
            </a:r>
            <a:r>
              <a:rPr lang="ru-RU" dirty="0" smtClean="0"/>
              <a:t> за </a:t>
            </a:r>
            <a:r>
              <a:rPr lang="ru-RU" dirty="0" err="1" smtClean="0"/>
              <a:t>щастя</a:t>
            </a:r>
            <a:r>
              <a:rPr lang="ru-RU" dirty="0" smtClean="0"/>
              <a:t>»,яку </a:t>
            </a:r>
            <a:r>
              <a:rPr lang="ru-RU" dirty="0" err="1" smtClean="0"/>
              <a:t>було</a:t>
            </a:r>
            <a:r>
              <a:rPr lang="ru-RU" dirty="0" smtClean="0"/>
              <a:t> поставлено на </a:t>
            </a:r>
            <a:r>
              <a:rPr lang="ru-RU" dirty="0" err="1" smtClean="0"/>
              <a:t>російській</a:t>
            </a:r>
            <a:r>
              <a:rPr lang="ru-RU" dirty="0" smtClean="0"/>
              <a:t> </a:t>
            </a:r>
            <a:r>
              <a:rPr lang="ru-RU" dirty="0" err="1" smtClean="0"/>
              <a:t>сцені</a:t>
            </a:r>
            <a:r>
              <a:rPr lang="ru-RU" dirty="0" smtClean="0"/>
              <a:t>. У </a:t>
            </a:r>
            <a:r>
              <a:rPr lang="ru-RU" dirty="0" err="1" smtClean="0"/>
              <a:t>цій</a:t>
            </a:r>
            <a:r>
              <a:rPr lang="ru-RU" dirty="0" smtClean="0"/>
              <a:t> </a:t>
            </a:r>
            <a:r>
              <a:rPr lang="ru-RU" dirty="0" err="1" smtClean="0"/>
              <a:t>п'єсі</a:t>
            </a:r>
            <a:r>
              <a:rPr lang="ru-RU" dirty="0" smtClean="0"/>
              <a:t> </a:t>
            </a:r>
            <a:r>
              <a:rPr lang="ru-RU" dirty="0" err="1" smtClean="0"/>
              <a:t>вперше</a:t>
            </a:r>
            <a:r>
              <a:rPr lang="ru-RU" dirty="0" smtClean="0"/>
              <a:t> </a:t>
            </a:r>
            <a:r>
              <a:rPr lang="ru-RU" dirty="0" err="1" smtClean="0"/>
              <a:t>порушувалосьпитання</a:t>
            </a:r>
            <a:r>
              <a:rPr lang="ru-RU" dirty="0" smtClean="0"/>
              <a:t> про роль </a:t>
            </a:r>
            <a:r>
              <a:rPr lang="ru-RU" dirty="0" err="1" smtClean="0"/>
              <a:t>робітничого</a:t>
            </a:r>
            <a:r>
              <a:rPr lang="ru-RU" dirty="0" smtClean="0"/>
              <a:t> </a:t>
            </a:r>
            <a:r>
              <a:rPr lang="ru-RU" dirty="0" err="1" smtClean="0"/>
              <a:t>класу</a:t>
            </a:r>
            <a:r>
              <a:rPr lang="ru-RU" dirty="0" smtClean="0"/>
              <a:t> в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суспільства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 err="1" smtClean="0"/>
              <a:t>Стокгольмі</a:t>
            </a:r>
            <a:r>
              <a:rPr lang="ru-RU" dirty="0" smtClean="0"/>
              <a:t> С. В. </a:t>
            </a:r>
            <a:r>
              <a:rPr lang="ru-RU" dirty="0" err="1" smtClean="0"/>
              <a:t>Ковалевська</a:t>
            </a:r>
            <a:r>
              <a:rPr lang="ru-RU" dirty="0" smtClean="0"/>
              <a:t> написала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відомий</a:t>
            </a:r>
            <a:r>
              <a:rPr lang="ru-RU" dirty="0" smtClean="0"/>
              <a:t> роман «</a:t>
            </a:r>
            <a:r>
              <a:rPr lang="ru-RU" dirty="0" err="1" smtClean="0"/>
              <a:t>Нігілістка</a:t>
            </a:r>
            <a:r>
              <a:rPr lang="ru-RU" dirty="0" smtClean="0"/>
              <a:t>»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повісті</a:t>
            </a:r>
            <a:r>
              <a:rPr lang="ru-RU" dirty="0" smtClean="0"/>
              <a:t> «</a:t>
            </a:r>
            <a:r>
              <a:rPr lang="ru-RU" dirty="0" err="1" smtClean="0"/>
              <a:t>Спогади</a:t>
            </a:r>
            <a:r>
              <a:rPr lang="ru-RU" dirty="0" smtClean="0"/>
              <a:t> </a:t>
            </a:r>
            <a:r>
              <a:rPr lang="ru-RU" dirty="0" err="1" smtClean="0"/>
              <a:t>дитинства</a:t>
            </a:r>
            <a:r>
              <a:rPr lang="ru-RU" dirty="0" smtClean="0"/>
              <a:t>», «</a:t>
            </a:r>
            <a:r>
              <a:rPr lang="ru-RU" dirty="0" err="1" smtClean="0"/>
              <a:t>Сестри</a:t>
            </a:r>
            <a:r>
              <a:rPr lang="ru-RU" dirty="0" smtClean="0"/>
              <a:t> </a:t>
            </a:r>
            <a:r>
              <a:rPr lang="ru-RU" dirty="0" err="1" smtClean="0"/>
              <a:t>Раєвські</a:t>
            </a:r>
            <a:r>
              <a:rPr lang="ru-RU" dirty="0" smtClean="0"/>
              <a:t>». </a:t>
            </a:r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, </a:t>
            </a:r>
            <a:r>
              <a:rPr lang="ru-RU" dirty="0" err="1" smtClean="0"/>
              <a:t>Софія</a:t>
            </a:r>
            <a:r>
              <a:rPr lang="ru-RU" dirty="0" smtClean="0"/>
              <a:t> </a:t>
            </a:r>
            <a:r>
              <a:rPr lang="ru-RU" dirty="0" err="1" smtClean="0"/>
              <a:t>Василівна</a:t>
            </a:r>
            <a:r>
              <a:rPr lang="ru-RU" dirty="0" smtClean="0"/>
              <a:t> писала </a:t>
            </a:r>
            <a:r>
              <a:rPr lang="ru-RU" dirty="0" err="1" smtClean="0"/>
              <a:t>статті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замітки</a:t>
            </a:r>
            <a:r>
              <a:rPr lang="ru-RU" dirty="0" smtClean="0"/>
              <a:t> на </a:t>
            </a:r>
            <a:r>
              <a:rPr lang="ru-RU" dirty="0" err="1" smtClean="0"/>
              <a:t>літературні</a:t>
            </a:r>
            <a:r>
              <a:rPr lang="ru-RU" dirty="0" smtClean="0"/>
              <a:t> та </a:t>
            </a:r>
            <a:r>
              <a:rPr lang="ru-RU" dirty="0" err="1" smtClean="0"/>
              <a:t>громадські</a:t>
            </a:r>
            <a:r>
              <a:rPr lang="ru-RU" dirty="0" smtClean="0"/>
              <a:t> теми </a:t>
            </a:r>
            <a:r>
              <a:rPr lang="ru-RU" dirty="0" err="1" smtClean="0"/>
              <a:t>догазет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журналів</a:t>
            </a:r>
            <a:r>
              <a:rPr lang="ru-RU" dirty="0" smtClean="0"/>
              <a:t> як </a:t>
            </a:r>
            <a:r>
              <a:rPr lang="ru-RU" dirty="0" err="1" smtClean="0"/>
              <a:t>російських</a:t>
            </a:r>
            <a:r>
              <a:rPr lang="ru-RU" dirty="0" smtClean="0"/>
              <a:t>, так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закордонних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224</TotalTime>
  <Words>1807</Words>
  <Application>Microsoft Office PowerPoint</Application>
  <PresentationFormat>Экран (4:3)</PresentationFormat>
  <Paragraphs>49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Софія Ковалевська-математик і літератор</vt:lpstr>
      <vt:lpstr>Презентация PowerPoint</vt:lpstr>
      <vt:lpstr>Дитинство софії</vt:lpstr>
      <vt:lpstr>Презентация PowerPoint</vt:lpstr>
      <vt:lpstr>Презентация PowerPoint</vt:lpstr>
      <vt:lpstr>Презентация PowerPoint</vt:lpstr>
      <vt:lpstr>Презентация PowerPoint</vt:lpstr>
      <vt:lpstr>ПоДії 1874 р.</vt:lpstr>
      <vt:lpstr>Літературна спадщина софії ковалевської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Проект-презентація  на тему:Софія Ковалевська-математик і літератор</dc:title>
  <cp:lastModifiedBy>Таня</cp:lastModifiedBy>
  <cp:revision>25</cp:revision>
  <dcterms:modified xsi:type="dcterms:W3CDTF">2014-04-26T07:57:51Z</dcterms:modified>
</cp:coreProperties>
</file>