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0" r:id="rId7"/>
    <p:sldId id="274" r:id="rId8"/>
    <p:sldId id="273" r:id="rId9"/>
    <p:sldId id="272" r:id="rId10"/>
    <p:sldId id="276" r:id="rId11"/>
    <p:sldId id="277" r:id="rId12"/>
    <p:sldId id="275" r:id="rId13"/>
    <p:sldId id="279" r:id="rId14"/>
    <p:sldId id="278" r:id="rId15"/>
    <p:sldId id="264" r:id="rId16"/>
    <p:sldId id="265" r:id="rId17"/>
    <p:sldId id="267" r:id="rId18"/>
    <p:sldId id="266" r:id="rId19"/>
    <p:sldId id="280" r:id="rId20"/>
    <p:sldId id="268" r:id="rId21"/>
    <p:sldId id="269" r:id="rId22"/>
    <p:sldId id="262" r:id="rId23"/>
    <p:sldId id="281" r:id="rId24"/>
    <p:sldId id="283" r:id="rId25"/>
    <p:sldId id="282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DEB2A-3462-41EB-A492-E3870FA2CFF3}">
          <p14:sldIdLst>
            <p14:sldId id="256"/>
            <p14:sldId id="258"/>
            <p14:sldId id="260"/>
            <p14:sldId id="261"/>
            <p14:sldId id="263"/>
            <p14:sldId id="270"/>
            <p14:sldId id="274"/>
            <p14:sldId id="273"/>
            <p14:sldId id="272"/>
            <p14:sldId id="276"/>
            <p14:sldId id="277"/>
            <p14:sldId id="275"/>
            <p14:sldId id="279"/>
            <p14:sldId id="278"/>
            <p14:sldId id="264"/>
            <p14:sldId id="265"/>
            <p14:sldId id="267"/>
            <p14:sldId id="266"/>
            <p14:sldId id="280"/>
            <p14:sldId id="268"/>
            <p14:sldId id="269"/>
            <p14:sldId id="262"/>
            <p14:sldId id="281"/>
            <p14:sldId id="283"/>
            <p14:sldId id="28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3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1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6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0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5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1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3FD0-4DD3-4934-8F02-86F872A771A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10BF-440A-4052-867C-25DB1AA5D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152128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Евакуація населення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10540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Учениця 10-Б класу</a:t>
            </a:r>
          </a:p>
          <a:p>
            <a:r>
              <a:rPr lang="uk-UA" b="1" dirty="0" err="1" smtClean="0">
                <a:solidFill>
                  <a:schemeClr val="tx1"/>
                </a:solidFill>
                <a:latin typeface="Monotype Corsiva" pitchFamily="66" charset="0"/>
              </a:rPr>
              <a:t>Брикова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 Ганна</a:t>
            </a:r>
          </a:p>
        </p:txBody>
      </p:sp>
    </p:spTree>
    <p:extLst>
      <p:ext uri="{BB962C8B-B14F-4D97-AF65-F5344CB8AC3E}">
        <p14:creationId xmlns:p14="http://schemas.microsoft.com/office/powerpoint/2010/main" val="112879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5877272"/>
            <a:ext cx="4040188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B050"/>
                </a:solidFill>
              </a:rPr>
              <a:t>свідоцтва</a:t>
            </a:r>
            <a:r>
              <a:rPr lang="ru-RU" sz="3600" dirty="0" smtClean="0">
                <a:solidFill>
                  <a:srgbClr val="00B050"/>
                </a:solidFill>
              </a:rPr>
              <a:t> про </a:t>
            </a:r>
            <a:r>
              <a:rPr lang="ru-RU" sz="3600" dirty="0" err="1" smtClean="0">
                <a:solidFill>
                  <a:srgbClr val="00B050"/>
                </a:solidFill>
              </a:rPr>
              <a:t>шлюб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694"/>
            <a:ext cx="3888432" cy="5299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5661248"/>
            <a:ext cx="432048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00B050"/>
                </a:solidFill>
              </a:rPr>
              <a:t>Свідоцтво</a:t>
            </a:r>
            <a:r>
              <a:rPr lang="ru-RU" sz="3200" dirty="0" smtClean="0">
                <a:solidFill>
                  <a:srgbClr val="00B050"/>
                </a:solidFill>
              </a:rPr>
              <a:t> про </a:t>
            </a:r>
            <a:r>
              <a:rPr lang="ru-RU" sz="3200" dirty="0" err="1" smtClean="0">
                <a:solidFill>
                  <a:srgbClr val="00B050"/>
                </a:solidFill>
              </a:rPr>
              <a:t>народження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0603"/>
            <a:ext cx="3824468" cy="541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00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6021288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00B050"/>
                </a:solidFill>
              </a:rPr>
              <a:t>свідоцтво</a:t>
            </a:r>
            <a:r>
              <a:rPr lang="ru-RU" sz="4000" dirty="0" smtClean="0">
                <a:solidFill>
                  <a:srgbClr val="00B050"/>
                </a:solidFill>
              </a:rPr>
              <a:t> про </a:t>
            </a:r>
            <a:r>
              <a:rPr lang="ru-RU" sz="4000" dirty="0" err="1" smtClean="0">
                <a:solidFill>
                  <a:srgbClr val="00B050"/>
                </a:solidFill>
              </a:rPr>
              <a:t>освіту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600850" cy="538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2" y="5661248"/>
            <a:ext cx="4644008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00B050"/>
                </a:solidFill>
              </a:rPr>
              <a:t>свідоцтво</a:t>
            </a:r>
            <a:r>
              <a:rPr lang="ru-RU" sz="4000" dirty="0" smtClean="0">
                <a:solidFill>
                  <a:srgbClr val="00B050"/>
                </a:solidFill>
              </a:rPr>
              <a:t> про </a:t>
            </a:r>
            <a:r>
              <a:rPr lang="ru-RU" sz="4000" dirty="0" err="1" smtClean="0">
                <a:solidFill>
                  <a:srgbClr val="00B050"/>
                </a:solidFill>
              </a:rPr>
              <a:t>спеціальність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83150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14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76464" cy="533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032448" cy="541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116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продукти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харчування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на  2—3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доби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одяг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взуття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предмети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туалету. Усе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зібране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скласти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валізу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(сумку, рюкзак) і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прикріпити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ярлик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на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якому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зазначити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прізвище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ім'я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по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батькові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кінцевий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пункт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евакуації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Дітям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дошкільного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віку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потрібно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пришити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ярлички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до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одягу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під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комір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на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зворотний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бік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верхнього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одягу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).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293892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178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464400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Перед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виходом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із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квартири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виключити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всі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освітлювальні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нагрівальні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прилади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закрутити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крани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водопровідної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газової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мереж,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закрити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вікна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кватирки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замкнути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двері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ключі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здати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житловий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орган.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26" y="108246"/>
            <a:ext cx="3237275" cy="1962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Анна\Desktop\Новая папка\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01392"/>
            <a:ext cx="279031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Анна\Desktop\Новая папка\629ee54ebae463b3d5bc91ca7665d5d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76" y="4365104"/>
            <a:ext cx="3171825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018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ОСОБЛИВОСТІ ЕВАКУАЦІЇ ПРИ АВАРІЯХ НА АЕС І ХІМІЧНО НЕБЕЗПЕЧНИХ ОБ'ЄКТАХ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разі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аварії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на АЕС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передбачається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населення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сільськогосподарських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тварин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із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30-кілометрової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зони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навколо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АЕС,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організовується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розміщення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безпечних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районах і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забезпечення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всім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необхідним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процесі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та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місцях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їхнього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розселення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97" y="1916832"/>
            <a:ext cx="452847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979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8" y="476672"/>
            <a:ext cx="4295962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При аварії на Чорнобильській АЕС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л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юдям не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дозволялося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брати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з собою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речі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щоб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створювати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паніки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об'вили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всі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зможуть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повернутися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через 3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дні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тому, з собою не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дозволялося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брати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навіть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домашніх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тварин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усіх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згодом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розстріляли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0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При </a:t>
            </a:r>
            <a:r>
              <a:rPr lang="ru-RU" sz="3600" b="1" dirty="0" err="1" smtClean="0">
                <a:solidFill>
                  <a:srgbClr val="0070C0"/>
                </a:solidFill>
              </a:rPr>
              <a:t>плануванні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евакуації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враховуються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такі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особливості</a:t>
            </a:r>
            <a:r>
              <a:rPr lang="ru-RU" sz="3600" b="1" dirty="0" smtClean="0">
                <a:solidFill>
                  <a:srgbClr val="0070C0"/>
                </a:solidFill>
              </a:rPr>
              <a:t>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964488" cy="1944216"/>
          </a:xfrm>
        </p:spPr>
        <p:txBody>
          <a:bodyPr>
            <a:noAutofit/>
          </a:bodyPr>
          <a:lstStyle/>
          <a:p>
            <a:pPr algn="ctr"/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розробляється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кілька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варіантів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евакуації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залежно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характеру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масштабів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аварій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метеоумов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можливої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радіаційної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обстановки;</a:t>
            </a: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разі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термінової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евакуації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збірні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евакопункти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розгортаються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міського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населення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проводиться за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територіальним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принципом, Посадка на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транспортні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засоби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здійснюється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біля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під'їздів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житлових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будинків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захисних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Monotype Corsiva" pitchFamily="66" charset="0"/>
              </a:rPr>
              <a:t>споруд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4098" name="Picture 2" descr="C:\Users\Анна\Desktop\Новая папка\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336704" cy="291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96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Monotype Corsiva" pitchFamily="66" charset="0"/>
              </a:rPr>
              <a:t>населення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сільської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місцевості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евакуюється</a:t>
            </a:r>
            <a:r>
              <a:rPr lang="ru-RU" sz="4000" dirty="0" smtClean="0">
                <a:latin typeface="Monotype Corsiva" pitchFamily="66" charset="0"/>
              </a:rPr>
              <a:t> за </a:t>
            </a:r>
            <a:r>
              <a:rPr lang="ru-RU" sz="4000" dirty="0" err="1" smtClean="0">
                <a:latin typeface="Monotype Corsiva" pitchFamily="66" charset="0"/>
              </a:rPr>
              <a:t>промислово-територіальним</a:t>
            </a:r>
            <a:r>
              <a:rPr lang="ru-RU" sz="4000" dirty="0" smtClean="0">
                <a:latin typeface="Monotype Corsiva" pitchFamily="66" charset="0"/>
              </a:rPr>
              <a:t> принципом, по </a:t>
            </a:r>
            <a:r>
              <a:rPr lang="ru-RU" sz="4000" dirty="0" err="1" smtClean="0">
                <a:latin typeface="Monotype Corsiva" pitchFamily="66" charset="0"/>
              </a:rPr>
              <a:t>сільськогосподарських</a:t>
            </a:r>
            <a:r>
              <a:rPr lang="ru-RU" sz="4000" dirty="0" smtClean="0">
                <a:latin typeface="Monotype Corsiva" pitchFamily="66" charset="0"/>
              </a:rPr>
              <a:t> кооперативах та </a:t>
            </a:r>
            <a:r>
              <a:rPr lang="ru-RU" sz="4000" dirty="0" err="1" smtClean="0">
                <a:latin typeface="Monotype Corsiva" pitchFamily="66" charset="0"/>
              </a:rPr>
              <a:t>ін</a:t>
            </a:r>
            <a:r>
              <a:rPr lang="ru-RU" sz="4000" dirty="0" smtClean="0">
                <a:latin typeface="Monotype Corsiva" pitchFamily="66" charset="0"/>
              </a:rPr>
              <a:t>. </a:t>
            </a:r>
            <a:r>
              <a:rPr lang="ru-RU" sz="4000" dirty="0" err="1" smtClean="0">
                <a:latin typeface="Monotype Corsiva" pitchFamily="66" charset="0"/>
              </a:rPr>
              <a:t>Одночасно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вивозять</a:t>
            </a:r>
            <a:r>
              <a:rPr lang="ru-RU" sz="4000" dirty="0" smtClean="0">
                <a:latin typeface="Monotype Corsiva" pitchFamily="66" charset="0"/>
              </a:rPr>
              <a:t> і </a:t>
            </a:r>
            <a:r>
              <a:rPr lang="ru-RU" sz="4000" dirty="0" err="1" smtClean="0">
                <a:latin typeface="Monotype Corsiva" pitchFamily="66" charset="0"/>
              </a:rPr>
              <a:t>сільськогосподарських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тварин</a:t>
            </a:r>
            <a:r>
              <a:rPr lang="ru-RU" sz="4000" dirty="0" smtClean="0">
                <a:latin typeface="Monotype Corsiva" pitchFamily="66" charset="0"/>
              </a:rPr>
              <a:t>;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на </a:t>
            </a:r>
            <a:r>
              <a:rPr lang="ru-RU" sz="4000" dirty="0" err="1" smtClean="0">
                <a:latin typeface="Monotype Corsiva" pitchFamily="66" charset="0"/>
              </a:rPr>
              <a:t>межі</a:t>
            </a:r>
            <a:r>
              <a:rPr lang="ru-RU" sz="4000" dirty="0" smtClean="0">
                <a:latin typeface="Monotype Corsiva" pitchFamily="66" charset="0"/>
              </a:rPr>
              <a:t> 30-кілометрової </a:t>
            </a:r>
            <a:r>
              <a:rPr lang="ru-RU" sz="4000" dirty="0" err="1" smtClean="0">
                <a:latin typeface="Monotype Corsiva" pitchFamily="66" charset="0"/>
              </a:rPr>
              <a:t>зони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створюють</a:t>
            </a:r>
            <a:r>
              <a:rPr lang="ru-RU" sz="4000" dirty="0" smtClean="0">
                <a:latin typeface="Monotype Corsiva" pitchFamily="66" charset="0"/>
              </a:rPr>
              <a:t> контрольно-</a:t>
            </a:r>
            <a:r>
              <a:rPr lang="ru-RU" sz="4000" dirty="0" err="1" smtClean="0">
                <a:latin typeface="Monotype Corsiva" pitchFamily="66" charset="0"/>
              </a:rPr>
              <a:t>пропускні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пункти</a:t>
            </a:r>
            <a:r>
              <a:rPr lang="ru-RU" sz="4000" dirty="0" smtClean="0">
                <a:latin typeface="Monotype Corsiva" pitchFamily="66" charset="0"/>
              </a:rPr>
              <a:t> з </a:t>
            </a:r>
            <a:r>
              <a:rPr lang="ru-RU" sz="4000" dirty="0" err="1" smtClean="0">
                <a:latin typeface="Monotype Corsiva" pitchFamily="66" charset="0"/>
              </a:rPr>
              <a:t>розгортанням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постів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дозиметричного</a:t>
            </a:r>
            <a:r>
              <a:rPr lang="ru-RU" sz="4000" dirty="0" smtClean="0">
                <a:latin typeface="Monotype Corsiva" pitchFamily="66" charset="0"/>
              </a:rPr>
              <a:t> контролю, </a:t>
            </a:r>
            <a:r>
              <a:rPr lang="ru-RU" sz="4000" dirty="0" err="1" smtClean="0">
                <a:latin typeface="Monotype Corsiva" pitchFamily="66" charset="0"/>
              </a:rPr>
              <a:t>медпунктів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пунктів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санітарної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обробки</a:t>
            </a:r>
            <a:r>
              <a:rPr lang="ru-RU" sz="4000" dirty="0" smtClean="0">
                <a:latin typeface="Monotype Corsiva" pitchFamily="66" charset="0"/>
              </a:rPr>
              <a:t> і </a:t>
            </a:r>
            <a:r>
              <a:rPr lang="ru-RU" sz="4000" dirty="0" err="1" smtClean="0">
                <a:latin typeface="Monotype Corsiva" pitchFamily="66" charset="0"/>
              </a:rPr>
              <a:t>проміжних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пунктів</a:t>
            </a:r>
            <a:r>
              <a:rPr lang="ru-RU" sz="40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51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933056"/>
            <a:ext cx="4968552" cy="2520280"/>
          </a:xfrm>
        </p:spPr>
        <p:txBody>
          <a:bodyPr>
            <a:noAutofit/>
          </a:bodyPr>
          <a:lstStyle/>
          <a:p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Укриття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людей у </a:t>
            </a:r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захисних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спорудах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88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3068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Евакуація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—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організований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вихід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виїзд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працівників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підприємств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організацій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припиняють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переносять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свою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заміську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зону, а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непрацездатного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незайнятого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виробництві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населення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Для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швидкого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виходу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виїзду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населення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евакуацію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проводять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комбінованим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способом.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602188" cy="372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905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людей 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захисних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спорудах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полягає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своєчасному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укритті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людей 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спеціальних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інженерних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спорудах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здатні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захистити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людей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дії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уражальних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факторів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або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послабити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дію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. За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захисними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властивостями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ЗС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поділяють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на таки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типи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протирадіаційні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найпростіші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ЗС.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6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2" y="1700808"/>
            <a:ext cx="4614432" cy="346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49999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Сховище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– герметична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споруда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, яка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забезпечує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захист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усіх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уражальних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факторів.Захисні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властивості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характеризуються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граничним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значенням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надмірного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тиску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будівництва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експлуатації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ЗС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висувають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вимоги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196752"/>
            <a:ext cx="9180512" cy="5661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забезпечення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захисту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людей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протягом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тривалого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часу (не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менше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двох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діб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період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значного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зниження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рівня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радіації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);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розташування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якомога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ближче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до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місць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перебування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людей;</a:t>
            </a:r>
            <a:endParaRPr lang="uk-UA" sz="3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наявність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менше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двох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входів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аварійного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виходу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Загальна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місткість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ЗС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має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відповідати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чисельності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персоналу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об’єкта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господарювання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 За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місткістю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бувають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малої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місткості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– 150–600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осіб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середньої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– 600–2000,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великої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більше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2000.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Будувати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місткістю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менше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ніж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на 150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місць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економічно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недоцільно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2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Протирадіаційні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споруджують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на 50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осіб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більше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облаштовані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існуючих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будівлях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швидкоспоруджувані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простіші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– на 5 і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більше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осіб.Будівництво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захисних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споруд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утримання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потребують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багато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часу та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коштів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тому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накопичують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фонд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захисних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споруд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таким чином: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будують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одночасно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з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будівництвом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нових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підприємств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розрахованих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працівників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найбільшої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зміни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будують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ПРУ;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використовують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лінії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метрополітену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підземного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пролягання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marL="0" indent="0" algn="ctr">
              <a:buNone/>
            </a:pPr>
            <a:endParaRPr lang="ru-RU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5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обладнують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підземних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інших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заглиблених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приміщеннях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будівель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споруд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пристосовують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використовують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частини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приміщень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освоєного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підземного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простору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міст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для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захисту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населення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використовують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підземні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вироби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природні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порожнини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масово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будують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швидкоспоруджувані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сховища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укриття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період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загрози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виникнення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НС 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скорочений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термін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(3–6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діб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Використана література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dirty="0" smtClean="0"/>
              <a:t>http://buklib.net/component/option,com_jbook/task,view/Itemid,36/catid,255/id,11234/</a:t>
            </a:r>
            <a:endParaRPr lang="uk-UA" dirty="0" smtClean="0"/>
          </a:p>
          <a:p>
            <a:r>
              <a:rPr lang="en-US" dirty="0" smtClean="0"/>
              <a:t>http://www.primaryhomeworkhelp.co.uk/war/evacuation1.html</a:t>
            </a:r>
            <a:endParaRPr lang="uk-UA" dirty="0" smtClean="0"/>
          </a:p>
          <a:p>
            <a:r>
              <a:rPr lang="en-US" dirty="0" smtClean="0"/>
              <a:t>http://fineref.narod.ru/Military/snu030049.htm</a:t>
            </a:r>
            <a:endParaRPr lang="uk-UA" dirty="0" smtClean="0"/>
          </a:p>
          <a:p>
            <a:r>
              <a:rPr lang="en-US" dirty="0" smtClean="0"/>
              <a:t>http://dekatop.com/archives/459</a:t>
            </a:r>
            <a:endParaRPr lang="uk-UA" dirty="0" smtClean="0"/>
          </a:p>
          <a:p>
            <a:r>
              <a:rPr lang="en-US" dirty="0" smtClean="0"/>
              <a:t>http://zapadpribor.com/index.php?page=product&amp;id=9966&amp;l=ua</a:t>
            </a:r>
            <a:endParaRPr lang="uk-UA" dirty="0" smtClean="0"/>
          </a:p>
          <a:p>
            <a:r>
              <a:rPr lang="en-US" dirty="0" smtClean="0"/>
              <a:t>http://moodle.udec.ntu-kpi.kiev.ua/moodle/mod/resource/view.php?id=6066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69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36512" y="4293096"/>
            <a:ext cx="9180512" cy="256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Комбінований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спосіб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евакуації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полягає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 тому,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населення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покидає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місто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різноманітними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засобами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(метро,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поїзди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автомобілі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гужовий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транспорт,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пішки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468894" cy="323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нна\Desktop\Новая папка\037-0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22446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875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440865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49999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Як правило, транспортом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вивозять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робочі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зміни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формування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Цивільної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оборони,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дітей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літніх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людей,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інвалідів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вагітних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жінок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Monotype Corsiva" pitchFamily="66" charset="0"/>
              </a:rPr>
              <a:t>тощо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Анна\Desktop\N5490002-Historical_photo_evacuation_of_patients_in_1939-S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1"/>
            <a:ext cx="4507681" cy="303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286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139952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стосується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навчальних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закладів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то тут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можливі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три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варіанти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</a:p>
          <a:p>
            <a:pPr>
              <a:buBlip>
                <a:blip r:embed="rId3"/>
              </a:buBlip>
            </a:pP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</a:rPr>
              <a:t>перший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— вони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припиняють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свою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діяльність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>
              <a:buBlip>
                <a:blip r:embed="rId3"/>
              </a:buBlip>
            </a:pPr>
            <a:r>
              <a:rPr lang="ru-RU" sz="32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другий</a:t>
            </a: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—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евакуюються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діяльність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переноситься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заміську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зону), </a:t>
            </a:r>
          </a:p>
          <a:p>
            <a:pPr>
              <a:buBlip>
                <a:blip r:embed="rId3"/>
              </a:buBlip>
            </a:pPr>
            <a:r>
              <a:rPr lang="ru-RU" sz="32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третій</a:t>
            </a: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—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продовжують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роботу на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своїх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місцях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але за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скороченими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програмами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6" y="-22477"/>
            <a:ext cx="3192354" cy="239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Анна\Desktop\Новая папка\schoolb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57" y="2276873"/>
            <a:ext cx="3119256" cy="233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Анна\Desktop\Новая папка\1sentabr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0136"/>
            <a:ext cx="3059832" cy="244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217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835696" y="6021288"/>
            <a:ext cx="576064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B050"/>
                </a:solidFill>
              </a:rPr>
              <a:t>засоби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індивідуального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захисту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16632"/>
            <a:ext cx="914400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Почувщи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3200" b="1" dirty="0" smtClean="0">
                <a:solidFill>
                  <a:srgbClr val="002060"/>
                </a:solidFill>
              </a:rPr>
              <a:t> про </a:t>
            </a:r>
            <a:r>
              <a:rPr lang="ru-RU" sz="3200" b="1" dirty="0" err="1" smtClean="0">
                <a:solidFill>
                  <a:srgbClr val="002060"/>
                </a:solidFill>
              </a:rPr>
              <a:t>евакуацію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громадяни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повинні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готуватися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виїзду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заміську</a:t>
            </a:r>
            <a:r>
              <a:rPr lang="ru-RU" sz="3200" b="1" dirty="0" smtClean="0">
                <a:solidFill>
                  <a:srgbClr val="002060"/>
                </a:solidFill>
              </a:rPr>
              <a:t> зону. </a:t>
            </a:r>
            <a:r>
              <a:rPr lang="ru-RU" sz="3200" b="1" dirty="0" err="1" smtClean="0">
                <a:solidFill>
                  <a:srgbClr val="002060"/>
                </a:solidFill>
              </a:rPr>
              <a:t>Із</a:t>
            </a:r>
            <a:r>
              <a:rPr lang="ru-RU" sz="3200" b="1" dirty="0" smtClean="0">
                <a:solidFill>
                  <a:srgbClr val="002060"/>
                </a:solidFill>
              </a:rPr>
              <a:t> собою </a:t>
            </a:r>
            <a:r>
              <a:rPr lang="ru-RU" sz="3200" b="1" dirty="0" err="1" smtClean="0">
                <a:solidFill>
                  <a:srgbClr val="002060"/>
                </a:solidFill>
              </a:rPr>
              <a:t>взяти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найнеобхідніше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889804" cy="4437112"/>
          </a:xfrm>
        </p:spPr>
      </p:pic>
    </p:spTree>
    <p:extLst>
      <p:ext uri="{BB962C8B-B14F-4D97-AF65-F5344CB8AC3E}">
        <p14:creationId xmlns:p14="http://schemas.microsoft.com/office/powerpoint/2010/main" val="114503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907704" y="5733256"/>
            <a:ext cx="5112568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  </a:t>
            </a:r>
            <a:r>
              <a:rPr lang="ru-RU" sz="3600" dirty="0" err="1" smtClean="0">
                <a:solidFill>
                  <a:srgbClr val="00B050"/>
                </a:solidFill>
              </a:rPr>
              <a:t>Індивідуальну</a:t>
            </a:r>
            <a:r>
              <a:rPr lang="ru-RU" sz="3600" dirty="0" smtClean="0">
                <a:solidFill>
                  <a:srgbClr val="00B050"/>
                </a:solidFill>
              </a:rPr>
              <a:t> аптечку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08027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915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365104"/>
            <a:ext cx="9144000" cy="2492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err="1" smtClean="0">
                <a:solidFill>
                  <a:srgbClr val="00B050"/>
                </a:solidFill>
                <a:latin typeface="Monotype Corsiva" pitchFamily="66" charset="0"/>
              </a:rPr>
              <a:t>Індивідуальний</a:t>
            </a:r>
            <a:r>
              <a:rPr lang="ru-RU" b="1" u="sng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b="1" u="sng" dirty="0" err="1" smtClean="0">
                <a:solidFill>
                  <a:srgbClr val="00B050"/>
                </a:solidFill>
                <a:latin typeface="Monotype Corsiva" pitchFamily="66" charset="0"/>
              </a:rPr>
              <a:t>протихімічний</a:t>
            </a:r>
            <a:r>
              <a:rPr lang="ru-RU" b="1" u="sng" dirty="0" smtClean="0">
                <a:solidFill>
                  <a:srgbClr val="00B050"/>
                </a:solidFill>
                <a:latin typeface="Monotype Corsiva" pitchFamily="66" charset="0"/>
              </a:rPr>
              <a:t> пакет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містить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алкоголят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моноетилового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ефіру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етиленгліколю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Використання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його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в межах перших 2-3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хвилин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зараження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попереджає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ураження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ОВ через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відкриті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ділянки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шкіри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Застосування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більш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пізні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терміни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(5-10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хвилин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) не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попереджає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ураження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повністю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лише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знижує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ступінь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інтоксикації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984775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6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0" y="116632"/>
            <a:ext cx="4499992" cy="8367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паспорт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7"/>
            <a:ext cx="4422291" cy="334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7544" y="6093296"/>
            <a:ext cx="4041775" cy="63976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</a:rPr>
              <a:t>військовий</a:t>
            </a:r>
            <a:r>
              <a:rPr lang="ru-RU" sz="3600" dirty="0" smtClean="0">
                <a:solidFill>
                  <a:srgbClr val="00B050"/>
                </a:solidFill>
              </a:rPr>
              <a:t> квиток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34726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62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796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Евакуація 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ЕВАКУАЦІЇ ПРИ АВАРІЯХ НА АЕС І ХІМІЧНО НЕБЕЗПЕЧНИХ ОБ'ЄКТАХ</vt:lpstr>
      <vt:lpstr>Презентация PowerPoint</vt:lpstr>
      <vt:lpstr>При плануванні евакуації враховуються такі особливості:</vt:lpstr>
      <vt:lpstr>Презентация PowerPoint</vt:lpstr>
      <vt:lpstr>Укриття людей у захисних спорудах</vt:lpstr>
      <vt:lpstr>Презентация PowerPoint</vt:lpstr>
      <vt:lpstr>Презентация PowerPoint</vt:lpstr>
      <vt:lpstr>До будівництва та експлуатації ЗС висувають такі вимоги: </vt:lpstr>
      <vt:lpstr>Презентация PowerPoint</vt:lpstr>
      <vt:lpstr>Презентация PowerPoint</vt:lpstr>
      <vt:lpstr>Презентация PowerPoint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18</cp:revision>
  <dcterms:created xsi:type="dcterms:W3CDTF">2012-10-11T13:41:03Z</dcterms:created>
  <dcterms:modified xsi:type="dcterms:W3CDTF">2012-10-11T17:53:07Z</dcterms:modified>
</cp:coreProperties>
</file>