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2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кут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 сполучна ліні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25" name="Пі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uk-UA" smtClean="0"/>
              <a:t>Зразок підзаголовка</a:t>
            </a:r>
            <a:endParaRPr kumimoji="0" lang="en-US"/>
          </a:p>
        </p:txBody>
      </p:sp>
      <p:sp>
        <p:nvSpPr>
          <p:cNvPr id="31" name="Місце для дати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93959E6-847B-4937-8C3D-49CDB5BA4EF3}" type="datetimeFigureOut">
              <a:rPr lang="uk-UA" smtClean="0"/>
              <a:pPr/>
              <a:t>20.09.2012</a:t>
            </a:fld>
            <a:endParaRPr lang="uk-UA"/>
          </a:p>
        </p:txBody>
      </p:sp>
      <p:sp>
        <p:nvSpPr>
          <p:cNvPr id="18" name="Місце для нижнього колонтитула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29" name="Місце для номера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3959E6-847B-4937-8C3D-49CDB5BA4EF3}" type="datetimeFigureOut">
              <a:rPr lang="uk-UA" smtClean="0"/>
              <a:pPr/>
              <a:t>20.09.2012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893959E6-847B-4937-8C3D-49CDB5BA4EF3}" type="datetimeFigureOut">
              <a:rPr lang="uk-UA" smtClean="0"/>
              <a:pPr/>
              <a:t>20.09.2012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3959E6-847B-4937-8C3D-49CDB5BA4EF3}" type="datetimeFigureOut">
              <a:rPr lang="uk-UA" smtClean="0"/>
              <a:pPr/>
              <a:t>20.09.2012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93959E6-847B-4937-8C3D-49CDB5BA4EF3}" type="datetimeFigureOut">
              <a:rPr lang="uk-UA" smtClean="0"/>
              <a:pPr/>
              <a:t>20.09.2012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3959E6-847B-4937-8C3D-49CDB5BA4EF3}" type="datetimeFigureOut">
              <a:rPr lang="uk-UA" smtClean="0"/>
              <a:pPr/>
              <a:t>20.09.2012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3959E6-847B-4937-8C3D-49CDB5BA4EF3}" type="datetimeFigureOut">
              <a:rPr lang="uk-UA" smtClean="0"/>
              <a:pPr/>
              <a:t>20.09.2012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3959E6-847B-4937-8C3D-49CDB5BA4EF3}" type="datetimeFigureOut">
              <a:rPr lang="uk-UA" smtClean="0"/>
              <a:pPr/>
              <a:t>20.09.2012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93959E6-847B-4937-8C3D-49CDB5BA4EF3}" type="datetimeFigureOut">
              <a:rPr lang="uk-UA" smtClean="0"/>
              <a:pPr/>
              <a:t>20.09.2012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3959E6-847B-4937-8C3D-49CDB5BA4EF3}" type="datetimeFigureOut">
              <a:rPr lang="uk-UA" smtClean="0"/>
              <a:pPr/>
              <a:t>20.09.2012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кут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кут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3959E6-847B-4937-8C3D-49CDB5BA4EF3}" type="datetimeFigureOut">
              <a:rPr lang="uk-UA" smtClean="0"/>
              <a:pPr/>
              <a:t>20.09.2012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10" name="Місце для зображення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uk-UA" smtClean="0"/>
              <a:t>Клацніть піктограму, щоб додати зображення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Місце для заголовка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1" name="Місце для тексту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  <a:p>
            <a:pPr lvl="1" eaLnBrk="1" latinLnBrk="0" hangingPunct="1"/>
            <a:r>
              <a:rPr kumimoji="0" lang="uk-UA" smtClean="0"/>
              <a:t>Другий рівень</a:t>
            </a:r>
          </a:p>
          <a:p>
            <a:pPr lvl="2" eaLnBrk="1" latinLnBrk="0" hangingPunct="1"/>
            <a:r>
              <a:rPr kumimoji="0" lang="uk-UA" smtClean="0"/>
              <a:t>Третій рівень</a:t>
            </a:r>
          </a:p>
          <a:p>
            <a:pPr lvl="3" eaLnBrk="1" latinLnBrk="0" hangingPunct="1"/>
            <a:r>
              <a:rPr kumimoji="0" lang="uk-UA" smtClean="0"/>
              <a:t>Четвертий рівень</a:t>
            </a:r>
          </a:p>
          <a:p>
            <a:pPr lvl="4" eaLnBrk="1" latinLnBrk="0" hangingPunct="1"/>
            <a:r>
              <a:rPr kumimoji="0" lang="uk-UA" smtClean="0"/>
              <a:t>П'ятий рівень</a:t>
            </a:r>
            <a:endParaRPr kumimoji="0" lang="en-US"/>
          </a:p>
        </p:txBody>
      </p:sp>
      <p:sp>
        <p:nvSpPr>
          <p:cNvPr id="27" name="Місце для дати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893959E6-847B-4937-8C3D-49CDB5BA4EF3}" type="datetimeFigureOut">
              <a:rPr lang="uk-UA" smtClean="0"/>
              <a:pPr/>
              <a:t>20.09.2012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16" name="Місце для номера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.ua/imgres?q=%D0%BA%D0%BE%D0%BC%D0%BF%D0%BE%D0%B7%D0%B8%D1%86%D1%96%D1%8F&amp;um=1&amp;hl=ru&amp;biw=1440&amp;bih=761&amp;tbm=isch&amp;tbnid=zGPHGHq8-NOIFM:&amp;imgrefurl=http://www.lolaev.com/index.php%3Fop%3Dcat%26sec%3D10%26gn%3D4&amp;docid=ZqaY_ShkQfCWzM&amp;imgurl=http://www.lolaev.com/goodi/4_.jpg&amp;w=450&amp;h=619&amp;ei=ZrRaULzyKszAtAbk04DoDw&amp;zoom=1&amp;iact=hc&amp;vpx=385&amp;vpy=256&amp;dur=227&amp;hovh=263&amp;hovw=191&amp;tx=108&amp;ty=141&amp;sig=117389974747808274106&amp;page=1&amp;tbnh=133&amp;tbnw=97&amp;start=0&amp;ndsp=36&amp;ved=1t:429,r:11,s:0,i:10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Презентація на тему: </a:t>
            </a:r>
            <a:br>
              <a:rPr lang="uk-UA" dirty="0" smtClean="0"/>
            </a:br>
            <a:r>
              <a:rPr lang="uk-UA" dirty="0" smtClean="0"/>
              <a:t>Композиція і Графіка</a:t>
            </a:r>
            <a:endParaRPr lang="uk-UA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3571868" y="5143512"/>
            <a:ext cx="5114778" cy="1101248"/>
          </a:xfrm>
        </p:spPr>
        <p:txBody>
          <a:bodyPr>
            <a:normAutofit fontScale="77500" lnSpcReduction="20000"/>
          </a:bodyPr>
          <a:lstStyle/>
          <a:p>
            <a:endParaRPr lang="uk-UA" dirty="0" smtClean="0"/>
          </a:p>
          <a:p>
            <a:r>
              <a:rPr lang="uk-UA" dirty="0" smtClean="0"/>
              <a:t>                 </a:t>
            </a:r>
            <a:r>
              <a:rPr lang="uk-UA" sz="2500" dirty="0" smtClean="0"/>
              <a:t>Виконали:учні 10-б класу</a:t>
            </a:r>
          </a:p>
          <a:p>
            <a:r>
              <a:rPr lang="uk-UA" sz="2500" dirty="0" smtClean="0"/>
              <a:t>                         Юра Кінах і Орест </a:t>
            </a:r>
            <a:r>
              <a:rPr lang="uk-UA" sz="2500" dirty="0" err="1" smtClean="0"/>
              <a:t>Патлика</a:t>
            </a:r>
            <a:endParaRPr lang="uk-UA" sz="2500" dirty="0" smtClean="0"/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Основні поняття композиції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80000"/>
              </a:lnSpc>
            </a:pPr>
            <a:r>
              <a:rPr lang="uk-UA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Композиція</a:t>
            </a:r>
            <a:r>
              <a:rPr lang="uk-UA" sz="2800" dirty="0" smtClean="0">
                <a:latin typeface="Courier New" pitchFamily="49" charset="0"/>
              </a:rPr>
              <a:t> (від лат.</a:t>
            </a:r>
            <a:r>
              <a:rPr lang="en-US" sz="2800" dirty="0" err="1" smtClean="0">
                <a:latin typeface="Courier New" pitchFamily="49" charset="0"/>
              </a:rPr>
              <a:t>compositio</a:t>
            </a:r>
            <a:r>
              <a:rPr lang="uk-UA" sz="2800" dirty="0" smtClean="0">
                <a:latin typeface="Courier New" pitchFamily="49" charset="0"/>
              </a:rPr>
              <a:t> – поєднання суміщення) – поєднання різноманітних частин в єдине ціле відповідно до певної ідеї.</a:t>
            </a:r>
          </a:p>
          <a:p>
            <a:pPr>
              <a:lnSpc>
                <a:spcPct val="80000"/>
              </a:lnSpc>
            </a:pPr>
            <a:r>
              <a:rPr lang="uk-UA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Композиція в ландшафтній графіці</a:t>
            </a:r>
            <a:r>
              <a:rPr lang="uk-UA" sz="2800" dirty="0" smtClean="0">
                <a:latin typeface="Courier New" pitchFamily="49" charset="0"/>
              </a:rPr>
              <a:t> – це побудова графічного зображення (креслення, ескізу, архітектурного рисунку), обумовленого його змістом, характером, призначенням, необхідністю передати основний зміст, ідею проекту або окремих проектних рішень </a:t>
            </a:r>
            <a:r>
              <a:rPr lang="uk-UA" sz="2800" b="1" dirty="0" smtClean="0">
                <a:latin typeface="Courier New" pitchFamily="49" charset="0"/>
              </a:rPr>
              <a:t>зрозуміло та переконливо.  </a:t>
            </a:r>
            <a:endParaRPr lang="ru-RU" sz="2800" b="1" dirty="0" smtClean="0">
              <a:latin typeface="Courier New" pitchFamily="49" charset="0"/>
            </a:endParaRPr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500" dirty="0" smtClean="0"/>
              <a:t>Композиції бувають:</a:t>
            </a:r>
            <a:endParaRPr lang="uk-UA" sz="45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3500" dirty="0" smtClean="0"/>
              <a:t>Фронтальна</a:t>
            </a:r>
          </a:p>
          <a:p>
            <a:r>
              <a:rPr lang="uk-UA" sz="3500" dirty="0" err="1" smtClean="0"/>
              <a:t>Обємна</a:t>
            </a:r>
            <a:endParaRPr lang="uk-UA" sz="3500" dirty="0" smtClean="0"/>
          </a:p>
          <a:p>
            <a:r>
              <a:rPr lang="uk-UA" sz="3500" dirty="0" smtClean="0"/>
              <a:t>Глибинно-просторова</a:t>
            </a:r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7239000" cy="1143000"/>
          </a:xfrm>
        </p:spPr>
        <p:txBody>
          <a:bodyPr>
            <a:noAutofit/>
          </a:bodyPr>
          <a:lstStyle/>
          <a:p>
            <a:r>
              <a:rPr lang="uk-UA" sz="2900" dirty="0" smtClean="0">
                <a:solidFill>
                  <a:schemeClr val="tx2"/>
                </a:solidFill>
                <a:latin typeface="Garamond" pitchFamily="18" charset="0"/>
              </a:rPr>
              <a:t/>
            </a:r>
            <a:br>
              <a:rPr lang="uk-UA" sz="2900" dirty="0" smtClean="0">
                <a:solidFill>
                  <a:schemeClr val="tx2"/>
                </a:solidFill>
                <a:latin typeface="Garamond" pitchFamily="18" charset="0"/>
              </a:rPr>
            </a:br>
            <a:r>
              <a:rPr lang="uk-UA" sz="2900" dirty="0" smtClean="0">
                <a:solidFill>
                  <a:schemeClr val="tx2"/>
                </a:solidFill>
                <a:latin typeface="Garamond" pitchFamily="18" charset="0"/>
              </a:rPr>
              <a:t/>
            </a:r>
            <a:br>
              <a:rPr lang="uk-UA" sz="2900" dirty="0" smtClean="0">
                <a:solidFill>
                  <a:schemeClr val="tx2"/>
                </a:solidFill>
                <a:latin typeface="Garamond" pitchFamily="18" charset="0"/>
              </a:rPr>
            </a:br>
            <a:r>
              <a:rPr lang="uk-UA" sz="2900" dirty="0" smtClean="0">
                <a:solidFill>
                  <a:schemeClr val="tx2"/>
                </a:solidFill>
                <a:latin typeface="Garamond" pitchFamily="18" charset="0"/>
              </a:rPr>
              <a:t/>
            </a:r>
            <a:br>
              <a:rPr lang="uk-UA" sz="2900" dirty="0" smtClean="0">
                <a:solidFill>
                  <a:schemeClr val="tx2"/>
                </a:solidFill>
                <a:latin typeface="Garamond" pitchFamily="18" charset="0"/>
              </a:rPr>
            </a:br>
            <a:r>
              <a:rPr lang="uk-UA" sz="2900" dirty="0" smtClean="0">
                <a:solidFill>
                  <a:schemeClr val="tx2"/>
                </a:solidFill>
                <a:latin typeface="Garamond" pitchFamily="18" charset="0"/>
              </a:rPr>
              <a:t/>
            </a:r>
            <a:br>
              <a:rPr lang="uk-UA" sz="2900" dirty="0" smtClean="0">
                <a:solidFill>
                  <a:schemeClr val="tx2"/>
                </a:solidFill>
                <a:latin typeface="Garamond" pitchFamily="18" charset="0"/>
              </a:rPr>
            </a:br>
            <a:r>
              <a:rPr lang="uk-UA" sz="2900" dirty="0" smtClean="0">
                <a:solidFill>
                  <a:schemeClr val="tx2"/>
                </a:solidFill>
                <a:latin typeface="Garamond" pitchFamily="18" charset="0"/>
              </a:rPr>
              <a:t/>
            </a:r>
            <a:br>
              <a:rPr lang="uk-UA" sz="2900" dirty="0" smtClean="0">
                <a:solidFill>
                  <a:schemeClr val="tx2"/>
                </a:solidFill>
                <a:latin typeface="Garamond" pitchFamily="18" charset="0"/>
              </a:rPr>
            </a:br>
            <a:r>
              <a:rPr lang="uk-UA" sz="2900" dirty="0" smtClean="0">
                <a:solidFill>
                  <a:schemeClr val="tx2"/>
                </a:solidFill>
                <a:latin typeface="Garamond" pitchFamily="18" charset="0"/>
              </a:rPr>
              <a:t>Засоби </a:t>
            </a:r>
            <a:r>
              <a:rPr lang="uk-UA" sz="2900" dirty="0" smtClean="0">
                <a:solidFill>
                  <a:schemeClr val="tx2"/>
                </a:solidFill>
                <a:latin typeface="Garamond" pitchFamily="18" charset="0"/>
              </a:rPr>
              <a:t>гармонізації композиції</a:t>
            </a:r>
            <a:r>
              <a:rPr lang="ru-RU" sz="2900" dirty="0" smtClean="0">
                <a:solidFill>
                  <a:schemeClr val="tx2"/>
                </a:solidFill>
                <a:latin typeface="Garamond" pitchFamily="18" charset="0"/>
              </a:rPr>
              <a:t/>
            </a:r>
            <a:br>
              <a:rPr lang="ru-RU" sz="2900" dirty="0" smtClean="0">
                <a:solidFill>
                  <a:schemeClr val="tx2"/>
                </a:solidFill>
                <a:latin typeface="Garamond" pitchFamily="18" charset="0"/>
              </a:rPr>
            </a:br>
            <a:endParaRPr lang="uk-UA" sz="29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uk-UA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Пропорція</a:t>
            </a:r>
            <a:r>
              <a:rPr lang="uk-UA" sz="2800" dirty="0" smtClean="0">
                <a:latin typeface="Courier New" pitchFamily="49" charset="0"/>
              </a:rPr>
              <a:t> – це рівність двох відношень </a:t>
            </a:r>
          </a:p>
          <a:p>
            <a:pPr>
              <a:lnSpc>
                <a:spcPct val="90000"/>
              </a:lnSpc>
            </a:pPr>
            <a:endParaRPr lang="uk-UA" sz="2800" dirty="0" smtClean="0">
              <a:latin typeface="Courier New" pitchFamily="49" charset="0"/>
            </a:endParaRPr>
          </a:p>
          <a:p>
            <a:pPr>
              <a:lnSpc>
                <a:spcPct val="90000"/>
              </a:lnSpc>
            </a:pPr>
            <a:r>
              <a:rPr lang="uk-UA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Пропорційні величини</a:t>
            </a:r>
            <a:r>
              <a:rPr lang="uk-UA" sz="2800" dirty="0" smtClean="0">
                <a:latin typeface="Courier New" pitchFamily="49" charset="0"/>
              </a:rPr>
              <a:t> – це величини, які залежать одна від одної таким чином, що із збільшенням однієї з них в декілька разів збільшується друга величина. В іншому випадку пропорції порушується</a:t>
            </a:r>
            <a:r>
              <a:rPr lang="ru-RU" sz="2800" dirty="0" smtClean="0">
                <a:latin typeface="Courier New" pitchFamily="49" charset="0"/>
              </a:rPr>
              <a:t> </a:t>
            </a:r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800" dirty="0" smtClean="0">
                <a:solidFill>
                  <a:schemeClr val="tx2"/>
                </a:solidFill>
                <a:latin typeface="Garamond" pitchFamily="18" charset="0"/>
              </a:rPr>
              <a:t>1. Поняття композиції в ландшафтній графіці. Основні види композиції</a:t>
            </a:r>
            <a:endParaRPr lang="ru-RU" sz="2800" dirty="0">
              <a:solidFill>
                <a:schemeClr val="tx2"/>
              </a:solidFill>
              <a:latin typeface="Garamond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lvl="5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uk-UA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Фронтальна композиція</a:t>
            </a:r>
            <a:r>
              <a:rPr lang="uk-UA" sz="2800" dirty="0" smtClean="0">
                <a:latin typeface="Courier New" pitchFamily="49" charset="0"/>
              </a:rPr>
              <a:t> характеризується розподіленням в одній площині елементів форми у двох напрямах по відношенню до спостерігача</a:t>
            </a:r>
            <a:r>
              <a:rPr lang="ru-RU" sz="2800" dirty="0" smtClean="0">
                <a:latin typeface="Courier New" pitchFamily="49" charset="0"/>
              </a:rPr>
              <a:t> </a:t>
            </a:r>
          </a:p>
          <a:p>
            <a:r>
              <a:rPr lang="uk-UA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Об’ємна композиція</a:t>
            </a:r>
            <a:r>
              <a:rPr lang="uk-UA" sz="2800" dirty="0" smtClean="0">
                <a:latin typeface="Courier New" pitchFamily="49" charset="0"/>
              </a:rPr>
              <a:t> являє собою форму, яка має відносно замкнену поверхню, що сприймається з усіх сторін.</a:t>
            </a:r>
            <a:r>
              <a:rPr lang="ru-RU" sz="2800" dirty="0" smtClean="0"/>
              <a:t> </a:t>
            </a:r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214290"/>
            <a:ext cx="7239000" cy="1143000"/>
          </a:xfrm>
        </p:spPr>
        <p:txBody>
          <a:bodyPr/>
          <a:lstStyle/>
          <a:p>
            <a:r>
              <a:rPr lang="uk-UA" dirty="0" smtClean="0"/>
              <a:t>Фото композиції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8"/>
            <a:endParaRPr lang="ru-RU" dirty="0" smtClean="0">
              <a:hlinkClick r:id="rId2"/>
            </a:endParaRPr>
          </a:p>
          <a:p>
            <a:endParaRPr lang="uk-UA" dirty="0"/>
          </a:p>
        </p:txBody>
      </p:sp>
      <p:pic>
        <p:nvPicPr>
          <p:cNvPr id="1026" name="Picture 2" descr="C:\Documents and Settings\Учень_2\Рабочий стол\images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1714488"/>
            <a:ext cx="2071702" cy="2852658"/>
          </a:xfrm>
          <a:prstGeom prst="rect">
            <a:avLst/>
          </a:prstGeom>
          <a:noFill/>
        </p:spPr>
      </p:pic>
      <p:pic>
        <p:nvPicPr>
          <p:cNvPr id="1027" name="Picture 3" descr="C:\Documents and Settings\Учень_2\Рабочий стол\images1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43504" y="3214212"/>
            <a:ext cx="2143140" cy="30437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ишукана">
  <a:themeElements>
    <a:clrScheme name="Вишукана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Вишукана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Вишукана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</TotalTime>
  <Words>169</Words>
  <PresentationFormat>Екран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7" baseType="lpstr">
      <vt:lpstr>Вишукана</vt:lpstr>
      <vt:lpstr>Презентація на тему:  Композиція і Графіка</vt:lpstr>
      <vt:lpstr>Основні поняття композиції</vt:lpstr>
      <vt:lpstr>Композиції бувають:</vt:lpstr>
      <vt:lpstr>     Засоби гармонізації композиції </vt:lpstr>
      <vt:lpstr>1. Поняття композиції в ландшафтній графіці. Основні види композиції</vt:lpstr>
      <vt:lpstr>Фото композиції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на тему:  Композиція і Графіка</dc:title>
  <cp:lastModifiedBy>Учень_2</cp:lastModifiedBy>
  <cp:revision>3</cp:revision>
  <dcterms:modified xsi:type="dcterms:W3CDTF">2012-09-20T06:18:23Z</dcterms:modified>
</cp:coreProperties>
</file>