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uk-UA" smtClean="0"/>
              <a:t>Зразок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en-US" dirty="0"/>
          </a:p>
        </p:txBody>
      </p:sp>
      <p:sp>
        <p:nvSpPr>
          <p:cNvPr id="4" name="Date Placeholder 3"/>
          <p:cNvSpPr>
            <a:spLocks noGrp="1"/>
          </p:cNvSpPr>
          <p:nvPr>
            <p:ph type="dt" sz="half" idx="10"/>
          </p:nvPr>
        </p:nvSpPr>
        <p:spPr/>
        <p:txBody>
          <a:bodyPr/>
          <a:lstStyle/>
          <a:p>
            <a:fld id="{E58B982C-6F09-4969-9D09-387A57674E5C}" type="datetimeFigureOut">
              <a:rPr lang="uk-UA" smtClean="0"/>
              <a:pPr/>
              <a:t>18.11.2014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A2BEA8-2A96-4611-A6FF-D1027F2B9FDE}" type="slidenum">
              <a:rPr lang="uk-UA" smtClean="0"/>
              <a:pPr/>
              <a:t>‹#›</a:t>
            </a:fld>
            <a:endParaRPr lang="uk-UA"/>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Date Placeholder 3"/>
          <p:cNvSpPr>
            <a:spLocks noGrp="1"/>
          </p:cNvSpPr>
          <p:nvPr>
            <p:ph type="dt" sz="half" idx="10"/>
          </p:nvPr>
        </p:nvSpPr>
        <p:spPr/>
        <p:txBody>
          <a:bodyPr/>
          <a:lstStyle/>
          <a:p>
            <a:fld id="{E58B982C-6F09-4969-9D09-387A57674E5C}" type="datetimeFigureOut">
              <a:rPr lang="uk-UA" smtClean="0"/>
              <a:pPr/>
              <a:t>18.11.2014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A2BEA8-2A96-4611-A6FF-D1027F2B9FDE}"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uk-UA" smtClean="0"/>
              <a:t>Зразок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Date Placeholder 3"/>
          <p:cNvSpPr>
            <a:spLocks noGrp="1"/>
          </p:cNvSpPr>
          <p:nvPr>
            <p:ph type="dt" sz="half" idx="10"/>
          </p:nvPr>
        </p:nvSpPr>
        <p:spPr/>
        <p:txBody>
          <a:bodyPr/>
          <a:lstStyle/>
          <a:p>
            <a:fld id="{E58B982C-6F09-4969-9D09-387A57674E5C}" type="datetimeFigureOut">
              <a:rPr lang="uk-UA" smtClean="0"/>
              <a:pPr/>
              <a:t>18.11.2014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A2BEA8-2A96-4611-A6FF-D1027F2B9FDE}"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a:p>
        </p:txBody>
      </p:sp>
      <p:sp>
        <p:nvSpPr>
          <p:cNvPr id="3" name="Content Placeholder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Date Placeholder 3"/>
          <p:cNvSpPr>
            <a:spLocks noGrp="1"/>
          </p:cNvSpPr>
          <p:nvPr>
            <p:ph type="dt" sz="half" idx="10"/>
          </p:nvPr>
        </p:nvSpPr>
        <p:spPr/>
        <p:txBody>
          <a:bodyPr/>
          <a:lstStyle/>
          <a:p>
            <a:fld id="{E58B982C-6F09-4969-9D09-387A57674E5C}" type="datetimeFigureOut">
              <a:rPr lang="uk-UA" smtClean="0"/>
              <a:pPr/>
              <a:t>18.11.2014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A2BEA8-2A96-4611-A6FF-D1027F2B9FDE}"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uk-UA" smtClean="0"/>
              <a:t>Зразок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fld id="{E58B982C-6F09-4969-9D09-387A57674E5C}" type="datetimeFigureOut">
              <a:rPr lang="uk-UA" smtClean="0"/>
              <a:pPr/>
              <a:t>18.11.2014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A2BEA8-2A96-4611-A6FF-D1027F2B9FDE}" type="slidenum">
              <a:rPr lang="uk-UA" smtClean="0"/>
              <a:pPr/>
              <a:t>‹#›</a:t>
            </a:fld>
            <a:endParaRPr lang="uk-UA"/>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Date Placeholder 4"/>
          <p:cNvSpPr>
            <a:spLocks noGrp="1"/>
          </p:cNvSpPr>
          <p:nvPr>
            <p:ph type="dt" sz="half" idx="10"/>
          </p:nvPr>
        </p:nvSpPr>
        <p:spPr/>
        <p:txBody>
          <a:bodyPr/>
          <a:lstStyle/>
          <a:p>
            <a:fld id="{E58B982C-6F09-4969-9D09-387A57674E5C}" type="datetimeFigureOut">
              <a:rPr lang="uk-UA" smtClean="0"/>
              <a:pPr/>
              <a:t>18.11.2014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8A2BEA8-2A96-4611-A6FF-D1027F2B9FDE}"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7" name="Date Placeholder 6"/>
          <p:cNvSpPr>
            <a:spLocks noGrp="1"/>
          </p:cNvSpPr>
          <p:nvPr>
            <p:ph type="dt" sz="half" idx="10"/>
          </p:nvPr>
        </p:nvSpPr>
        <p:spPr/>
        <p:txBody>
          <a:bodyPr/>
          <a:lstStyle/>
          <a:p>
            <a:fld id="{E58B982C-6F09-4969-9D09-387A57674E5C}" type="datetimeFigureOut">
              <a:rPr lang="uk-UA" smtClean="0"/>
              <a:pPr/>
              <a:t>18.11.2014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08A2BEA8-2A96-4611-A6FF-D1027F2B9FDE}" type="slidenum">
              <a:rPr lang="uk-UA" smtClean="0"/>
              <a:pPr/>
              <a:t>‹#›</a:t>
            </a:fld>
            <a:endParaRPr lang="uk-UA"/>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E58B982C-6F09-4969-9D09-387A57674E5C}" type="datetimeFigureOut">
              <a:rPr lang="uk-UA" smtClean="0"/>
              <a:pPr/>
              <a:t>18.11.2014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08A2BEA8-2A96-4611-A6FF-D1027F2B9FDE}"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8B982C-6F09-4969-9D09-387A57674E5C}" type="datetimeFigureOut">
              <a:rPr lang="uk-UA" smtClean="0"/>
              <a:pPr/>
              <a:t>18.11.2014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08A2BEA8-2A96-4611-A6FF-D1027F2B9FDE}"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uk-UA" smtClean="0"/>
              <a:t>Зразок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Date Placeholder 4"/>
          <p:cNvSpPr>
            <a:spLocks noGrp="1"/>
          </p:cNvSpPr>
          <p:nvPr>
            <p:ph type="dt" sz="half" idx="10"/>
          </p:nvPr>
        </p:nvSpPr>
        <p:spPr/>
        <p:txBody>
          <a:bodyPr/>
          <a:lstStyle/>
          <a:p>
            <a:fld id="{E58B982C-6F09-4969-9D09-387A57674E5C}" type="datetimeFigureOut">
              <a:rPr lang="uk-UA" smtClean="0"/>
              <a:pPr/>
              <a:t>18.11.2014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8A2BEA8-2A96-4611-A6FF-D1027F2B9FDE}" type="slidenum">
              <a:rPr lang="uk-UA" smtClean="0"/>
              <a:pPr/>
              <a:t>‹#›</a:t>
            </a:fld>
            <a:endParaRPr lang="uk-UA"/>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uk-UA" smtClean="0"/>
              <a:t>Зразок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Клацніть піктограму, щоб додати зображення</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Date Placeholder 4"/>
          <p:cNvSpPr>
            <a:spLocks noGrp="1"/>
          </p:cNvSpPr>
          <p:nvPr>
            <p:ph type="dt" sz="half" idx="10"/>
          </p:nvPr>
        </p:nvSpPr>
        <p:spPr/>
        <p:txBody>
          <a:bodyPr/>
          <a:lstStyle/>
          <a:p>
            <a:fld id="{E58B982C-6F09-4969-9D09-387A57674E5C}" type="datetimeFigureOut">
              <a:rPr lang="uk-UA" smtClean="0"/>
              <a:pPr/>
              <a:t>18.11.2014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8A2BEA8-2A96-4611-A6FF-D1027F2B9FDE}"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E58B982C-6F09-4969-9D09-387A57674E5C}" type="datetimeFigureOut">
              <a:rPr lang="uk-UA" smtClean="0"/>
              <a:pPr/>
              <a:t>18.11.2014</a:t>
            </a:fld>
            <a:endParaRPr lang="uk-UA"/>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uk-UA"/>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08A2BEA8-2A96-4611-A6FF-D1027F2B9FDE}" type="slidenum">
              <a:rPr lang="uk-UA" smtClean="0"/>
              <a:pPr/>
              <a:t>‹#›</a:t>
            </a:fld>
            <a:endParaRPr lang="uk-UA"/>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340768"/>
            <a:ext cx="7772400" cy="1470025"/>
          </a:xfrm>
        </p:spPr>
        <p:txBody>
          <a:bodyPr>
            <a:noAutofit/>
          </a:bodyPr>
          <a:lstStyle/>
          <a:p>
            <a:r>
              <a:rPr lang="uk-UA" sz="5400" dirty="0" err="1" smtClean="0"/>
              <a:t>Кониський</a:t>
            </a:r>
            <a:r>
              <a:rPr lang="uk-UA" sz="5400" dirty="0" smtClean="0"/>
              <a:t> Олександр Якович</a:t>
            </a:r>
            <a:endParaRPr lang="uk-UA" sz="5400" dirty="0"/>
          </a:p>
        </p:txBody>
      </p:sp>
      <p:sp>
        <p:nvSpPr>
          <p:cNvPr id="3" name="Підзаголовок 2"/>
          <p:cNvSpPr>
            <a:spLocks noGrp="1"/>
          </p:cNvSpPr>
          <p:nvPr>
            <p:ph type="subTitle" idx="1"/>
          </p:nvPr>
        </p:nvSpPr>
        <p:spPr>
          <a:xfrm>
            <a:off x="1979712" y="3645024"/>
            <a:ext cx="6858000" cy="990600"/>
          </a:xfrm>
        </p:spPr>
        <p:txBody>
          <a:bodyPr>
            <a:noAutofit/>
          </a:bodyPr>
          <a:lstStyle/>
          <a:p>
            <a:pPr algn="r"/>
            <a:r>
              <a:rPr lang="uk-UA" dirty="0" smtClean="0">
                <a:solidFill>
                  <a:schemeClr val="tx1"/>
                </a:solidFill>
                <a:latin typeface="Arial Unicode MS" pitchFamily="34" charset="-128"/>
                <a:ea typeface="Arial Unicode MS" pitchFamily="34" charset="-128"/>
                <a:cs typeface="Arial Unicode MS" pitchFamily="34" charset="-128"/>
              </a:rPr>
              <a:t>Підготувала учениця 5-А класу</a:t>
            </a:r>
          </a:p>
          <a:p>
            <a:pPr algn="r"/>
            <a:r>
              <a:rPr lang="uk-UA" dirty="0" err="1" smtClean="0">
                <a:solidFill>
                  <a:schemeClr val="tx1"/>
                </a:solidFill>
                <a:latin typeface="Arial Unicode MS" pitchFamily="34" charset="-128"/>
                <a:ea typeface="Arial Unicode MS" pitchFamily="34" charset="-128"/>
                <a:cs typeface="Arial Unicode MS" pitchFamily="34" charset="-128"/>
              </a:rPr>
              <a:t>Чортківської</a:t>
            </a:r>
            <a:r>
              <a:rPr lang="uk-UA" dirty="0" smtClean="0">
                <a:solidFill>
                  <a:schemeClr val="tx1"/>
                </a:solidFill>
                <a:latin typeface="Arial Unicode MS" pitchFamily="34" charset="-128"/>
                <a:ea typeface="Arial Unicode MS" pitchFamily="34" charset="-128"/>
                <a:cs typeface="Arial Unicode MS" pitchFamily="34" charset="-128"/>
              </a:rPr>
              <a:t> Гімназії </a:t>
            </a:r>
          </a:p>
          <a:p>
            <a:pPr algn="r"/>
            <a:r>
              <a:rPr lang="uk-UA" dirty="0" smtClean="0">
                <a:solidFill>
                  <a:schemeClr val="tx1"/>
                </a:solidFill>
                <a:latin typeface="Arial Unicode MS" pitchFamily="34" charset="-128"/>
                <a:ea typeface="Arial Unicode MS" pitchFamily="34" charset="-128"/>
                <a:cs typeface="Arial Unicode MS" pitchFamily="34" charset="-128"/>
              </a:rPr>
              <a:t>Імені Маркіяна Шашкевича</a:t>
            </a:r>
          </a:p>
          <a:p>
            <a:pPr algn="r"/>
            <a:r>
              <a:rPr lang="uk-UA" dirty="0" smtClean="0">
                <a:solidFill>
                  <a:schemeClr val="tx1"/>
                </a:solidFill>
                <a:latin typeface="Arial Unicode MS" pitchFamily="34" charset="-128"/>
                <a:ea typeface="Arial Unicode MS" pitchFamily="34" charset="-128"/>
                <a:cs typeface="Arial Unicode MS" pitchFamily="34" charset="-128"/>
              </a:rPr>
              <a:t>Гулька Марія</a:t>
            </a:r>
          </a:p>
        </p:txBody>
      </p:sp>
    </p:spTree>
    <p:extLst>
      <p:ext uri="{BB962C8B-B14F-4D97-AF65-F5344CB8AC3E}">
        <p14:creationId xmlns:p14="http://schemas.microsoft.com/office/powerpoint/2010/main" xmlns="" val="528181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692354" y="908720"/>
            <a:ext cx="5455568" cy="3886200"/>
          </a:xfrm>
        </p:spPr>
        <p:txBody>
          <a:bodyPr>
            <a:normAutofit fontScale="92500"/>
          </a:bodyPr>
          <a:lstStyle/>
          <a:p>
            <a:r>
              <a:rPr lang="uk-UA" dirty="0" err="1" smtClean="0"/>
              <a:t>Кониський</a:t>
            </a:r>
            <a:r>
              <a:rPr lang="uk-UA" dirty="0" smtClean="0"/>
              <a:t> Олександр Якович </a:t>
            </a:r>
            <a:r>
              <a:rPr lang="uk-UA" dirty="0" err="1" smtClean="0"/>
              <a:t>–це</a:t>
            </a:r>
            <a:r>
              <a:rPr lang="uk-UA" dirty="0" smtClean="0"/>
              <a:t> український </a:t>
            </a:r>
            <a:r>
              <a:rPr lang="uk-UA" dirty="0"/>
              <a:t>перекладач, письменник, видавець, лексикограф, педагог, громадський діяч ліберального напряму. Літературні псевдоніми О. </a:t>
            </a:r>
            <a:r>
              <a:rPr lang="uk-UA" dirty="0" err="1"/>
              <a:t>Верниволя</a:t>
            </a:r>
            <a:r>
              <a:rPr lang="uk-UA" dirty="0"/>
              <a:t>, Ф. </a:t>
            </a:r>
            <a:r>
              <a:rPr lang="uk-UA" dirty="0" err="1"/>
              <a:t>Ґоровенко</a:t>
            </a:r>
            <a:r>
              <a:rPr lang="uk-UA" dirty="0"/>
              <a:t>, В. Буркун, Перебендя, О. Хуторянин та інші. (всього близько 150). Професійний адвокат, педагог, журналіст. Автор слів пісні «Молитва за Україну», перекладу «Щоденника» Т. Г. Шевченка.</a:t>
            </a:r>
          </a:p>
          <a:p>
            <a:pPr marL="0" indent="0">
              <a:buNone/>
            </a:pPr>
            <a:endParaRPr lang="uk-UA"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76467" y="476672"/>
            <a:ext cx="3403445" cy="5552246"/>
          </a:xfrm>
          <a:prstGeom prst="rect">
            <a:avLst/>
          </a:prstGeom>
        </p:spPr>
      </p:pic>
    </p:spTree>
    <p:extLst>
      <p:ext uri="{BB962C8B-B14F-4D97-AF65-F5344CB8AC3E}">
        <p14:creationId xmlns:p14="http://schemas.microsoft.com/office/powerpoint/2010/main" xmlns="" val="4116527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5852" y="142852"/>
            <a:ext cx="6781800" cy="784742"/>
          </a:xfrm>
        </p:spPr>
        <p:txBody>
          <a:bodyPr>
            <a:normAutofit fontScale="90000"/>
          </a:bodyPr>
          <a:lstStyle/>
          <a:p>
            <a:pPr algn="ctr"/>
            <a:r>
              <a:rPr lang="uk-UA" dirty="0" smtClean="0"/>
              <a:t>Народження</a:t>
            </a:r>
            <a:endParaRPr lang="uk-UA" dirty="0"/>
          </a:p>
        </p:txBody>
      </p:sp>
      <p:sp>
        <p:nvSpPr>
          <p:cNvPr id="3" name="Місце для вмісту 2"/>
          <p:cNvSpPr>
            <a:spLocks noGrp="1"/>
          </p:cNvSpPr>
          <p:nvPr>
            <p:ph idx="1"/>
          </p:nvPr>
        </p:nvSpPr>
        <p:spPr>
          <a:xfrm>
            <a:off x="4427984" y="464130"/>
            <a:ext cx="4716016" cy="5949280"/>
          </a:xfrm>
        </p:spPr>
        <p:txBody>
          <a:bodyPr/>
          <a:lstStyle/>
          <a:p>
            <a:pPr>
              <a:buNone/>
            </a:pPr>
            <a:r>
              <a:rPr lang="ru-RU" dirty="0" smtClean="0"/>
              <a:t>   </a:t>
            </a:r>
            <a:r>
              <a:rPr lang="ru-RU" dirty="0" err="1" smtClean="0"/>
              <a:t>Народився</a:t>
            </a:r>
            <a:r>
              <a:rPr lang="ru-RU" dirty="0" smtClean="0"/>
              <a:t> </a:t>
            </a:r>
            <a:r>
              <a:rPr lang="ru-RU" dirty="0" smtClean="0"/>
              <a:t>18 </a:t>
            </a:r>
            <a:r>
              <a:rPr lang="ru-RU" dirty="0" err="1" smtClean="0"/>
              <a:t>серпня</a:t>
            </a:r>
            <a:r>
              <a:rPr lang="ru-RU" dirty="0"/>
              <a:t> </a:t>
            </a:r>
            <a:r>
              <a:rPr lang="ru-RU" dirty="0" smtClean="0"/>
              <a:t>1836 </a:t>
            </a:r>
            <a:r>
              <a:rPr lang="ru-RU" dirty="0"/>
              <a:t>року </a:t>
            </a:r>
            <a:r>
              <a:rPr lang="ru-RU" dirty="0" smtClean="0"/>
              <a:t>в </a:t>
            </a:r>
            <a:r>
              <a:rPr lang="ru-RU" dirty="0" err="1" smtClean="0"/>
              <a:t>селі</a:t>
            </a:r>
            <a:r>
              <a:rPr lang="ru-RU" dirty="0" smtClean="0"/>
              <a:t> </a:t>
            </a:r>
            <a:r>
              <a:rPr lang="ru-RU" dirty="0" err="1"/>
              <a:t>Переходівці</a:t>
            </a:r>
            <a:r>
              <a:rPr lang="ru-RU" dirty="0"/>
              <a:t> (</a:t>
            </a:r>
            <a:r>
              <a:rPr lang="ru-RU" dirty="0" err="1"/>
              <a:t>тепер</a:t>
            </a:r>
            <a:r>
              <a:rPr lang="ru-RU" dirty="0"/>
              <a:t> </a:t>
            </a:r>
            <a:r>
              <a:rPr lang="ru-RU" dirty="0" err="1"/>
              <a:t>Ніжинського</a:t>
            </a:r>
            <a:r>
              <a:rPr lang="ru-RU" dirty="0"/>
              <a:t> району </a:t>
            </a:r>
            <a:r>
              <a:rPr lang="ru-RU" dirty="0" err="1"/>
              <a:t>Чернігівської</a:t>
            </a:r>
            <a:r>
              <a:rPr lang="ru-RU" dirty="0"/>
              <a:t> </a:t>
            </a:r>
            <a:r>
              <a:rPr lang="ru-RU" dirty="0" err="1"/>
              <a:t>області</a:t>
            </a:r>
            <a:r>
              <a:rPr lang="ru-RU" dirty="0"/>
              <a:t>). Походив </a:t>
            </a:r>
            <a:r>
              <a:rPr lang="ru-RU" dirty="0" err="1"/>
              <a:t>із</a:t>
            </a:r>
            <a:r>
              <a:rPr lang="ru-RU" dirty="0"/>
              <a:t> </a:t>
            </a:r>
            <a:r>
              <a:rPr lang="ru-RU" dirty="0" err="1"/>
              <a:t>стародавнього</a:t>
            </a:r>
            <a:r>
              <a:rPr lang="ru-RU" dirty="0"/>
              <a:t> </a:t>
            </a:r>
            <a:r>
              <a:rPr lang="ru-RU" dirty="0" err="1"/>
              <a:t>чернігівського</a:t>
            </a:r>
            <a:r>
              <a:rPr lang="ru-RU" dirty="0"/>
              <a:t> роду, </a:t>
            </a:r>
            <a:r>
              <a:rPr lang="ru-RU" dirty="0" err="1"/>
              <a:t>який</a:t>
            </a:r>
            <a:r>
              <a:rPr lang="ru-RU" dirty="0"/>
              <a:t> </a:t>
            </a:r>
            <a:r>
              <a:rPr lang="ru-RU" dirty="0" err="1"/>
              <a:t>нараховував</a:t>
            </a:r>
            <a:r>
              <a:rPr lang="ru-RU" dirty="0"/>
              <a:t> </a:t>
            </a:r>
            <a:r>
              <a:rPr lang="ru-RU" dirty="0" err="1"/>
              <a:t>понад</a:t>
            </a:r>
            <a:r>
              <a:rPr lang="ru-RU" dirty="0"/>
              <a:t> 400 </a:t>
            </a:r>
            <a:r>
              <a:rPr lang="ru-RU" dirty="0" err="1"/>
              <a:t>років</a:t>
            </a:r>
            <a:r>
              <a:rPr lang="ru-RU" dirty="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1214422"/>
            <a:ext cx="4536504" cy="3784104"/>
          </a:xfrm>
          <a:prstGeom prst="rect">
            <a:avLst/>
          </a:prstGeom>
        </p:spPr>
      </p:pic>
    </p:spTree>
    <p:extLst>
      <p:ext uri="{BB962C8B-B14F-4D97-AF65-F5344CB8AC3E}">
        <p14:creationId xmlns:p14="http://schemas.microsoft.com/office/powerpoint/2010/main" xmlns="" val="3254040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71472" y="285728"/>
            <a:ext cx="8176992" cy="5951584"/>
          </a:xfrm>
        </p:spPr>
        <p:txBody>
          <a:bodyPr>
            <a:normAutofit fontScale="92500"/>
          </a:bodyPr>
          <a:lstStyle/>
          <a:p>
            <a:r>
              <a:rPr lang="uk-UA" dirty="0"/>
              <a:t>Налагоджував зв'язки з українськими діячами у Галичині. Обвинувачений у поширенні «малоросійської пропаганди», він 1863 року без слідства і суду був засланий до Вологди. Його роман «Не даруй золотом і не бий молотом» у 1871 році під час чергового обшуку конфіскувала і знищила поліція. Із 1865 жив за кордоном. Тісно зійшовся з національними українськими діячами Галичини. 1872, після зняття поліційного нагляду, повернувся до Києва. Там працює у газеті «Київський Телеграф». </a:t>
            </a:r>
            <a:r>
              <a:rPr lang="uk-UA" dirty="0" err="1"/>
              <a:t>Кониський</a:t>
            </a:r>
            <a:r>
              <a:rPr lang="uk-UA" dirty="0"/>
              <a:t> був одним із фундаторів Літературного Товариства ім. Т. Шевченка у Львові (1873), а пізніше — ініціатором перетворення його у Наукове Товариство ім. Т. Шевченка (без права комерційної діяльності).</a:t>
            </a:r>
          </a:p>
          <a:p>
            <a:r>
              <a:rPr lang="uk-UA" dirty="0"/>
              <a:t>1897 ініціював створення Всеукраїнської спільної організації, громадсько-політичної спілки, що мала об'єднати всі кола національно-свідомих українців. Для потреб організації він заснував у Києві видавництво «Вік», що, проіснувавши 15 років, опублікувало понад 100 книг українською мовою.</a:t>
            </a:r>
          </a:p>
        </p:txBody>
      </p:sp>
    </p:spTree>
    <p:extLst>
      <p:ext uri="{BB962C8B-B14F-4D97-AF65-F5344CB8AC3E}">
        <p14:creationId xmlns:p14="http://schemas.microsoft.com/office/powerpoint/2010/main" xmlns="" val="1532154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99392"/>
            <a:ext cx="6624736" cy="1296144"/>
          </a:xfrm>
        </p:spPr>
        <p:txBody>
          <a:bodyPr/>
          <a:lstStyle/>
          <a:p>
            <a:pPr algn="ctr"/>
            <a:r>
              <a:rPr lang="uk-UA" dirty="0"/>
              <a:t>Творчість</a:t>
            </a:r>
          </a:p>
        </p:txBody>
      </p:sp>
      <p:sp>
        <p:nvSpPr>
          <p:cNvPr id="3" name="Місце для вмісту 2"/>
          <p:cNvSpPr>
            <a:spLocks noGrp="1"/>
          </p:cNvSpPr>
          <p:nvPr>
            <p:ph idx="1"/>
          </p:nvPr>
        </p:nvSpPr>
        <p:spPr>
          <a:xfrm>
            <a:off x="213587" y="1124744"/>
            <a:ext cx="8928992" cy="5614392"/>
          </a:xfrm>
        </p:spPr>
        <p:txBody>
          <a:bodyPr>
            <a:normAutofit fontScale="85000" lnSpcReduction="20000"/>
          </a:bodyPr>
          <a:lstStyle/>
          <a:p>
            <a:r>
              <a:rPr lang="uk-UA" dirty="0"/>
              <a:t>Літературну діяльність почав 1858. У поезіях, повістях, драмах, опові­даннях обстоював українську національну ідею, проголошував теорію малих діл. Автор популярних поезій: «Я не боюсь тюрми і ката», «На похорони Т. Шевченка», інші, які, втім, стримано оцінюються критиками. В оповіданнях </a:t>
            </a:r>
            <a:r>
              <a:rPr lang="uk-UA" dirty="0" err="1"/>
              <a:t>Кониський</a:t>
            </a:r>
            <a:r>
              <a:rPr lang="uk-UA" dirty="0"/>
              <a:t> порушує проблему соціального й національного гноблення України в складі Російської імперії («Півнів празник», «Млин», «Спокуслива нива»), народного побуту («Хвора душа», «Старці», «За кригою»). В повістях «Семен Жук і його родичі» та «Юрій </a:t>
            </a:r>
            <a:r>
              <a:rPr lang="uk-UA" dirty="0" err="1"/>
              <a:t>Ґоровенко</a:t>
            </a:r>
            <a:r>
              <a:rPr lang="uk-UA" dirty="0"/>
              <a:t>» подав образи українських національних інтелігентів, просвітян-культурників.</a:t>
            </a:r>
          </a:p>
          <a:p>
            <a:r>
              <a:rPr lang="uk-UA" dirty="0" err="1"/>
              <a:t>Кониський</a:t>
            </a:r>
            <a:r>
              <a:rPr lang="uk-UA" dirty="0"/>
              <a:t> — автор першої ґрунтовної біографії поета Шевченка(у 2 томах), яка не втратила свого значення і нині: «Тарас </a:t>
            </a:r>
            <a:r>
              <a:rPr lang="uk-UA" dirty="0" err="1"/>
              <a:t>Шевченко-Грушівський</a:t>
            </a:r>
            <a:r>
              <a:rPr lang="uk-UA" dirty="0"/>
              <a:t>: </a:t>
            </a:r>
            <a:r>
              <a:rPr lang="uk-UA" dirty="0" err="1"/>
              <a:t>Хроніка</a:t>
            </a:r>
            <a:r>
              <a:rPr lang="uk-UA" dirty="0"/>
              <a:t> його життя» (тт. </a:t>
            </a:r>
            <a:r>
              <a:rPr lang="en-US" dirty="0"/>
              <a:t>I—II, </a:t>
            </a:r>
            <a:r>
              <a:rPr lang="uk-UA" dirty="0"/>
              <a:t>Львів, 1898—1901). Цю працю високо оцінили І. Франко, А. Кримський. Створення гімну «Молитва за Україну», покладеного на музику Миколою Лисенком, також припадає на період його плідної праці над дослідженням життя та творчості Т. Шевченка. Гімн ніби став тим нектаром любові до України, який Олександр </a:t>
            </a:r>
            <a:r>
              <a:rPr lang="uk-UA" dirty="0" err="1"/>
              <a:t>Кониський</a:t>
            </a:r>
            <a:r>
              <a:rPr lang="uk-UA" dirty="0"/>
              <a:t> зібрав з квітів, що ростуть у саду творчості великого Кобзаря.</a:t>
            </a:r>
          </a:p>
          <a:p>
            <a:r>
              <a:rPr lang="uk-UA" dirty="0"/>
              <a:t>Від кінця 1920-х років твори </a:t>
            </a:r>
            <a:r>
              <a:rPr lang="uk-UA" dirty="0" err="1"/>
              <a:t>Кониського</a:t>
            </a:r>
            <a:r>
              <a:rPr lang="uk-UA" dirty="0"/>
              <a:t> в СРСР знаходились під забороною (за винятком кількох поезій), а радянське літературознавство відносило його до «націоналістів». Певна «реабілітація» </a:t>
            </a:r>
            <a:r>
              <a:rPr lang="uk-UA" dirty="0" err="1"/>
              <a:t>Кониського</a:t>
            </a:r>
            <a:r>
              <a:rPr lang="uk-UA" dirty="0"/>
              <a:t> відбулася у 80-их роках ХХ ст., а в Києві 1990 перевидано його монографію «Тарас </a:t>
            </a:r>
            <a:r>
              <a:rPr lang="uk-UA" dirty="0" err="1"/>
              <a:t>Шевченко-Грушівський</a:t>
            </a:r>
            <a:r>
              <a:rPr lang="uk-UA" dirty="0" smtClean="0"/>
              <a:t>»</a:t>
            </a:r>
            <a:endParaRPr lang="uk-UA" dirty="0"/>
          </a:p>
        </p:txBody>
      </p:sp>
    </p:spTree>
    <p:extLst>
      <p:ext uri="{BB962C8B-B14F-4D97-AF65-F5344CB8AC3E}">
        <p14:creationId xmlns:p14="http://schemas.microsoft.com/office/powerpoint/2010/main" xmlns="" val="3930063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364088" y="685800"/>
            <a:ext cx="3672408" cy="2167136"/>
          </a:xfrm>
        </p:spPr>
        <p:txBody>
          <a:bodyPr/>
          <a:lstStyle/>
          <a:p>
            <a:pPr marL="0" indent="0">
              <a:buNone/>
            </a:pPr>
            <a:r>
              <a:rPr lang="ru-RU" dirty="0"/>
              <a:t>Помер в </a:t>
            </a:r>
            <a:r>
              <a:rPr lang="ru-RU" dirty="0" err="1"/>
              <a:t>Києві</a:t>
            </a:r>
            <a:r>
              <a:rPr lang="ru-RU" dirty="0"/>
              <a:t> 29 листопада (12 </a:t>
            </a:r>
            <a:r>
              <a:rPr lang="ru-RU" dirty="0" err="1"/>
              <a:t>грудня</a:t>
            </a:r>
            <a:r>
              <a:rPr lang="ru-RU" dirty="0"/>
              <a:t>) 1900 року. </a:t>
            </a:r>
            <a:r>
              <a:rPr lang="ru-RU" dirty="0" err="1"/>
              <a:t>Похований</a:t>
            </a:r>
            <a:r>
              <a:rPr lang="ru-RU" dirty="0"/>
              <a:t> на Байковому </a:t>
            </a:r>
            <a:r>
              <a:rPr lang="ru-RU" dirty="0" err="1"/>
              <a:t>кладовищі</a:t>
            </a:r>
            <a:r>
              <a:rPr lang="ru-RU" dirty="0"/>
              <a:t> (</a:t>
            </a:r>
            <a:r>
              <a:rPr lang="ru-RU" dirty="0" err="1"/>
              <a:t>ділянка</a:t>
            </a:r>
            <a:r>
              <a:rPr lang="ru-RU" dirty="0"/>
              <a:t> № 1).</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40532" y="620688"/>
            <a:ext cx="4808984" cy="5878738"/>
          </a:xfrm>
          <a:prstGeom prst="rect">
            <a:avLst/>
          </a:prstGeom>
        </p:spPr>
      </p:pic>
    </p:spTree>
    <p:extLst>
      <p:ext uri="{BB962C8B-B14F-4D97-AF65-F5344CB8AC3E}">
        <p14:creationId xmlns:p14="http://schemas.microsoft.com/office/powerpoint/2010/main" xmlns="" val="38004060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61</TotalTime>
  <Words>562</Words>
  <Application>Microsoft Office PowerPoint</Application>
  <PresentationFormat>Экран (4:3)</PresentationFormat>
  <Paragraphs>15</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NewsPrint</vt:lpstr>
      <vt:lpstr>Кониський Олександр Якович</vt:lpstr>
      <vt:lpstr>Слайд 2</vt:lpstr>
      <vt:lpstr>Народження</vt:lpstr>
      <vt:lpstr>Слайд 4</vt:lpstr>
      <vt:lpstr>Творчість</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Кониський Олександр Якович</dc:title>
  <dc:creator>Pavlo</dc:creator>
  <cp:lastModifiedBy>MARIA1</cp:lastModifiedBy>
  <cp:revision>6</cp:revision>
  <dcterms:created xsi:type="dcterms:W3CDTF">2013-03-13T20:01:31Z</dcterms:created>
  <dcterms:modified xsi:type="dcterms:W3CDTF">2014-11-18T17:52:45Z</dcterms:modified>
</cp:coreProperties>
</file>