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8" autoAdjust="0"/>
  </p:normalViewPr>
  <p:slideViewPr>
    <p:cSldViewPr>
      <p:cViewPr>
        <p:scale>
          <a:sx n="70" d="100"/>
          <a:sy n="70" d="100"/>
        </p:scale>
        <p:origin x="-48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972D7-7133-4F99-81CB-48CF5502936E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F2891-FF17-41A3-AA96-611CD6D62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8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4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8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9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8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22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10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71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93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5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85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4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9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8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1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6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6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9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5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2891-FF17-41A3-AA96-611CD6D623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1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9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5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1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1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4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6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AB321-0BB2-4947-975C-709DDA4AF00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458E-A12A-4D87-833E-A66037F2F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9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115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11500" dirty="0" smtClean="0">
                <a:solidFill>
                  <a:srgbClr val="FFFF00"/>
                </a:solidFill>
              </a:rPr>
              <a:t>Затемнення</a:t>
            </a:r>
            <a:endParaRPr lang="ru-RU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5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33244"/>
            <a:ext cx="3816424" cy="7033963"/>
          </a:xfrm>
        </p:spPr>
      </p:pic>
    </p:spTree>
    <p:extLst>
      <p:ext uri="{BB962C8B-B14F-4D97-AF65-F5344CB8AC3E}">
        <p14:creationId xmlns:p14="http://schemas.microsoft.com/office/powerpoint/2010/main" val="140010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Часткове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 —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спостерігач</a:t>
            </a:r>
            <a:r>
              <a:rPr lang="ru-RU" dirty="0" smtClean="0"/>
              <a:t> не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до </a:t>
            </a:r>
            <a:r>
              <a:rPr lang="ru-RU" dirty="0" err="1" smtClean="0"/>
              <a:t>лінії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з'єднує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і 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потрапити</a:t>
            </a:r>
            <a:r>
              <a:rPr lang="ru-RU" dirty="0" smtClean="0"/>
              <a:t> в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, </a:t>
            </a:r>
            <a:r>
              <a:rPr lang="ru-RU" dirty="0" err="1" smtClean="0"/>
              <a:t>потрапляючи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напівтінь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2631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Повне затемнення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  —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спостерігач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.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</a:t>
            </a:r>
            <a:r>
              <a:rPr lang="ru-RU" dirty="0" err="1" smtClean="0"/>
              <a:t>сонячну</a:t>
            </a:r>
            <a:r>
              <a:rPr lang="ru-RU" dirty="0" smtClean="0"/>
              <a:t> корону.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видимі</a:t>
            </a:r>
            <a:r>
              <a:rPr lang="ru-RU" dirty="0" smtClean="0"/>
              <a:t> </a:t>
            </a:r>
            <a:r>
              <a:rPr lang="ru-RU" dirty="0" err="1" smtClean="0"/>
              <a:t>кутові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більші</a:t>
            </a:r>
            <a:r>
              <a:rPr lang="ru-RU" dirty="0" smtClean="0"/>
              <a:t> за </a:t>
            </a:r>
            <a:r>
              <a:rPr lang="ru-RU" dirty="0" err="1" smtClean="0"/>
              <a:t>кутові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і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,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затьмарює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диск </a:t>
            </a:r>
            <a:r>
              <a:rPr lang="ru-RU" dirty="0" err="1" smtClean="0"/>
              <a:t>Сонця</a:t>
            </a:r>
            <a:r>
              <a:rPr lang="ru-RU" dirty="0" smtClean="0"/>
              <a:t>, але не </a:t>
            </a:r>
            <a:r>
              <a:rPr lang="ru-RU" dirty="0" err="1" smtClean="0"/>
              <a:t>затьмарює</a:t>
            </a:r>
            <a:r>
              <a:rPr lang="ru-RU" dirty="0" smtClean="0"/>
              <a:t> </a:t>
            </a:r>
            <a:r>
              <a:rPr lang="ru-RU" dirty="0" err="1" smtClean="0"/>
              <a:t>корони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385287" cy="4320480"/>
          </a:xfrm>
        </p:spPr>
      </p:pic>
    </p:spTree>
    <p:extLst>
      <p:ext uri="{BB962C8B-B14F-4D97-AF65-F5344CB8AC3E}">
        <p14:creationId xmlns:p14="http://schemas.microsoft.com/office/powerpoint/2010/main" val="60344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</a:t>
            </a:r>
            <a:r>
              <a:rPr lang="ru-RU" dirty="0" err="1" smtClean="0"/>
              <a:t>ільцеподібне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1844824"/>
            <a:ext cx="4042792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коли, як і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, </a:t>
            </a:r>
            <a:r>
              <a:rPr lang="ru-RU" dirty="0" err="1" smtClean="0"/>
              <a:t>спостерігач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до </a:t>
            </a:r>
            <a:r>
              <a:rPr lang="ru-RU" dirty="0" err="1" smtClean="0"/>
              <a:t>лінії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з'єднує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і </a:t>
            </a:r>
            <a:r>
              <a:rPr lang="ru-RU" dirty="0" err="1" smtClean="0"/>
              <a:t>Місяць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, 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кільцеподібного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 </a:t>
            </a:r>
            <a:r>
              <a:rPr lang="ru-RU" dirty="0" err="1" smtClean="0"/>
              <a:t>кутові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є </a:t>
            </a:r>
            <a:r>
              <a:rPr lang="ru-RU" dirty="0" err="1" smtClean="0"/>
              <a:t>меншими</a:t>
            </a:r>
            <a:r>
              <a:rPr lang="ru-RU" dirty="0" smtClean="0"/>
              <a:t> за </a:t>
            </a:r>
            <a:r>
              <a:rPr lang="ru-RU" dirty="0" err="1" smtClean="0"/>
              <a:t>кутові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, коли </a:t>
            </a:r>
            <a:r>
              <a:rPr lang="ru-RU" dirty="0" err="1" smtClean="0"/>
              <a:t>затемнення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час, коли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апогею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далекій</a:t>
            </a:r>
            <a:r>
              <a:rPr lang="ru-RU" dirty="0" smtClean="0"/>
              <a:t> </a:t>
            </a:r>
            <a:r>
              <a:rPr lang="ru-RU" dirty="0" err="1" smtClean="0"/>
              <a:t>віддалі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1938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</a:t>
            </a:r>
            <a:r>
              <a:rPr lang="ru-RU" dirty="0" err="1" smtClean="0"/>
              <a:t>ільцеподібне-повним</a:t>
            </a:r>
            <a:r>
              <a:rPr lang="ru-RU" dirty="0" smtClean="0"/>
              <a:t> </a:t>
            </a:r>
            <a:r>
              <a:rPr lang="ru-RU" dirty="0" err="1" smtClean="0"/>
              <a:t>затемненням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Н</a:t>
            </a:r>
            <a:r>
              <a:rPr lang="ru-RU" dirty="0" err="1" smtClean="0"/>
              <a:t>азивається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, яке в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як </a:t>
            </a:r>
            <a:r>
              <a:rPr lang="ru-RU" dirty="0" err="1" smtClean="0"/>
              <a:t>повне</a:t>
            </a:r>
            <a:r>
              <a:rPr lang="ru-RU" dirty="0" smtClean="0"/>
              <a:t>, </a:t>
            </a:r>
            <a:r>
              <a:rPr lang="en-US" dirty="0" smtClean="0"/>
              <a:t>a </a:t>
            </a:r>
            <a:r>
              <a:rPr lang="ru-RU" dirty="0" smtClean="0"/>
              <a:t>в </a:t>
            </a:r>
            <a:r>
              <a:rPr lang="ru-RU" dirty="0" err="1" smtClean="0"/>
              <a:t>інших</a:t>
            </a:r>
            <a:r>
              <a:rPr lang="ru-RU" dirty="0" smtClean="0"/>
              <a:t> як </a:t>
            </a:r>
            <a:r>
              <a:rPr lang="ru-RU" dirty="0" err="1" smtClean="0"/>
              <a:t>кільцеподібне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5 %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є </a:t>
            </a:r>
            <a:r>
              <a:rPr lang="ru-RU" dirty="0" err="1" smtClean="0"/>
              <a:t>кільцеподібно-повними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512501" cy="3384376"/>
          </a:xfrm>
        </p:spPr>
      </p:pic>
    </p:spTree>
    <p:extLst>
      <p:ext uri="{BB962C8B-B14F-4D97-AF65-F5344CB8AC3E}">
        <p14:creationId xmlns:p14="http://schemas.microsoft.com/office/powerpoint/2010/main" val="132107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центрального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повного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кільцеподібного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змішаного</a:t>
            </a:r>
            <a:r>
              <a:rPr lang="ru-RU" sz="2400" dirty="0" smtClean="0"/>
              <a:t>) </a:t>
            </a:r>
            <a:r>
              <a:rPr lang="ru-RU" sz="2400" dirty="0" err="1" smtClean="0"/>
              <a:t>спостерігач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знаходиться</a:t>
            </a:r>
            <a:r>
              <a:rPr lang="ru-RU" sz="2400" dirty="0" smtClean="0"/>
              <a:t>, в </a:t>
            </a:r>
            <a:r>
              <a:rPr lang="ru-RU" sz="2400" dirty="0" err="1" smtClean="0"/>
              <a:t>повній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тіні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напівтіні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спостерігає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затемнення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29000"/>
            <a:ext cx="8712968" cy="154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07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Чорний</a:t>
            </a:r>
            <a:r>
              <a:rPr lang="ru-RU" dirty="0" smtClean="0"/>
              <a:t> День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293"/>
            <a:ext cx="4038600" cy="397577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Непояснене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«</a:t>
            </a:r>
            <a:r>
              <a:rPr lang="ru-RU" dirty="0" err="1" smtClean="0"/>
              <a:t>Чорний</a:t>
            </a:r>
            <a:r>
              <a:rPr lang="ru-RU" dirty="0" smtClean="0"/>
              <a:t> День» </a:t>
            </a:r>
            <a:r>
              <a:rPr lang="ru-RU" dirty="0" err="1" smtClean="0"/>
              <a:t>відбулося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Америки 19 </a:t>
            </a:r>
            <a:r>
              <a:rPr lang="ru-RU" dirty="0" err="1" smtClean="0"/>
              <a:t>травня</a:t>
            </a:r>
            <a:r>
              <a:rPr lang="ru-RU" dirty="0" smtClean="0"/>
              <a:t> 1780 року о 13.25 годин за </a:t>
            </a:r>
            <a:r>
              <a:rPr lang="ru-RU" dirty="0" err="1" smtClean="0"/>
              <a:t>місцевим</a:t>
            </a:r>
            <a:r>
              <a:rPr lang="ru-RU" dirty="0" smtClean="0"/>
              <a:t> часом, коли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незрозуміло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потьмяніло</a:t>
            </a:r>
            <a:r>
              <a:rPr lang="ru-RU" dirty="0" smtClean="0"/>
              <a:t> в той час, коли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(за 150 </a:t>
            </a:r>
            <a:r>
              <a:rPr lang="ru-RU" dirty="0" err="1" smtClean="0"/>
              <a:t>градусів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)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«як кров»</a:t>
            </a:r>
          </a:p>
          <a:p>
            <a:r>
              <a:rPr lang="ru-RU" dirty="0" err="1" smtClean="0"/>
              <a:t>Біблія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.: Откр.6:12; Марко 13:24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 err="1" smtClean="0"/>
              <a:t>тлумачний</a:t>
            </a:r>
            <a:r>
              <a:rPr lang="ru-RU" dirty="0" smtClean="0"/>
              <a:t> словник Вебстера»</a:t>
            </a:r>
          </a:p>
          <a:p>
            <a:r>
              <a:rPr lang="ru-RU" dirty="0" smtClean="0"/>
              <a:t>газета «Бостон </a:t>
            </a:r>
            <a:r>
              <a:rPr lang="ru-RU" dirty="0" err="1" smtClean="0"/>
              <a:t>Індепендент</a:t>
            </a:r>
            <a:r>
              <a:rPr lang="ru-RU" dirty="0" smtClean="0"/>
              <a:t> </a:t>
            </a:r>
            <a:r>
              <a:rPr lang="ru-RU" dirty="0" err="1" smtClean="0"/>
              <a:t>Кроникл</a:t>
            </a:r>
            <a:r>
              <a:rPr lang="ru-RU" dirty="0" smtClean="0"/>
              <a:t>» </a:t>
            </a:r>
            <a:r>
              <a:rPr lang="ru-RU" dirty="0" err="1" smtClean="0"/>
              <a:t>від</a:t>
            </a:r>
            <a:r>
              <a:rPr lang="ru-RU" dirty="0" smtClean="0"/>
              <a:t> 22.05.1780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13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Роль </a:t>
            </a:r>
            <a:r>
              <a:rPr lang="ru-RU" sz="2000" b="1" dirty="0" err="1" smtClean="0"/>
              <a:t>затемнень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культурі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науці</a:t>
            </a:r>
            <a:endParaRPr lang="ru-RU" sz="2000" b="1" dirty="0" smtClean="0"/>
          </a:p>
          <a:p>
            <a:r>
              <a:rPr lang="ru-RU" dirty="0" smtClean="0"/>
              <a:t>З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сонячні</a:t>
            </a:r>
            <a:r>
              <a:rPr lang="ru-RU" dirty="0" smtClean="0"/>
              <a:t> й </a:t>
            </a:r>
            <a:r>
              <a:rPr lang="ru-RU" dirty="0" err="1" smtClean="0"/>
              <a:t>місячні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, як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рідкісні</a:t>
            </a:r>
            <a:r>
              <a:rPr lang="ru-RU" dirty="0" smtClean="0"/>
              <a:t> </a:t>
            </a:r>
            <a:r>
              <a:rPr lang="ru-RU" dirty="0" err="1" smtClean="0"/>
              <a:t>астрономічні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поява</a:t>
            </a:r>
            <a:r>
              <a:rPr lang="ru-RU" dirty="0" smtClean="0"/>
              <a:t> комет, </a:t>
            </a:r>
            <a:r>
              <a:rPr lang="ru-RU" dirty="0" err="1" smtClean="0"/>
              <a:t>сприймалися</a:t>
            </a:r>
            <a:r>
              <a:rPr lang="ru-RU" dirty="0" smtClean="0"/>
              <a:t> як </a:t>
            </a:r>
            <a:r>
              <a:rPr lang="ru-RU" dirty="0" err="1" smtClean="0"/>
              <a:t>погані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 Люди </a:t>
            </a:r>
            <a:r>
              <a:rPr lang="ru-RU" dirty="0" err="1" smtClean="0"/>
              <a:t>боялися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 і є </a:t>
            </a:r>
            <a:r>
              <a:rPr lang="ru-RU" dirty="0" err="1" smtClean="0"/>
              <a:t>незвичними</a:t>
            </a:r>
            <a:r>
              <a:rPr lang="ru-RU" dirty="0" smtClean="0"/>
              <a:t> й </a:t>
            </a:r>
            <a:r>
              <a:rPr lang="ru-RU" dirty="0" err="1" smtClean="0"/>
              <a:t>лячними</a:t>
            </a:r>
            <a:r>
              <a:rPr lang="ru-RU" dirty="0" smtClean="0"/>
              <a:t> </a:t>
            </a:r>
            <a:r>
              <a:rPr lang="ru-RU" dirty="0" err="1" smtClean="0"/>
              <a:t>явищами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 У </a:t>
            </a:r>
            <a:r>
              <a:rPr lang="ru-RU" dirty="0" err="1" smtClean="0"/>
              <a:t>багатьох</a:t>
            </a:r>
            <a:r>
              <a:rPr lang="ru-RU" dirty="0" smtClean="0"/>
              <a:t> культурах </a:t>
            </a:r>
            <a:r>
              <a:rPr lang="ru-RU" dirty="0" err="1" smtClean="0"/>
              <a:t>затемнення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провісниками</a:t>
            </a:r>
            <a:r>
              <a:rPr lang="ru-RU" dirty="0" smtClean="0"/>
              <a:t> </a:t>
            </a:r>
            <a:r>
              <a:rPr lang="ru-RU" dirty="0" err="1" smtClean="0"/>
              <a:t>нещасть</a:t>
            </a:r>
            <a:r>
              <a:rPr lang="ru-RU" dirty="0" smtClean="0"/>
              <a:t> і катастроф (особливо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стосувалося</a:t>
            </a:r>
            <a:r>
              <a:rPr lang="ru-RU" dirty="0" smtClean="0"/>
              <a:t> </a:t>
            </a:r>
            <a:r>
              <a:rPr lang="ru-RU" dirty="0" err="1" smtClean="0"/>
              <a:t>місячних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, мабуть, через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затіненого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асоціювалося</a:t>
            </a:r>
            <a:r>
              <a:rPr lang="ru-RU" dirty="0" smtClean="0"/>
              <a:t> з </a:t>
            </a:r>
            <a:r>
              <a:rPr lang="ru-RU" dirty="0" err="1" smtClean="0"/>
              <a:t>кров'ю</a:t>
            </a:r>
            <a:r>
              <a:rPr lang="ru-RU" dirty="0" smtClean="0"/>
              <a:t>). У </a:t>
            </a:r>
            <a:r>
              <a:rPr lang="ru-RU" dirty="0" err="1" smtClean="0"/>
              <a:t>міфології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 </a:t>
            </a:r>
            <a:r>
              <a:rPr lang="ru-RU" dirty="0" err="1" smtClean="0"/>
              <a:t>пов'язували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боротьбою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сил, одна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порушити</a:t>
            </a:r>
            <a:r>
              <a:rPr lang="ru-RU" dirty="0" smtClean="0"/>
              <a:t> </a:t>
            </a:r>
            <a:r>
              <a:rPr lang="ru-RU" dirty="0" err="1" smtClean="0"/>
              <a:t>сталий</a:t>
            </a:r>
            <a:r>
              <a:rPr lang="ru-RU" dirty="0" smtClean="0"/>
              <a:t> порядок у </a:t>
            </a:r>
            <a:r>
              <a:rPr lang="ru-RU" dirty="0" err="1" smtClean="0"/>
              <a:t>світі</a:t>
            </a:r>
            <a:r>
              <a:rPr lang="ru-RU" dirty="0" smtClean="0"/>
              <a:t> («</a:t>
            </a:r>
            <a:r>
              <a:rPr lang="ru-RU" dirty="0" err="1" smtClean="0"/>
              <a:t>погасити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з'їсти</a:t>
            </a:r>
            <a:r>
              <a:rPr lang="ru-RU" dirty="0" smtClean="0"/>
              <a:t>» </a:t>
            </a:r>
            <a:r>
              <a:rPr lang="ru-RU" dirty="0" err="1" smtClean="0"/>
              <a:t>Сонце</a:t>
            </a:r>
            <a:r>
              <a:rPr lang="ru-RU" dirty="0" smtClean="0"/>
              <a:t>, «</a:t>
            </a:r>
            <a:r>
              <a:rPr lang="ru-RU" dirty="0" err="1" smtClean="0"/>
              <a:t>убити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залити</a:t>
            </a:r>
            <a:r>
              <a:rPr lang="ru-RU" dirty="0" smtClean="0"/>
              <a:t> </a:t>
            </a:r>
            <a:r>
              <a:rPr lang="ru-RU" dirty="0" err="1" smtClean="0"/>
              <a:t>кров'ю</a:t>
            </a:r>
            <a:r>
              <a:rPr lang="ru-RU" dirty="0" smtClean="0"/>
              <a:t>» </a:t>
            </a:r>
            <a:r>
              <a:rPr lang="ru-RU" dirty="0" err="1" smtClean="0"/>
              <a:t>Місяць</a:t>
            </a:r>
            <a:r>
              <a:rPr lang="ru-RU" dirty="0" smtClean="0"/>
              <a:t>), а </a:t>
            </a:r>
            <a:r>
              <a:rPr lang="ru-RU" dirty="0" err="1" smtClean="0"/>
              <a:t>інша</a:t>
            </a:r>
            <a:r>
              <a:rPr lang="ru-RU" dirty="0" smtClean="0"/>
              <a:t> —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</a:t>
            </a:r>
            <a:r>
              <a:rPr lang="ru-RU" dirty="0" err="1" smtClean="0"/>
              <a:t>Повір'я</a:t>
            </a:r>
            <a:r>
              <a:rPr lang="ru-RU" dirty="0" smtClean="0"/>
              <a:t> одних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вимагали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тиші</a:t>
            </a:r>
            <a:r>
              <a:rPr lang="ru-RU" dirty="0" smtClean="0"/>
              <a:t> й </a:t>
            </a:r>
            <a:r>
              <a:rPr lang="ru-RU" dirty="0" err="1" smtClean="0"/>
              <a:t>бездіяльності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затемнень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чаклунських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для </a:t>
            </a:r>
            <a:r>
              <a:rPr lang="ru-RU" dirty="0" err="1" smtClean="0"/>
              <a:t>допомоги</a:t>
            </a:r>
            <a:r>
              <a:rPr lang="ru-RU" dirty="0" smtClean="0"/>
              <a:t> «</a:t>
            </a:r>
            <a:r>
              <a:rPr lang="ru-RU" dirty="0" err="1" smtClean="0"/>
              <a:t>світлим</a:t>
            </a:r>
            <a:r>
              <a:rPr lang="ru-RU" dirty="0" smtClean="0"/>
              <a:t> силам». </a:t>
            </a:r>
            <a:r>
              <a:rPr lang="ru-RU" dirty="0" err="1" smtClean="0"/>
              <a:t>Якоюсь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зберігалося</a:t>
            </a:r>
            <a:r>
              <a:rPr lang="ru-RU" dirty="0" smtClean="0"/>
              <a:t> аж до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, попри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давно </a:t>
            </a:r>
            <a:r>
              <a:rPr lang="ru-RU" dirty="0" err="1" smtClean="0"/>
              <a:t>вивчено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надали</a:t>
            </a:r>
            <a:r>
              <a:rPr lang="ru-RU" dirty="0" smtClean="0"/>
              <a:t> </a:t>
            </a:r>
            <a:r>
              <a:rPr lang="ru-RU" dirty="0" err="1" smtClean="0"/>
              <a:t>науці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цікавих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У </a:t>
            </a:r>
            <a:r>
              <a:rPr lang="ru-RU" dirty="0" err="1" smtClean="0"/>
              <a:t>давнину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допомагали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</a:t>
            </a:r>
            <a:r>
              <a:rPr lang="ru-RU" dirty="0" err="1" smtClean="0"/>
              <a:t>небесну</a:t>
            </a:r>
            <a:r>
              <a:rPr lang="ru-RU" dirty="0" smtClean="0"/>
              <a:t> </a:t>
            </a:r>
            <a:r>
              <a:rPr lang="ru-RU" dirty="0" err="1" smtClean="0"/>
              <a:t>механіку</a:t>
            </a:r>
            <a:r>
              <a:rPr lang="ru-RU" dirty="0" smtClean="0"/>
              <a:t> й </a:t>
            </a:r>
            <a:r>
              <a:rPr lang="ru-RU" dirty="0" err="1" smtClean="0"/>
              <a:t>розібратися</a:t>
            </a:r>
            <a:r>
              <a:rPr lang="ru-RU" dirty="0" smtClean="0"/>
              <a:t> з </a:t>
            </a:r>
            <a:r>
              <a:rPr lang="ru-RU" dirty="0" err="1" smtClean="0"/>
              <a:t>будовою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Місяці</a:t>
            </a:r>
            <a:r>
              <a:rPr lang="ru-RU" dirty="0" smtClean="0"/>
              <a:t> дало перший «</a:t>
            </a:r>
            <a:r>
              <a:rPr lang="ru-RU" dirty="0" err="1" smtClean="0"/>
              <a:t>космічний</a:t>
            </a:r>
            <a:r>
              <a:rPr lang="ru-RU" dirty="0" smtClean="0"/>
              <a:t>» </a:t>
            </a:r>
            <a:r>
              <a:rPr lang="ru-RU" dirty="0" err="1" smtClean="0"/>
              <a:t>доказ</a:t>
            </a:r>
            <a:r>
              <a:rPr lang="ru-RU" dirty="0" smtClean="0"/>
              <a:t> факту </a:t>
            </a:r>
            <a:r>
              <a:rPr lang="ru-RU" dirty="0" err="1" smtClean="0"/>
              <a:t>кулястості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Аристотель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звернув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форма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місячних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округла, </a:t>
            </a:r>
            <a:r>
              <a:rPr lang="ru-RU" dirty="0" err="1" smtClean="0"/>
              <a:t>що</a:t>
            </a:r>
            <a:r>
              <a:rPr lang="ru-RU" dirty="0" smtClean="0"/>
              <a:t> доводить </a:t>
            </a:r>
            <a:r>
              <a:rPr lang="ru-RU" dirty="0" err="1" smtClean="0"/>
              <a:t>кулястість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15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планет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відіграли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проходжень</a:t>
            </a:r>
            <a:r>
              <a:rPr lang="ru-RU" dirty="0" smtClean="0"/>
              <a:t> над </a:t>
            </a:r>
            <a:r>
              <a:rPr lang="ru-RU" dirty="0" err="1" smtClean="0"/>
              <a:t>сонячним</a:t>
            </a:r>
            <a:r>
              <a:rPr lang="ru-RU" dirty="0" smtClean="0"/>
              <a:t> диском. Так, М. Ломоносов, </a:t>
            </a:r>
            <a:r>
              <a:rPr lang="ru-RU" dirty="0" err="1" smtClean="0"/>
              <a:t>спостерігаючи</a:t>
            </a:r>
            <a:r>
              <a:rPr lang="ru-RU" dirty="0" smtClean="0"/>
              <a:t> 1761 року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 по диску </a:t>
            </a:r>
            <a:r>
              <a:rPr lang="ru-RU" dirty="0" err="1" smtClean="0"/>
              <a:t>Сонця</a:t>
            </a:r>
            <a:r>
              <a:rPr lang="ru-RU" dirty="0" smtClean="0"/>
              <a:t>, </a:t>
            </a:r>
            <a:r>
              <a:rPr lang="ru-RU" dirty="0" err="1" smtClean="0"/>
              <a:t>уперше</a:t>
            </a:r>
            <a:r>
              <a:rPr lang="ru-RU" dirty="0" smtClean="0"/>
              <a:t> (за 30 </a:t>
            </a:r>
            <a:r>
              <a:rPr lang="ru-RU" dirty="0" err="1" smtClean="0"/>
              <a:t>років</a:t>
            </a:r>
            <a:r>
              <a:rPr lang="ru-RU" dirty="0" smtClean="0"/>
              <a:t> до </a:t>
            </a:r>
            <a:r>
              <a:rPr lang="ru-RU" dirty="0" err="1" smtClean="0"/>
              <a:t>Шретера</a:t>
            </a:r>
            <a:r>
              <a:rPr lang="ru-RU" dirty="0" smtClean="0"/>
              <a:t> й Гершеля) </a:t>
            </a:r>
            <a:r>
              <a:rPr lang="ru-RU" dirty="0" err="1" smtClean="0"/>
              <a:t>відкрив</a:t>
            </a:r>
            <a:r>
              <a:rPr lang="ru-RU" dirty="0" smtClean="0"/>
              <a:t> атмосферу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(</a:t>
            </a:r>
            <a:r>
              <a:rPr lang="ru-RU" dirty="0" err="1" smtClean="0"/>
              <a:t>заломлення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спостерігалося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торкання</a:t>
            </a:r>
            <a:r>
              <a:rPr lang="ru-RU" dirty="0" smtClean="0"/>
              <a:t> планетою краю </a:t>
            </a:r>
            <a:r>
              <a:rPr lang="ru-RU" dirty="0" err="1" smtClean="0"/>
              <a:t>сонячного</a:t>
            </a:r>
            <a:r>
              <a:rPr lang="ru-RU" dirty="0" smtClean="0"/>
              <a:t> диску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світлого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 </a:t>
            </a:r>
            <a:r>
              <a:rPr lang="ru-RU" dirty="0" err="1" smtClean="0"/>
              <a:t>Юпітера</a:t>
            </a:r>
            <a:r>
              <a:rPr lang="ru-RU" dirty="0" smtClean="0"/>
              <a:t> Оле </a:t>
            </a:r>
            <a:r>
              <a:rPr lang="ru-RU" dirty="0" err="1" smtClean="0"/>
              <a:t>Ремер</a:t>
            </a:r>
            <a:r>
              <a:rPr lang="ru-RU" dirty="0" smtClean="0"/>
              <a:t> </a:t>
            </a:r>
            <a:r>
              <a:rPr lang="ru-RU" dirty="0" err="1" smtClean="0"/>
              <a:t>зміг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(1765).</a:t>
            </a:r>
          </a:p>
          <a:p>
            <a:r>
              <a:rPr lang="ru-RU" dirty="0" err="1" smtClean="0"/>
              <a:t>Сонячні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 дозволили </a:t>
            </a: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корони</a:t>
            </a:r>
            <a:r>
              <a:rPr lang="ru-RU" dirty="0" smtClean="0"/>
              <a:t>, яку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з </a:t>
            </a:r>
            <a:r>
              <a:rPr lang="ru-RU" dirty="0" err="1" smtClean="0"/>
              <a:t>Землі</a:t>
            </a:r>
            <a:r>
              <a:rPr lang="ru-RU" dirty="0" smtClean="0"/>
              <a:t> в </a:t>
            </a:r>
            <a:r>
              <a:rPr lang="ru-RU" dirty="0" err="1" smtClean="0"/>
              <a:t>інший</a:t>
            </a:r>
            <a:r>
              <a:rPr lang="ru-RU" dirty="0" smtClean="0"/>
              <a:t> час.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затемнень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зафіксовано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викривлення</a:t>
            </a:r>
            <a:r>
              <a:rPr lang="ru-RU" dirty="0" smtClean="0"/>
              <a:t> </a:t>
            </a:r>
            <a:r>
              <a:rPr lang="ru-RU" dirty="0" err="1" smtClean="0"/>
              <a:t>світлових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у </a:t>
            </a:r>
            <a:r>
              <a:rPr lang="ru-RU" dirty="0" err="1" smtClean="0"/>
              <a:t>гравітаційному</a:t>
            </a:r>
            <a:r>
              <a:rPr lang="ru-RU" dirty="0" smtClean="0"/>
              <a:t> </a:t>
            </a:r>
            <a:r>
              <a:rPr lang="ru-RU" dirty="0" err="1" smtClean="0"/>
              <a:t>полі</a:t>
            </a:r>
            <a:r>
              <a:rPr lang="ru-RU" dirty="0" smtClean="0"/>
              <a:t> (1919), </a:t>
            </a:r>
            <a:r>
              <a:rPr lang="ru-RU" dirty="0" err="1" smtClean="0"/>
              <a:t>що</a:t>
            </a:r>
            <a:r>
              <a:rPr lang="ru-RU" dirty="0" smtClean="0"/>
              <a:t> стало одним з перших </a:t>
            </a:r>
            <a:r>
              <a:rPr lang="ru-RU" dirty="0" err="1" smtClean="0"/>
              <a:t>експериментальних</a:t>
            </a:r>
            <a:r>
              <a:rPr lang="ru-RU" dirty="0" smtClean="0"/>
              <a:t> </a:t>
            </a:r>
            <a:r>
              <a:rPr lang="ru-RU" dirty="0" err="1" smtClean="0"/>
              <a:t>доказів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відносності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покриття</a:t>
            </a:r>
            <a:r>
              <a:rPr lang="ru-RU" dirty="0" smtClean="0"/>
              <a:t> Ураном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en-US" dirty="0" smtClean="0"/>
              <a:t>SAO 158687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 (1977).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031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 smtClean="0"/>
              <a:t>Затемнення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vi-VN" dirty="0" smtClean="0"/>
              <a:t>Зате́мнення (також затьма́рення) — явище, коли одне небесне тіло тимчасово закриває світло від іншого небесного тіла. Можливі варіанти, коли небесне тіло закриває світило від спостерігача (Сонячне затемнення, затемнення у системах подвійних зір тощо) або спостерігається перебування одного небесного тіла в тіні іншого: Місячне затемнення, затемнення супутників планет (в останньому разі розташування світила щодо спостерігача не має значення).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0860"/>
            <a:ext cx="4038600" cy="2664643"/>
          </a:xfrm>
        </p:spPr>
      </p:pic>
    </p:spTree>
    <p:extLst>
      <p:ext uri="{BB962C8B-B14F-4D97-AF65-F5344CB8AC3E}">
        <p14:creationId xmlns:p14="http://schemas.microsoft.com/office/powerpoint/2010/main" val="419146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930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Проект  виконали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Учениці 11-Б класу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Ружинської гімназії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Коноваленко Юлія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Махмуд Єва</a:t>
            </a:r>
          </a:p>
        </p:txBody>
      </p:sp>
    </p:spTree>
    <p:extLst>
      <p:ext uri="{BB962C8B-B14F-4D97-AF65-F5344CB8AC3E}">
        <p14:creationId xmlns:p14="http://schemas.microsoft.com/office/powerpoint/2010/main" val="145298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uk-UA" sz="7200" dirty="0" smtClean="0"/>
              <a:t>Місячне затемнення</a:t>
            </a:r>
            <a:endParaRPr lang="ru-RU" sz="7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12267"/>
            <a:ext cx="6024314" cy="6024314"/>
          </a:xfrm>
        </p:spPr>
      </p:pic>
    </p:spTree>
    <p:extLst>
      <p:ext uri="{BB962C8B-B14F-4D97-AF65-F5344CB8AC3E}">
        <p14:creationId xmlns:p14="http://schemas.microsoft.com/office/powerpoint/2010/main" val="205122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Розташування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тіл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затемнення</a:t>
            </a:r>
            <a:r>
              <a:rPr lang="ru-RU" sz="2800" dirty="0" smtClean="0"/>
              <a:t>. </a:t>
            </a:r>
            <a:r>
              <a:rPr lang="en-US" sz="2800" dirty="0" smtClean="0"/>
              <a:t>A — </a:t>
            </a:r>
            <a:r>
              <a:rPr lang="ru-RU" sz="2800" dirty="0" err="1" smtClean="0"/>
              <a:t>Сонце</a:t>
            </a:r>
            <a:r>
              <a:rPr lang="ru-RU" sz="2800" dirty="0" smtClean="0"/>
              <a:t>; </a:t>
            </a:r>
            <a:r>
              <a:rPr lang="en-US" sz="2800" dirty="0" smtClean="0"/>
              <a:t>B — </a:t>
            </a:r>
            <a:r>
              <a:rPr lang="ru-RU" sz="2800" dirty="0" smtClean="0"/>
              <a:t>Земля; </a:t>
            </a:r>
            <a:r>
              <a:rPr lang="en-US" sz="2800" dirty="0" smtClean="0"/>
              <a:t>C — </a:t>
            </a:r>
            <a:r>
              <a:rPr lang="ru-RU" sz="2800" dirty="0" err="1" smtClean="0"/>
              <a:t>Місяць</a:t>
            </a:r>
            <a:r>
              <a:rPr lang="ru-RU" sz="2800" dirty="0" smtClean="0"/>
              <a:t>; </a:t>
            </a:r>
            <a:r>
              <a:rPr lang="en-US" sz="2800" dirty="0" smtClean="0"/>
              <a:t>D — </a:t>
            </a:r>
            <a:r>
              <a:rPr lang="ru-RU" sz="2800" dirty="0" err="1" smtClean="0"/>
              <a:t>Напівтінь</a:t>
            </a:r>
            <a:r>
              <a:rPr lang="ru-RU" sz="2800" dirty="0" smtClean="0"/>
              <a:t>; </a:t>
            </a:r>
            <a:r>
              <a:rPr lang="en-US" sz="2800" dirty="0" smtClean="0"/>
              <a:t>E — </a:t>
            </a:r>
            <a:r>
              <a:rPr lang="ru-RU" sz="2800" dirty="0" err="1" smtClean="0"/>
              <a:t>Повна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тінь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620000" cy="4067175"/>
          </a:xfrm>
        </p:spPr>
      </p:pic>
    </p:spTree>
    <p:extLst>
      <p:ext uri="{BB962C8B-B14F-4D97-AF65-F5344CB8AC3E}">
        <p14:creationId xmlns:p14="http://schemas.microsoft.com/office/powerpoint/2010/main" val="11926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404664"/>
            <a:ext cx="8219256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 smtClean="0"/>
              <a:t>Мі́сячне зате́мнення — астрономічне явище, яке відбувається, коли Земля перебуває між Сонцем і Місяцем і Місяць потрапляє в тінь чи напівтінь Землі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496944" cy="4205987"/>
          </a:xfrm>
        </p:spPr>
      </p:pic>
    </p:spTree>
    <p:extLst>
      <p:ext uri="{BB962C8B-B14F-4D97-AF65-F5344CB8AC3E}">
        <p14:creationId xmlns:p14="http://schemas.microsoft.com/office/powerpoint/2010/main" val="255715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Для </a:t>
            </a:r>
            <a:r>
              <a:rPr lang="ru-RU" sz="2000" dirty="0" err="1" smtClean="0"/>
              <a:t>розуміння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повним</a:t>
            </a:r>
            <a:r>
              <a:rPr lang="ru-RU" sz="2000" dirty="0" smtClean="0"/>
              <a:t> і </a:t>
            </a:r>
            <a:r>
              <a:rPr lang="ru-RU" sz="2000" dirty="0" err="1" smtClean="0"/>
              <a:t>частковим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затемненням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Місяця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тіні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напівтіні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 smtClean="0"/>
              <a:t>Тінь</a:t>
            </a:r>
            <a:r>
              <a:rPr lang="ru-RU" sz="2000" dirty="0" smtClean="0"/>
              <a:t> — </a:t>
            </a:r>
            <a:r>
              <a:rPr lang="ru-RU" sz="2000" dirty="0" err="1" smtClean="0"/>
              <a:t>геометричне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точок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закрито</a:t>
            </a:r>
            <a:r>
              <a:rPr lang="ru-RU" sz="2000" dirty="0" smtClean="0"/>
              <a:t> Землею (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не видно).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 smtClean="0"/>
              <a:t>Напівтінь</a:t>
            </a:r>
            <a:r>
              <a:rPr lang="ru-RU" sz="2000" dirty="0" smtClean="0"/>
              <a:t> — </a:t>
            </a:r>
            <a:r>
              <a:rPr lang="ru-RU" sz="2000" dirty="0" err="1" smtClean="0"/>
              <a:t>геометричне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точок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закрита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іншу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видно.</a:t>
            </a:r>
          </a:p>
          <a:p>
            <a:pPr marL="0" indent="0">
              <a:buNone/>
            </a:pP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Місяць</a:t>
            </a:r>
            <a:r>
              <a:rPr lang="ru-RU" sz="2000" dirty="0"/>
              <a:t> </a:t>
            </a:r>
            <a:r>
              <a:rPr lang="ru-RU" sz="2000" dirty="0" err="1"/>
              <a:t>потрапляє</a:t>
            </a:r>
            <a:r>
              <a:rPr lang="ru-RU" sz="2000" dirty="0"/>
              <a:t> у </a:t>
            </a:r>
            <a:r>
              <a:rPr lang="ru-RU" sz="2000" dirty="0" err="1"/>
              <a:t>тінь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, </a:t>
            </a:r>
            <a:r>
              <a:rPr lang="ru-RU" sz="2000" dirty="0" err="1"/>
              <a:t>сонячне</a:t>
            </a:r>
            <a:r>
              <a:rPr lang="ru-RU" sz="2000" dirty="0"/>
              <a:t> </a:t>
            </a:r>
            <a:r>
              <a:rPr lang="ru-RU" sz="2000" dirty="0" err="1"/>
              <a:t>проміння</a:t>
            </a:r>
            <a:r>
              <a:rPr lang="ru-RU" sz="2000" dirty="0"/>
              <a:t> </a:t>
            </a:r>
            <a:r>
              <a:rPr lang="ru-RU" sz="2000" dirty="0" err="1"/>
              <a:t>упродовж</a:t>
            </a:r>
            <a:r>
              <a:rPr lang="ru-RU" sz="2000" dirty="0"/>
              <a:t> </a:t>
            </a:r>
            <a:r>
              <a:rPr lang="ru-RU" sz="2000" dirty="0" err="1"/>
              <a:t>певного</a:t>
            </a:r>
            <a:r>
              <a:rPr lang="ru-RU" sz="2000" dirty="0"/>
              <a:t> часу </a:t>
            </a:r>
            <a:r>
              <a:rPr lang="ru-RU" sz="2000" dirty="0" err="1"/>
              <a:t>взагалі</a:t>
            </a:r>
            <a:r>
              <a:rPr lang="ru-RU" sz="2000" dirty="0"/>
              <a:t> не </a:t>
            </a:r>
            <a:r>
              <a:rPr lang="ru-RU" sz="2000" dirty="0" err="1"/>
              <a:t>потрапляє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до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. </a:t>
            </a:r>
            <a:r>
              <a:rPr lang="ru-RU" sz="2000" dirty="0" err="1"/>
              <a:t>Відбувається</a:t>
            </a:r>
            <a:r>
              <a:rPr lang="ru-RU" sz="2000" dirty="0"/>
              <a:t> </a:t>
            </a:r>
            <a:r>
              <a:rPr lang="ru-RU" sz="2000" b="1" dirty="0" err="1"/>
              <a:t>повне</a:t>
            </a:r>
            <a:r>
              <a:rPr lang="ru-RU" sz="2000" b="1" dirty="0"/>
              <a:t> </a:t>
            </a:r>
            <a:r>
              <a:rPr lang="ru-RU" sz="2000" b="1" dirty="0" err="1"/>
              <a:t>затемнення</a:t>
            </a:r>
            <a:r>
              <a:rPr lang="ru-RU" sz="2000" dirty="0"/>
              <a:t> </a:t>
            </a:r>
            <a:r>
              <a:rPr lang="ru-RU" sz="2000" dirty="0" err="1"/>
              <a:t>Місяця</a:t>
            </a:r>
            <a:r>
              <a:rPr lang="ru-RU" sz="2000" dirty="0"/>
              <a:t>. </a:t>
            </a:r>
            <a:r>
              <a:rPr lang="ru-RU" sz="2000" dirty="0" err="1"/>
              <a:t>Під</a:t>
            </a:r>
            <a:r>
              <a:rPr lang="ru-RU" sz="2000" dirty="0"/>
              <a:t> час такого </a:t>
            </a:r>
            <a:r>
              <a:rPr lang="ru-RU" sz="2000" dirty="0" err="1"/>
              <a:t>затемнення</a:t>
            </a:r>
            <a:r>
              <a:rPr lang="ru-RU" sz="2000" dirty="0"/>
              <a:t> </a:t>
            </a:r>
            <a:r>
              <a:rPr lang="ru-RU" sz="2000" dirty="0" err="1"/>
              <a:t>поверхня</a:t>
            </a:r>
            <a:r>
              <a:rPr lang="ru-RU" sz="2000" dirty="0"/>
              <a:t> </a:t>
            </a:r>
            <a:r>
              <a:rPr lang="ru-RU" sz="2000" dirty="0" err="1"/>
              <a:t>Місяця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темно-</a:t>
            </a:r>
            <a:r>
              <a:rPr lang="ru-RU" sz="2000" dirty="0" err="1"/>
              <a:t>червоною</a:t>
            </a:r>
            <a:r>
              <a:rPr lang="ru-RU" sz="2000" dirty="0"/>
              <a:t>, але </a:t>
            </a:r>
            <a:r>
              <a:rPr lang="ru-RU" sz="2000" dirty="0" err="1"/>
              <a:t>Місяць</a:t>
            </a:r>
            <a:r>
              <a:rPr lang="ru-RU" sz="2000" dirty="0"/>
              <a:t> не </a:t>
            </a:r>
            <a:r>
              <a:rPr lang="ru-RU" sz="2000" dirty="0" err="1"/>
              <a:t>зникає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. Темно-</a:t>
            </a:r>
            <a:r>
              <a:rPr lang="ru-RU" sz="2000" dirty="0" err="1"/>
              <a:t>червоне</a:t>
            </a:r>
            <a:r>
              <a:rPr lang="ru-RU" sz="2000" dirty="0"/>
              <a:t> </a:t>
            </a:r>
            <a:r>
              <a:rPr lang="ru-RU" sz="2000" dirty="0" err="1"/>
              <a:t>забарвлення</a:t>
            </a:r>
            <a:r>
              <a:rPr lang="ru-RU" sz="2000" dirty="0"/>
              <a:t> </a:t>
            </a:r>
            <a:r>
              <a:rPr lang="ru-RU" sz="2000" dirty="0" err="1"/>
              <a:t>зумовлене</a:t>
            </a:r>
            <a:r>
              <a:rPr lang="ru-RU" sz="2000" dirty="0"/>
              <a:t> </a:t>
            </a:r>
            <a:r>
              <a:rPr lang="ru-RU" sz="2000" dirty="0" err="1"/>
              <a:t>слабким</a:t>
            </a:r>
            <a:r>
              <a:rPr lang="ru-RU" sz="2000" dirty="0"/>
              <a:t> </a:t>
            </a:r>
            <a:r>
              <a:rPr lang="ru-RU" sz="2000" dirty="0" err="1"/>
              <a:t>світлом</a:t>
            </a:r>
            <a:r>
              <a:rPr lang="ru-RU" sz="2000" dirty="0"/>
              <a:t>, яке </a:t>
            </a:r>
            <a:r>
              <a:rPr lang="ru-RU" sz="2000" dirty="0" err="1"/>
              <a:t>розсіюється</a:t>
            </a:r>
            <a:r>
              <a:rPr lang="ru-RU" sz="2000" dirty="0"/>
              <a:t> </a:t>
            </a:r>
            <a:r>
              <a:rPr lang="ru-RU" sz="2000" dirty="0" err="1"/>
              <a:t>крізь</a:t>
            </a:r>
            <a:r>
              <a:rPr lang="ru-RU" sz="2000" dirty="0"/>
              <a:t> атмосферу </a:t>
            </a:r>
            <a:r>
              <a:rPr lang="ru-RU" sz="2000" dirty="0" err="1"/>
              <a:t>Землі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Коли ж у </a:t>
            </a:r>
            <a:r>
              <a:rPr lang="ru-RU" sz="2000" dirty="0" err="1"/>
              <a:t>тінь</a:t>
            </a:r>
            <a:r>
              <a:rPr lang="ru-RU" sz="2000" dirty="0"/>
              <a:t> </a:t>
            </a:r>
            <a:r>
              <a:rPr lang="ru-RU" sz="2000" dirty="0" err="1"/>
              <a:t>потрапляє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Місяця</a:t>
            </a:r>
            <a:r>
              <a:rPr lang="ru-RU" sz="2000" dirty="0"/>
              <a:t>, </a:t>
            </a:r>
            <a:r>
              <a:rPr lang="ru-RU" sz="2000" dirty="0" err="1"/>
              <a:t>настає</a:t>
            </a:r>
            <a:r>
              <a:rPr lang="ru-RU" sz="2000" b="1" dirty="0" err="1"/>
              <a:t>часткове</a:t>
            </a:r>
            <a:r>
              <a:rPr lang="ru-RU" sz="2000" b="1" dirty="0"/>
              <a:t> </a:t>
            </a:r>
            <a:r>
              <a:rPr lang="ru-RU" sz="2000" b="1" dirty="0" err="1"/>
              <a:t>затемнення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01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Напівтіньове затемнення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396044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err="1" smtClean="0"/>
              <a:t>Навколо</a:t>
            </a:r>
            <a:r>
              <a:rPr lang="ru-RU" sz="2100" dirty="0" smtClean="0"/>
              <a:t> конуса </a:t>
            </a:r>
            <a:r>
              <a:rPr lang="ru-RU" sz="2100" dirty="0" err="1" smtClean="0"/>
              <a:t>тіні</a:t>
            </a:r>
            <a:r>
              <a:rPr lang="ru-RU" sz="2100" dirty="0" smtClean="0"/>
              <a:t> </a:t>
            </a:r>
            <a:r>
              <a:rPr lang="ru-RU" sz="2100" dirty="0" err="1" smtClean="0"/>
              <a:t>Землі</a:t>
            </a:r>
            <a:r>
              <a:rPr lang="ru-RU" sz="2100" dirty="0" smtClean="0"/>
              <a:t> є </a:t>
            </a:r>
            <a:r>
              <a:rPr lang="ru-RU" sz="2100" dirty="0" err="1" smtClean="0"/>
              <a:t>ділянка</a:t>
            </a:r>
            <a:r>
              <a:rPr lang="ru-RU" sz="2100" dirty="0" smtClean="0"/>
              <a:t> простору, у </a:t>
            </a:r>
            <a:r>
              <a:rPr lang="ru-RU" sz="2100" dirty="0" err="1" smtClean="0"/>
              <a:t>якій</a:t>
            </a:r>
            <a:r>
              <a:rPr lang="ru-RU" sz="2100" dirty="0" smtClean="0"/>
              <a:t> Земля </a:t>
            </a:r>
            <a:r>
              <a:rPr lang="ru-RU" sz="2100" dirty="0" err="1" smtClean="0"/>
              <a:t>закриває</a:t>
            </a:r>
            <a:r>
              <a:rPr lang="ru-RU" sz="2100" dirty="0" smtClean="0"/>
              <a:t> </a:t>
            </a:r>
            <a:r>
              <a:rPr lang="ru-RU" sz="2100" dirty="0" err="1" smtClean="0"/>
              <a:t>Сонце</a:t>
            </a:r>
            <a:r>
              <a:rPr lang="ru-RU" sz="2100" dirty="0" smtClean="0"/>
              <a:t> </a:t>
            </a:r>
            <a:r>
              <a:rPr lang="ru-RU" sz="2100" dirty="0" err="1" smtClean="0"/>
              <a:t>лише</a:t>
            </a:r>
            <a:r>
              <a:rPr lang="ru-RU" sz="2100" dirty="0" smtClean="0"/>
              <a:t> </a:t>
            </a:r>
            <a:r>
              <a:rPr lang="ru-RU" sz="2100" dirty="0" err="1" smtClean="0"/>
              <a:t>частково</a:t>
            </a:r>
            <a:r>
              <a:rPr lang="ru-RU" sz="2100" dirty="0" smtClean="0"/>
              <a:t> (</a:t>
            </a:r>
            <a:r>
              <a:rPr lang="ru-RU" sz="2100" dirty="0" err="1" smtClean="0"/>
              <a:t>півтінь</a:t>
            </a:r>
            <a:r>
              <a:rPr lang="ru-RU" sz="2100" dirty="0" smtClean="0"/>
              <a:t>). </a:t>
            </a:r>
            <a:r>
              <a:rPr lang="ru-RU" sz="2100" dirty="0" err="1" smtClean="0"/>
              <a:t>Якщо</a:t>
            </a:r>
            <a:r>
              <a:rPr lang="ru-RU" sz="2100" dirty="0" smtClean="0"/>
              <a:t> </a:t>
            </a:r>
            <a:r>
              <a:rPr lang="ru-RU" sz="2100" dirty="0" err="1" smtClean="0"/>
              <a:t>Місяць</a:t>
            </a:r>
            <a:r>
              <a:rPr lang="ru-RU" sz="2100" dirty="0" smtClean="0"/>
              <a:t> проходить </a:t>
            </a:r>
            <a:r>
              <a:rPr lang="ru-RU" sz="2100" dirty="0" err="1" smtClean="0"/>
              <a:t>ділянку</a:t>
            </a:r>
            <a:r>
              <a:rPr lang="ru-RU" sz="2100" dirty="0" smtClean="0"/>
              <a:t> </a:t>
            </a:r>
            <a:r>
              <a:rPr lang="ru-RU" sz="2100" dirty="0" err="1" smtClean="0"/>
              <a:t>півтіні</a:t>
            </a:r>
            <a:r>
              <a:rPr lang="ru-RU" sz="2100" dirty="0" smtClean="0"/>
              <a:t>, але не входить у </a:t>
            </a:r>
            <a:r>
              <a:rPr lang="ru-RU" sz="2100" dirty="0" err="1" smtClean="0"/>
              <a:t>тінь</a:t>
            </a:r>
            <a:r>
              <a:rPr lang="ru-RU" sz="2100" dirty="0" smtClean="0"/>
              <a:t>, </a:t>
            </a:r>
            <a:r>
              <a:rPr lang="ru-RU" sz="2100" dirty="0" err="1" smtClean="0"/>
              <a:t>відбувається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напівтіньове</a:t>
            </a:r>
            <a:r>
              <a:rPr lang="ru-RU" sz="2100" dirty="0" smtClean="0"/>
              <a:t> </a:t>
            </a:r>
            <a:r>
              <a:rPr lang="ru-RU" sz="2100" dirty="0" err="1" smtClean="0"/>
              <a:t>затемнення</a:t>
            </a:r>
            <a:r>
              <a:rPr lang="ru-RU" sz="2100" dirty="0" smtClean="0"/>
              <a:t>. </a:t>
            </a:r>
            <a:r>
              <a:rPr lang="ru-RU" sz="2100" dirty="0" err="1" smtClean="0"/>
              <a:t>Яскравість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Місяця</a:t>
            </a:r>
            <a:r>
              <a:rPr lang="ru-RU" sz="2100" dirty="0" smtClean="0"/>
              <a:t> </a:t>
            </a:r>
            <a:r>
              <a:rPr lang="ru-RU" sz="2100" dirty="0" err="1" smtClean="0"/>
              <a:t>дещо</a:t>
            </a:r>
            <a:r>
              <a:rPr lang="ru-RU" sz="2100" dirty="0" smtClean="0"/>
              <a:t> </a:t>
            </a:r>
            <a:r>
              <a:rPr lang="ru-RU" sz="2100" dirty="0" err="1" smtClean="0"/>
              <a:t>зменшується</a:t>
            </a:r>
            <a:r>
              <a:rPr lang="ru-RU" sz="2100" dirty="0" smtClean="0"/>
              <a:t>, але </a:t>
            </a:r>
            <a:r>
              <a:rPr lang="ru-RU" sz="2100" dirty="0" err="1" smtClean="0"/>
              <a:t>таке</a:t>
            </a:r>
            <a:r>
              <a:rPr lang="ru-RU" sz="2100" dirty="0" smtClean="0"/>
              <a:t> </a:t>
            </a:r>
            <a:r>
              <a:rPr lang="ru-RU" sz="2100" dirty="0" err="1" smtClean="0"/>
              <a:t>зменшення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неозброєним</a:t>
            </a:r>
            <a:r>
              <a:rPr lang="ru-RU" sz="2100" dirty="0" smtClean="0"/>
              <a:t> оком </a:t>
            </a:r>
            <a:r>
              <a:rPr lang="ru-RU" sz="2100" dirty="0" err="1" smtClean="0"/>
              <a:t>непомітне</a:t>
            </a:r>
            <a:r>
              <a:rPr lang="ru-RU" sz="2100" dirty="0" smtClean="0"/>
              <a:t> й </a:t>
            </a:r>
            <a:r>
              <a:rPr lang="ru-RU" sz="2100" dirty="0" err="1" smtClean="0"/>
              <a:t>фіксується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лише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приладами</a:t>
            </a:r>
            <a:r>
              <a:rPr lang="ru-RU" sz="2100" dirty="0" smtClean="0"/>
              <a:t>. Лише коли </a:t>
            </a:r>
            <a:r>
              <a:rPr lang="ru-RU" sz="2100" dirty="0" err="1" smtClean="0"/>
              <a:t>Місяць</a:t>
            </a:r>
            <a:r>
              <a:rPr lang="ru-RU" sz="2100" dirty="0" smtClean="0"/>
              <a:t> у </a:t>
            </a:r>
            <a:r>
              <a:rPr lang="ru-RU" sz="2100" dirty="0" err="1" smtClean="0"/>
              <a:t>напівтіньовому</a:t>
            </a:r>
            <a:r>
              <a:rPr lang="ru-RU" sz="2100" dirty="0" smtClean="0"/>
              <a:t> </a:t>
            </a:r>
            <a:r>
              <a:rPr lang="ru-RU" sz="2100" dirty="0" err="1" smtClean="0"/>
              <a:t>затемненні</a:t>
            </a:r>
            <a:r>
              <a:rPr lang="ru-RU" sz="2100" dirty="0" smtClean="0"/>
              <a:t> проходить </a:t>
            </a:r>
            <a:r>
              <a:rPr lang="ru-RU" sz="2100" dirty="0" err="1" smtClean="0"/>
              <a:t>поблизу</a:t>
            </a:r>
            <a:r>
              <a:rPr lang="ru-RU" sz="2100" dirty="0" smtClean="0"/>
              <a:t> конуса </a:t>
            </a:r>
            <a:r>
              <a:rPr lang="ru-RU" sz="2100" dirty="0" err="1" smtClean="0"/>
              <a:t>повної</a:t>
            </a:r>
            <a:r>
              <a:rPr lang="ru-RU" sz="2100" dirty="0" smtClean="0"/>
              <a:t> </a:t>
            </a:r>
            <a:r>
              <a:rPr lang="ru-RU" sz="2100" dirty="0" err="1" smtClean="0"/>
              <a:t>тіні</a:t>
            </a:r>
            <a:r>
              <a:rPr lang="ru-RU" sz="2100" dirty="0" smtClean="0"/>
              <a:t>, на ясному </a:t>
            </a:r>
            <a:r>
              <a:rPr lang="ru-RU" sz="2100" dirty="0" err="1" smtClean="0"/>
              <a:t>небі</a:t>
            </a:r>
            <a:r>
              <a:rPr lang="ru-RU" sz="2100" dirty="0" smtClean="0"/>
              <a:t> </a:t>
            </a:r>
            <a:r>
              <a:rPr lang="ru-RU" sz="2100" dirty="0" err="1" smtClean="0"/>
              <a:t>можна</a:t>
            </a:r>
            <a:r>
              <a:rPr lang="ru-RU" sz="2100" dirty="0" smtClean="0"/>
              <a:t> </a:t>
            </a:r>
            <a:r>
              <a:rPr lang="ru-RU" sz="2100" dirty="0" err="1" smtClean="0"/>
              <a:t>помітити</a:t>
            </a:r>
            <a:r>
              <a:rPr lang="ru-RU" sz="2100" dirty="0" smtClean="0"/>
              <a:t> </a:t>
            </a:r>
            <a:r>
              <a:rPr lang="ru-RU" sz="2100" dirty="0" err="1" smtClean="0"/>
              <a:t>деяке</a:t>
            </a:r>
            <a:r>
              <a:rPr lang="ru-RU" sz="2100" dirty="0" smtClean="0"/>
              <a:t> </a:t>
            </a:r>
            <a:r>
              <a:rPr lang="ru-RU" sz="2100" dirty="0" err="1" smtClean="0"/>
              <a:t>потемніння</a:t>
            </a:r>
            <a:r>
              <a:rPr lang="ru-RU" sz="2100" dirty="0" smtClean="0"/>
              <a:t> з одного боку </a:t>
            </a:r>
            <a:r>
              <a:rPr lang="ru-RU" sz="2100" dirty="0" err="1" smtClean="0"/>
              <a:t>місячного</a:t>
            </a:r>
            <a:r>
              <a:rPr lang="ru-RU" sz="2100" dirty="0" smtClean="0"/>
              <a:t> диска.</a:t>
            </a:r>
            <a:endParaRPr lang="ru-RU" sz="21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230470" cy="3384376"/>
          </a:xfrm>
        </p:spPr>
      </p:pic>
    </p:spTree>
    <p:extLst>
      <p:ext uri="{BB962C8B-B14F-4D97-AF65-F5344CB8AC3E}">
        <p14:creationId xmlns:p14="http://schemas.microsoft.com/office/powerpoint/2010/main" val="373604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0"/>
            <a:ext cx="7067128" cy="778098"/>
          </a:xfrm>
        </p:spPr>
        <p:txBody>
          <a:bodyPr/>
          <a:lstStyle/>
          <a:p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050450" cy="324036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39248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50" dirty="0" err="1" smtClean="0"/>
              <a:t>Місячне</a:t>
            </a:r>
            <a:r>
              <a:rPr lang="ru-RU" sz="1750" dirty="0" smtClean="0"/>
              <a:t> </a:t>
            </a:r>
            <a:r>
              <a:rPr lang="ru-RU" sz="1750" dirty="0" err="1" smtClean="0"/>
              <a:t>затемнення</a:t>
            </a:r>
            <a:r>
              <a:rPr lang="ru-RU" sz="1750" dirty="0" smtClean="0"/>
              <a:t> </a:t>
            </a:r>
            <a:r>
              <a:rPr lang="ru-RU" sz="1750" dirty="0" err="1" smtClean="0"/>
              <a:t>спостерігається</a:t>
            </a:r>
            <a:r>
              <a:rPr lang="ru-RU" sz="1750" dirty="0" smtClean="0"/>
              <a:t> на </a:t>
            </a:r>
            <a:r>
              <a:rPr lang="ru-RU" sz="1750" dirty="0" err="1" smtClean="0"/>
              <a:t>половині</a:t>
            </a:r>
            <a:r>
              <a:rPr lang="ru-RU" sz="1750" dirty="0" smtClean="0"/>
              <a:t> </a:t>
            </a:r>
            <a:r>
              <a:rPr lang="ru-RU" sz="1750" dirty="0" err="1" smtClean="0"/>
              <a:t>території</a:t>
            </a:r>
            <a:r>
              <a:rPr lang="ru-RU" sz="1750" dirty="0" smtClean="0"/>
              <a:t> </a:t>
            </a:r>
            <a:r>
              <a:rPr lang="ru-RU" sz="1750" dirty="0" err="1" smtClean="0"/>
              <a:t>Землі</a:t>
            </a:r>
            <a:r>
              <a:rPr lang="ru-RU" sz="1750" dirty="0" smtClean="0"/>
              <a:t> (там, де на час </a:t>
            </a:r>
            <a:r>
              <a:rPr lang="ru-RU" sz="1750" dirty="0" err="1" smtClean="0"/>
              <a:t>затемнення</a:t>
            </a:r>
            <a:r>
              <a:rPr lang="ru-RU" sz="1750" dirty="0" smtClean="0"/>
              <a:t> </a:t>
            </a:r>
            <a:r>
              <a:rPr lang="ru-RU" sz="1750" dirty="0" err="1" smtClean="0"/>
              <a:t>ніч</a:t>
            </a:r>
            <a:r>
              <a:rPr lang="ru-RU" sz="1750" dirty="0" smtClean="0"/>
              <a:t>). Вид </a:t>
            </a:r>
            <a:r>
              <a:rPr lang="ru-RU" sz="1750" dirty="0" err="1" smtClean="0"/>
              <a:t>затіненого</a:t>
            </a:r>
            <a:r>
              <a:rPr lang="ru-RU" sz="1750" dirty="0" smtClean="0"/>
              <a:t> </a:t>
            </a:r>
            <a:r>
              <a:rPr lang="ru-RU" sz="1750" dirty="0" err="1" smtClean="0"/>
              <a:t>Місяця</a:t>
            </a:r>
            <a:r>
              <a:rPr lang="ru-RU" sz="1750" dirty="0" smtClean="0"/>
              <a:t> з будь-</a:t>
            </a:r>
            <a:r>
              <a:rPr lang="ru-RU" sz="1750" dirty="0" err="1" smtClean="0"/>
              <a:t>якої</a:t>
            </a:r>
            <a:r>
              <a:rPr lang="ru-RU" sz="1750" dirty="0" smtClean="0"/>
              <a:t> точки </a:t>
            </a:r>
            <a:r>
              <a:rPr lang="ru-RU" sz="1750" dirty="0" err="1" smtClean="0"/>
              <a:t>спостереження</a:t>
            </a:r>
            <a:r>
              <a:rPr lang="ru-RU" sz="1750" dirty="0" smtClean="0"/>
              <a:t> </a:t>
            </a:r>
            <a:r>
              <a:rPr lang="ru-RU" sz="1750" dirty="0" err="1" smtClean="0"/>
              <a:t>однаковий</a:t>
            </a:r>
            <a:r>
              <a:rPr lang="ru-RU" sz="1750" dirty="0" smtClean="0"/>
              <a:t>. </a:t>
            </a:r>
            <a:r>
              <a:rPr lang="ru-RU" sz="1750" dirty="0" err="1" smtClean="0"/>
              <a:t>Повна</a:t>
            </a:r>
            <a:r>
              <a:rPr lang="ru-RU" sz="1750" dirty="0" smtClean="0"/>
              <a:t> фаза </a:t>
            </a:r>
            <a:r>
              <a:rPr lang="ru-RU" sz="1750" dirty="0" err="1" smtClean="0"/>
              <a:t>місячного</a:t>
            </a:r>
            <a:r>
              <a:rPr lang="ru-RU" sz="1750" dirty="0" smtClean="0"/>
              <a:t> </a:t>
            </a:r>
            <a:r>
              <a:rPr lang="ru-RU" sz="1750" dirty="0" err="1" smtClean="0"/>
              <a:t>затемнення</a:t>
            </a:r>
            <a:r>
              <a:rPr lang="ru-RU" sz="1750" dirty="0" smtClean="0"/>
              <a:t> </a:t>
            </a:r>
            <a:r>
              <a:rPr lang="ru-RU" sz="1750" dirty="0" err="1" smtClean="0"/>
              <a:t>може</a:t>
            </a:r>
            <a:r>
              <a:rPr lang="ru-RU" sz="1750" dirty="0" smtClean="0"/>
              <a:t> </a:t>
            </a:r>
            <a:r>
              <a:rPr lang="ru-RU" sz="1750" dirty="0" err="1" smtClean="0"/>
              <a:t>тривати</a:t>
            </a:r>
            <a:r>
              <a:rPr lang="ru-RU" sz="1750" dirty="0" smtClean="0"/>
              <a:t> </a:t>
            </a:r>
            <a:r>
              <a:rPr lang="ru-RU" sz="1750" dirty="0" err="1" smtClean="0"/>
              <a:t>більше</a:t>
            </a:r>
            <a:r>
              <a:rPr lang="ru-RU" sz="1750" dirty="0" smtClean="0"/>
              <a:t> </a:t>
            </a:r>
            <a:r>
              <a:rPr lang="ru-RU" sz="1750" dirty="0" err="1" smtClean="0"/>
              <a:t>півтори</a:t>
            </a:r>
            <a:r>
              <a:rPr lang="ru-RU" sz="1750" dirty="0" smtClean="0"/>
              <a:t> годин.</a:t>
            </a:r>
          </a:p>
          <a:p>
            <a:pPr marL="0" indent="0">
              <a:buNone/>
            </a:pPr>
            <a:r>
              <a:rPr lang="ru-RU" sz="1750" dirty="0" err="1" smtClean="0"/>
              <a:t>Під</a:t>
            </a:r>
            <a:r>
              <a:rPr lang="ru-RU" sz="1750" dirty="0" smtClean="0"/>
              <a:t> час </a:t>
            </a:r>
            <a:r>
              <a:rPr lang="ru-RU" sz="1750" dirty="0" err="1" smtClean="0"/>
              <a:t>затемнення</a:t>
            </a:r>
            <a:r>
              <a:rPr lang="ru-RU" sz="1750" dirty="0" smtClean="0"/>
              <a:t> (</a:t>
            </a:r>
            <a:r>
              <a:rPr lang="ru-RU" sz="1750" dirty="0" err="1" smtClean="0"/>
              <a:t>навіть</a:t>
            </a:r>
            <a:r>
              <a:rPr lang="ru-RU" sz="1750" dirty="0" smtClean="0"/>
              <a:t> </a:t>
            </a:r>
            <a:r>
              <a:rPr lang="ru-RU" sz="1750" dirty="0" err="1" smtClean="0"/>
              <a:t>повного</a:t>
            </a:r>
            <a:r>
              <a:rPr lang="ru-RU" sz="1750" dirty="0" smtClean="0"/>
              <a:t>) </a:t>
            </a:r>
            <a:r>
              <a:rPr lang="ru-RU" sz="1750" dirty="0" err="1" smtClean="0"/>
              <a:t>Місяць</a:t>
            </a:r>
            <a:r>
              <a:rPr lang="ru-RU" sz="1750" dirty="0" smtClean="0"/>
              <a:t> не </a:t>
            </a:r>
            <a:r>
              <a:rPr lang="ru-RU" sz="1750" dirty="0" err="1" smtClean="0"/>
              <a:t>зникає</a:t>
            </a:r>
            <a:r>
              <a:rPr lang="ru-RU" sz="1750" dirty="0" smtClean="0"/>
              <a:t> </a:t>
            </a:r>
            <a:r>
              <a:rPr lang="ru-RU" sz="1750" dirty="0" err="1" smtClean="0"/>
              <a:t>повністю</a:t>
            </a:r>
            <a:r>
              <a:rPr lang="ru-RU" sz="1750" dirty="0" smtClean="0"/>
              <a:t>, а </a:t>
            </a:r>
            <a:r>
              <a:rPr lang="ru-RU" sz="1750" dirty="0" err="1" smtClean="0"/>
              <a:t>стає</a:t>
            </a:r>
            <a:r>
              <a:rPr lang="ru-RU" sz="1750" dirty="0" smtClean="0"/>
              <a:t> темно-</a:t>
            </a:r>
            <a:r>
              <a:rPr lang="ru-RU" sz="1750" dirty="0" err="1" smtClean="0"/>
              <a:t>червоним</a:t>
            </a:r>
            <a:r>
              <a:rPr lang="ru-RU" sz="1750" dirty="0" smtClean="0"/>
              <a:t>. </a:t>
            </a:r>
            <a:r>
              <a:rPr lang="ru-RU" sz="1750" dirty="0" err="1" smtClean="0"/>
              <a:t>Цей</a:t>
            </a:r>
            <a:r>
              <a:rPr lang="ru-RU" sz="1750" dirty="0" smtClean="0"/>
              <a:t> факт </a:t>
            </a:r>
            <a:r>
              <a:rPr lang="ru-RU" sz="1750" dirty="0" err="1" smtClean="0"/>
              <a:t>пояснюється</a:t>
            </a:r>
            <a:r>
              <a:rPr lang="ru-RU" sz="1750" dirty="0" smtClean="0"/>
              <a:t> </a:t>
            </a:r>
            <a:r>
              <a:rPr lang="ru-RU" sz="1750" dirty="0" err="1" smtClean="0"/>
              <a:t>тим</a:t>
            </a:r>
            <a:r>
              <a:rPr lang="ru-RU" sz="1750" dirty="0" smtClean="0"/>
              <a:t>, </a:t>
            </a:r>
            <a:r>
              <a:rPr lang="ru-RU" sz="1750" dirty="0" err="1" smtClean="0"/>
              <a:t>що</a:t>
            </a:r>
            <a:r>
              <a:rPr lang="ru-RU" sz="1750" dirty="0" smtClean="0"/>
              <a:t> </a:t>
            </a:r>
            <a:r>
              <a:rPr lang="ru-RU" sz="1750" dirty="0" err="1" smtClean="0"/>
              <a:t>Місяць</a:t>
            </a:r>
            <a:r>
              <a:rPr lang="ru-RU" sz="1750" dirty="0" smtClean="0"/>
              <a:t>, </a:t>
            </a:r>
            <a:r>
              <a:rPr lang="ru-RU" sz="1750" dirty="0" err="1" smtClean="0"/>
              <a:t>навіть</a:t>
            </a:r>
            <a:r>
              <a:rPr lang="ru-RU" sz="1750" dirty="0" smtClean="0"/>
              <a:t> у </a:t>
            </a:r>
            <a:r>
              <a:rPr lang="ru-RU" sz="1750" dirty="0" err="1" smtClean="0"/>
              <a:t>фазі</a:t>
            </a:r>
            <a:r>
              <a:rPr lang="ru-RU" sz="1750" dirty="0" smtClean="0"/>
              <a:t> </a:t>
            </a:r>
            <a:r>
              <a:rPr lang="ru-RU" sz="1750" dirty="0" err="1" smtClean="0"/>
              <a:t>повного</a:t>
            </a:r>
            <a:r>
              <a:rPr lang="ru-RU" sz="1750" dirty="0" smtClean="0"/>
              <a:t> </a:t>
            </a:r>
            <a:r>
              <a:rPr lang="ru-RU" sz="1750" dirty="0" err="1" smtClean="0"/>
              <a:t>затемнення</a:t>
            </a:r>
            <a:r>
              <a:rPr lang="ru-RU" sz="1750" dirty="0" smtClean="0"/>
              <a:t>, </a:t>
            </a:r>
            <a:r>
              <a:rPr lang="ru-RU" sz="1750" dirty="0" err="1" smtClean="0"/>
              <a:t>залишається</a:t>
            </a:r>
            <a:r>
              <a:rPr lang="ru-RU" sz="1750" dirty="0" smtClean="0"/>
              <a:t> </a:t>
            </a:r>
            <a:r>
              <a:rPr lang="ru-RU" sz="1750" dirty="0" err="1" smtClean="0"/>
              <a:t>освітленим</a:t>
            </a:r>
            <a:r>
              <a:rPr lang="ru-RU" sz="1750" dirty="0" smtClean="0"/>
              <a:t>. </a:t>
            </a:r>
            <a:r>
              <a:rPr lang="ru-RU" sz="1750" dirty="0" err="1" smtClean="0"/>
              <a:t>Сонячні</a:t>
            </a:r>
            <a:r>
              <a:rPr lang="ru-RU" sz="1750" dirty="0" smtClean="0"/>
              <a:t> </a:t>
            </a:r>
            <a:r>
              <a:rPr lang="ru-RU" sz="1750" dirty="0" err="1" smtClean="0"/>
              <a:t>промені</a:t>
            </a:r>
            <a:r>
              <a:rPr lang="ru-RU" sz="1750" dirty="0" smtClean="0"/>
              <a:t>, </a:t>
            </a:r>
            <a:r>
              <a:rPr lang="ru-RU" sz="1750" dirty="0" err="1" smtClean="0"/>
              <a:t>що</a:t>
            </a:r>
            <a:r>
              <a:rPr lang="ru-RU" sz="1750" dirty="0" smtClean="0"/>
              <a:t> </a:t>
            </a:r>
            <a:r>
              <a:rPr lang="ru-RU" sz="1750" dirty="0" err="1" smtClean="0"/>
              <a:t>проходять</a:t>
            </a:r>
            <a:r>
              <a:rPr lang="ru-RU" sz="1750" dirty="0" smtClean="0"/>
              <a:t> </a:t>
            </a:r>
            <a:r>
              <a:rPr lang="ru-RU" sz="1750" dirty="0" err="1" smtClean="0"/>
              <a:t>дотично</a:t>
            </a:r>
            <a:r>
              <a:rPr lang="ru-RU" sz="1750" dirty="0" smtClean="0"/>
              <a:t> до </a:t>
            </a:r>
            <a:r>
              <a:rPr lang="ru-RU" sz="1750" dirty="0" err="1" smtClean="0"/>
              <a:t>земної</a:t>
            </a:r>
            <a:r>
              <a:rPr lang="ru-RU" sz="1750" dirty="0" smtClean="0"/>
              <a:t> </a:t>
            </a:r>
            <a:r>
              <a:rPr lang="ru-RU" sz="1750" dirty="0" err="1" smtClean="0"/>
              <a:t>поверхні</a:t>
            </a:r>
            <a:r>
              <a:rPr lang="ru-RU" sz="1750" dirty="0" smtClean="0"/>
              <a:t>, </a:t>
            </a:r>
            <a:r>
              <a:rPr lang="ru-RU" sz="1750" dirty="0" err="1" smtClean="0"/>
              <a:t>розсіюються</a:t>
            </a:r>
            <a:r>
              <a:rPr lang="ru-RU" sz="1750" dirty="0" smtClean="0"/>
              <a:t> в </a:t>
            </a:r>
            <a:r>
              <a:rPr lang="ru-RU" sz="1750" dirty="0" err="1" smtClean="0"/>
              <a:t>атмосфері</a:t>
            </a:r>
            <a:r>
              <a:rPr lang="ru-RU" sz="1750" dirty="0" smtClean="0"/>
              <a:t> </a:t>
            </a:r>
            <a:r>
              <a:rPr lang="ru-RU" sz="1750" dirty="0" err="1" smtClean="0"/>
              <a:t>Землі</a:t>
            </a:r>
            <a:r>
              <a:rPr lang="ru-RU" sz="1750" dirty="0" smtClean="0"/>
              <a:t> і </a:t>
            </a:r>
            <a:r>
              <a:rPr lang="ru-RU" sz="1750" dirty="0" err="1" smtClean="0"/>
              <a:t>внаслідок</a:t>
            </a:r>
            <a:r>
              <a:rPr lang="ru-RU" sz="1750" dirty="0" smtClean="0"/>
              <a:t> </a:t>
            </a:r>
            <a:r>
              <a:rPr lang="ru-RU" sz="1750" dirty="0" err="1" smtClean="0"/>
              <a:t>цього</a:t>
            </a:r>
            <a:r>
              <a:rPr lang="ru-RU" sz="1750" dirty="0" smtClean="0"/>
              <a:t> </a:t>
            </a:r>
            <a:r>
              <a:rPr lang="ru-RU" sz="1750" dirty="0" err="1" smtClean="0"/>
              <a:t>розсіювання</a:t>
            </a:r>
            <a:r>
              <a:rPr lang="ru-RU" sz="1750" dirty="0" smtClean="0"/>
              <a:t> </a:t>
            </a:r>
            <a:r>
              <a:rPr lang="ru-RU" sz="1750" dirty="0" err="1" smtClean="0"/>
              <a:t>частково</a:t>
            </a:r>
            <a:r>
              <a:rPr lang="ru-RU" sz="1750" dirty="0" smtClean="0"/>
              <a:t> </a:t>
            </a:r>
            <a:r>
              <a:rPr lang="ru-RU" sz="1750" dirty="0" err="1" smtClean="0"/>
              <a:t>досягають</a:t>
            </a:r>
            <a:r>
              <a:rPr lang="ru-RU" sz="1750" dirty="0" smtClean="0"/>
              <a:t> </a:t>
            </a:r>
            <a:r>
              <a:rPr lang="ru-RU" sz="1750" dirty="0" err="1" smtClean="0"/>
              <a:t>Місяця</a:t>
            </a:r>
            <a:r>
              <a:rPr lang="ru-RU" sz="1750" dirty="0" smtClean="0"/>
              <a:t>. </a:t>
            </a:r>
            <a:r>
              <a:rPr lang="ru-RU" sz="1750" dirty="0" err="1" smtClean="0"/>
              <a:t>Оскільки</a:t>
            </a:r>
            <a:r>
              <a:rPr lang="ru-RU" sz="1750" dirty="0" smtClean="0"/>
              <a:t> земна атмосфера </a:t>
            </a:r>
            <a:r>
              <a:rPr lang="ru-RU" sz="1750" dirty="0" err="1" smtClean="0"/>
              <a:t>найпрозоріша</a:t>
            </a:r>
            <a:r>
              <a:rPr lang="ru-RU" sz="1750" dirty="0" smtClean="0"/>
              <a:t> для </a:t>
            </a:r>
            <a:r>
              <a:rPr lang="ru-RU" sz="1750" dirty="0" err="1" smtClean="0"/>
              <a:t>променів</a:t>
            </a:r>
            <a:r>
              <a:rPr lang="ru-RU" sz="1750" dirty="0" smtClean="0"/>
              <a:t> </a:t>
            </a:r>
            <a:r>
              <a:rPr lang="ru-RU" sz="1750" dirty="0" err="1" smtClean="0"/>
              <a:t>червоної</a:t>
            </a:r>
            <a:r>
              <a:rPr lang="ru-RU" sz="1750" dirty="0" smtClean="0"/>
              <a:t> </a:t>
            </a:r>
            <a:r>
              <a:rPr lang="ru-RU" sz="1750" dirty="0" err="1" smtClean="0"/>
              <a:t>частини</a:t>
            </a:r>
            <a:r>
              <a:rPr lang="ru-RU" sz="1750" dirty="0" smtClean="0"/>
              <a:t> спектру, </a:t>
            </a:r>
            <a:r>
              <a:rPr lang="ru-RU" sz="1750" dirty="0" err="1" smtClean="0"/>
              <a:t>переважно</a:t>
            </a:r>
            <a:r>
              <a:rPr lang="ru-RU" sz="1750" dirty="0" smtClean="0"/>
              <a:t> </a:t>
            </a:r>
            <a:r>
              <a:rPr lang="ru-RU" sz="1750" dirty="0" err="1" smtClean="0"/>
              <a:t>саме</a:t>
            </a:r>
            <a:r>
              <a:rPr lang="ru-RU" sz="1750" dirty="0" smtClean="0"/>
              <a:t> </a:t>
            </a:r>
            <a:r>
              <a:rPr lang="ru-RU" sz="1750" dirty="0" err="1" smtClean="0"/>
              <a:t>ці</a:t>
            </a:r>
            <a:r>
              <a:rPr lang="ru-RU" sz="1750" dirty="0" smtClean="0"/>
              <a:t> </a:t>
            </a:r>
            <a:r>
              <a:rPr lang="ru-RU" sz="1750" dirty="0" err="1" smtClean="0"/>
              <a:t>промені</a:t>
            </a:r>
            <a:r>
              <a:rPr lang="ru-RU" sz="1750" dirty="0" smtClean="0"/>
              <a:t> </a:t>
            </a:r>
            <a:r>
              <a:rPr lang="ru-RU" sz="1750" dirty="0" err="1" smtClean="0"/>
              <a:t>сягають</a:t>
            </a:r>
            <a:r>
              <a:rPr lang="ru-RU" sz="1750" dirty="0" smtClean="0"/>
              <a:t> </a:t>
            </a:r>
            <a:r>
              <a:rPr lang="ru-RU" sz="1750" dirty="0" err="1" smtClean="0"/>
              <a:t>поверхні</a:t>
            </a:r>
            <a:r>
              <a:rPr lang="ru-RU" sz="1750" dirty="0" smtClean="0"/>
              <a:t> </a:t>
            </a:r>
            <a:r>
              <a:rPr lang="ru-RU" sz="1750" dirty="0" err="1" smtClean="0"/>
              <a:t>Місяця</a:t>
            </a:r>
            <a:r>
              <a:rPr lang="ru-RU" sz="1750" dirty="0" smtClean="0"/>
              <a:t> </a:t>
            </a:r>
            <a:r>
              <a:rPr lang="ru-RU" sz="1750" dirty="0" err="1" smtClean="0"/>
              <a:t>під</a:t>
            </a:r>
            <a:r>
              <a:rPr lang="ru-RU" sz="1750" dirty="0" smtClean="0"/>
              <a:t> час </a:t>
            </a:r>
            <a:r>
              <a:rPr lang="ru-RU" sz="1750" dirty="0" err="1" smtClean="0"/>
              <a:t>затемнення</a:t>
            </a:r>
            <a:r>
              <a:rPr lang="ru-RU" sz="1750" dirty="0" smtClean="0"/>
              <a:t>, </a:t>
            </a:r>
            <a:r>
              <a:rPr lang="ru-RU" sz="1750" dirty="0" err="1" smtClean="0"/>
              <a:t>що</a:t>
            </a:r>
            <a:r>
              <a:rPr lang="ru-RU" sz="1750" dirty="0" smtClean="0"/>
              <a:t> й </a:t>
            </a:r>
            <a:r>
              <a:rPr lang="ru-RU" sz="1750" dirty="0" err="1" smtClean="0"/>
              <a:t>пояснює</a:t>
            </a:r>
            <a:r>
              <a:rPr lang="ru-RU" sz="1750" dirty="0" smtClean="0"/>
              <a:t> </a:t>
            </a:r>
            <a:r>
              <a:rPr lang="ru-RU" sz="1750" dirty="0" err="1" smtClean="0"/>
              <a:t>зміну</a:t>
            </a:r>
            <a:r>
              <a:rPr lang="ru-RU" sz="1750" dirty="0" smtClean="0"/>
              <a:t> </a:t>
            </a:r>
            <a:r>
              <a:rPr lang="ru-RU" sz="1750" dirty="0" err="1" smtClean="0"/>
              <a:t>кольору</a:t>
            </a:r>
            <a:r>
              <a:rPr lang="ru-RU" sz="1750" dirty="0" smtClean="0"/>
              <a:t> </a:t>
            </a:r>
            <a:r>
              <a:rPr lang="ru-RU" sz="1750" dirty="0" err="1" smtClean="0"/>
              <a:t>місячного</a:t>
            </a:r>
            <a:r>
              <a:rPr lang="ru-RU" sz="1750" dirty="0" smtClean="0"/>
              <a:t> диска.</a:t>
            </a:r>
            <a:endParaRPr lang="ru-RU" sz="1750" dirty="0"/>
          </a:p>
        </p:txBody>
      </p:sp>
    </p:spTree>
    <p:extLst>
      <p:ext uri="{BB962C8B-B14F-4D97-AF65-F5344CB8AC3E}">
        <p14:creationId xmlns:p14="http://schemas.microsoft.com/office/powerpoint/2010/main" val="419132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Сонячне затемнення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err="1" smtClean="0"/>
              <a:t>Затемнення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Сонця</a:t>
            </a:r>
            <a:r>
              <a:rPr lang="ru-RU" sz="4800" dirty="0" smtClean="0"/>
              <a:t> </a:t>
            </a:r>
            <a:r>
              <a:rPr lang="ru-RU" sz="4800" dirty="0" err="1" smtClean="0"/>
              <a:t>відбувається</a:t>
            </a:r>
            <a:r>
              <a:rPr lang="ru-RU" sz="4800" dirty="0" smtClean="0"/>
              <a:t>, коли </a:t>
            </a:r>
            <a:r>
              <a:rPr lang="ru-RU" sz="4800" dirty="0" err="1" smtClean="0"/>
              <a:t>Місяць</a:t>
            </a:r>
            <a:r>
              <a:rPr lang="ru-RU" sz="4800" dirty="0" smtClean="0"/>
              <a:t> </a:t>
            </a:r>
            <a:r>
              <a:rPr lang="ru-RU" sz="4800" dirty="0" err="1" smtClean="0"/>
              <a:t>знаходиться</a:t>
            </a:r>
            <a:r>
              <a:rPr lang="ru-RU" sz="4800" dirty="0" smtClean="0"/>
              <a:t> </a:t>
            </a:r>
            <a:r>
              <a:rPr lang="ru-RU" sz="4800" dirty="0" err="1" smtClean="0"/>
              <a:t>між</a:t>
            </a:r>
            <a:r>
              <a:rPr lang="ru-RU" sz="4800" dirty="0" smtClean="0"/>
              <a:t> </a:t>
            </a:r>
            <a:r>
              <a:rPr lang="ru-RU" sz="4800" dirty="0" err="1" smtClean="0"/>
              <a:t>Сонцем</a:t>
            </a:r>
            <a:r>
              <a:rPr lang="ru-RU" sz="4800" dirty="0" smtClean="0"/>
              <a:t> і Землею і </a:t>
            </a:r>
            <a:r>
              <a:rPr lang="ru-RU" sz="4800" dirty="0" err="1" smtClean="0"/>
              <a:t>тим</a:t>
            </a:r>
            <a:r>
              <a:rPr lang="ru-RU" sz="4800" dirty="0" smtClean="0"/>
              <a:t> самим </a:t>
            </a:r>
            <a:r>
              <a:rPr lang="ru-RU" sz="4800" dirty="0" err="1" smtClean="0"/>
              <a:t>затьмарює</a:t>
            </a:r>
            <a:r>
              <a:rPr lang="ru-RU" sz="4800" dirty="0" smtClean="0"/>
              <a:t> </a:t>
            </a:r>
            <a:r>
              <a:rPr lang="ru-RU" sz="4800" dirty="0" err="1" smtClean="0"/>
              <a:t>сонячне</a:t>
            </a:r>
            <a:r>
              <a:rPr lang="ru-RU" sz="4800" dirty="0" smtClean="0"/>
              <a:t> </a:t>
            </a:r>
            <a:r>
              <a:rPr lang="ru-RU" sz="4800" dirty="0" err="1" smtClean="0"/>
              <a:t>світло</a:t>
            </a:r>
            <a:r>
              <a:rPr lang="ru-RU" sz="4800" dirty="0" smtClean="0"/>
              <a:t>.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5829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1094</Words>
  <Application>Microsoft Office PowerPoint</Application>
  <PresentationFormat>Экран (4:3)</PresentationFormat>
  <Paragraphs>72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Затемнення</vt:lpstr>
      <vt:lpstr>Місячне затемнення</vt:lpstr>
      <vt:lpstr>Розташування небесних тіл під час затемнення. A — Сонце; B — Земля; C — Місяць; D — Напівтінь; E — Повна тінь</vt:lpstr>
      <vt:lpstr>Презентация PowerPoint</vt:lpstr>
      <vt:lpstr>Класифікація</vt:lpstr>
      <vt:lpstr>Напівтіньове затемнення </vt:lpstr>
      <vt:lpstr>Повне затемнення</vt:lpstr>
      <vt:lpstr>Сонячне затемнення</vt:lpstr>
      <vt:lpstr>Презентация PowerPoint</vt:lpstr>
      <vt:lpstr>Види затемнень Сонця</vt:lpstr>
      <vt:lpstr>Повне затемнення</vt:lpstr>
      <vt:lpstr>Кільцеподібне затемнення</vt:lpstr>
      <vt:lpstr>Кільцеподібне-повним затемненням</vt:lpstr>
      <vt:lpstr>  У разі центрального затемнення (повного, кільцеподібного або змішаного) спостерігач який не знаходиться, в повній місячній тіні, а перебуває у напівтіні, спостерігає лише часткове затемнення.</vt:lpstr>
      <vt:lpstr>Презентация PowerPoint</vt:lpstr>
      <vt:lpstr>Чорний День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2013-09-24T11:34:14Z</dcterms:created>
  <dcterms:modified xsi:type="dcterms:W3CDTF">2013-09-24T12:50:01Z</dcterms:modified>
</cp:coreProperties>
</file>