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4" r:id="rId2"/>
    <p:sldId id="257" r:id="rId3"/>
    <p:sldId id="258" r:id="rId4"/>
    <p:sldId id="262" r:id="rId5"/>
    <p:sldId id="265" r:id="rId6"/>
    <p:sldId id="263" r:id="rId7"/>
    <p:sldId id="266" r:id="rId8"/>
    <p:sldId id="267" r:id="rId9"/>
    <p:sldId id="261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81673-8450-47DB-AFC9-AA27B1AECF1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FADFB-F805-48F8-A6DA-20EFDA3C9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6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CE6FB5-152F-4A04-AD78-D71C4EA43C1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10F0D1-1469-4595-9179-D53A308B96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714356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</a:t>
            </a:r>
            <a:r>
              <a:rPr lang="uk-UA" sz="1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іалізована школа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I-III</a:t>
            </a:r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ступен</a:t>
            </a:r>
            <a:r>
              <a:rPr lang="uk-UA" sz="1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ів з поглибленим вивченням </a:t>
            </a:r>
            <a:br>
              <a:rPr lang="uk-UA" sz="1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української мови та літератури міста Києва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Правознавство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3786190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Виконала </a:t>
            </a:r>
          </a:p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учениця 10-А класу</a:t>
            </a:r>
          </a:p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Данільченко Віталія</a:t>
            </a:r>
          </a:p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Перевірила Лавренчук Т.С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6000768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00100" y="2143116"/>
            <a:ext cx="8143900" cy="1681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uk-UA" sz="32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Історичний аспект виникнення держави</a:t>
            </a:r>
            <a:endParaRPr kumimoji="0" lang="ru-RU" sz="3200" b="1" i="1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A148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45224"/>
            <a:ext cx="7858180" cy="57895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107157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використаної літератури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285860"/>
            <a:ext cx="5143504" cy="5572140"/>
          </a:xfrm>
        </p:spPr>
        <p:txBody>
          <a:bodyPr>
            <a:normAutofit lnSpcReduction="10000"/>
          </a:bodyPr>
          <a:lstStyle/>
          <a:p>
            <a:r>
              <a:rPr lang="en-US" sz="1400" i="1" dirty="0" smtClean="0"/>
              <a:t>http://ru.wikipedia.org/wiki/%CF%E5%F0%E2%EE%E1%FB%F2%ED%EE%E5_%EE%E1%F9%E5%F1%F2%E2%EE</a:t>
            </a:r>
          </a:p>
          <a:p>
            <a:pPr>
              <a:buNone/>
            </a:pPr>
            <a:endParaRPr lang="uk-UA" sz="1400" i="1" dirty="0" smtClean="0"/>
          </a:p>
          <a:p>
            <a:r>
              <a:rPr lang="uk-UA" sz="1400" i="1" dirty="0" smtClean="0"/>
              <a:t>Підручник з правознавства С. Б. Гавриша, В. Л. </a:t>
            </a:r>
            <a:r>
              <a:rPr lang="uk-UA" sz="1400" i="1" dirty="0" err="1" smtClean="0"/>
              <a:t>Суткового</a:t>
            </a:r>
            <a:r>
              <a:rPr lang="uk-UA" sz="1400" i="1" dirty="0" smtClean="0"/>
              <a:t>, Т. М </a:t>
            </a:r>
            <a:r>
              <a:rPr lang="uk-UA" sz="1400" i="1" dirty="0" err="1" smtClean="0"/>
              <a:t>Філіпенка</a:t>
            </a:r>
            <a:endParaRPr lang="uk-UA" sz="1400" i="1" dirty="0" smtClean="0"/>
          </a:p>
          <a:p>
            <a:endParaRPr lang="uk-UA" sz="1400" i="1" dirty="0" smtClean="0"/>
          </a:p>
          <a:p>
            <a:r>
              <a:rPr lang="en-US" sz="1400" i="1" dirty="0" smtClean="0"/>
              <a:t>http://znaimo.com.ua/%D0%9F%D0%B5%D1%80%D0%B2%D1%96%D1%81%D0%BD%D0%B5_%D1%81%D1%83%D1%81%D0%BF%D1%96%D0%BB%D1%8C%D1%81%D1%82%D0%B2%D0%BE</a:t>
            </a:r>
            <a:endParaRPr lang="uk-UA" sz="1400" i="1" dirty="0" smtClean="0"/>
          </a:p>
          <a:p>
            <a:pPr>
              <a:buNone/>
            </a:pPr>
            <a:endParaRPr lang="uk-UA" sz="1400" i="1" dirty="0" smtClean="0"/>
          </a:p>
          <a:p>
            <a:r>
              <a:rPr lang="uk-UA" sz="1400" i="1" dirty="0" smtClean="0"/>
              <a:t>Довідник для абітурієнтів та школярів з історії України. Автори:  С. В. Кульчинський, Ю. А.Мицик, В. С.Власов</a:t>
            </a:r>
          </a:p>
          <a:p>
            <a:pPr>
              <a:buNone/>
            </a:pPr>
            <a:endParaRPr lang="uk-UA" sz="1400" i="1" dirty="0" smtClean="0"/>
          </a:p>
          <a:p>
            <a:r>
              <a:rPr lang="en-US" sz="1400" i="1" dirty="0" smtClean="0"/>
              <a:t>http://ru.wikipedia.org/wiki/%C2%E0%F0%E2%E0%F0%F1%F2%E2%EE</a:t>
            </a:r>
            <a:endParaRPr lang="uk-UA" sz="1400" i="1" dirty="0" smtClean="0"/>
          </a:p>
          <a:p>
            <a:endParaRPr lang="uk-UA" sz="1400" i="1" dirty="0" smtClean="0"/>
          </a:p>
          <a:p>
            <a:r>
              <a:rPr lang="uk-UA" sz="1400" i="1" dirty="0" smtClean="0"/>
              <a:t>Естетика: Навчальний посібник. Автори: Л. Т. Левчук, Д. Ю. </a:t>
            </a:r>
            <a:r>
              <a:rPr lang="uk-UA" sz="1400" i="1" dirty="0" err="1" smtClean="0"/>
              <a:t>Кучерюк</a:t>
            </a:r>
            <a:r>
              <a:rPr lang="uk-UA" sz="1400" i="1" dirty="0" smtClean="0"/>
              <a:t>, В. І. Панченко, М. Ю. </a:t>
            </a:r>
            <a:r>
              <a:rPr lang="uk-UA" sz="1400" i="1" dirty="0" err="1" smtClean="0"/>
              <a:t>Русін</a:t>
            </a:r>
            <a:endParaRPr lang="en-US" sz="1400" i="1" dirty="0" smtClean="0"/>
          </a:p>
          <a:p>
            <a:endParaRPr lang="en-US" sz="1400" i="1" dirty="0" smtClean="0"/>
          </a:p>
          <a:p>
            <a:r>
              <a:rPr lang="en-US" sz="1400" i="1" dirty="0" smtClean="0"/>
              <a:t>http://ru.wikipedia.org/wiki/%D0%A6%D0%B8%D0%B2%D0%B8%D0%BB%D0%B8%D0%B7%D0%B0%D1%86%D0%B8%D1%8F</a:t>
            </a:r>
            <a:endParaRPr lang="uk-UA" sz="1400" i="1" dirty="0" smtClean="0"/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5" name="Рисунок 4" descr="34920974412494e8ba1fb25e9ccb7706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30403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0100" y="357166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Стадії розвитку суспільства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2214546" y="928670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644232" y="128506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286512" y="857232"/>
            <a:ext cx="1320518" cy="806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571604" y="1928802"/>
            <a:ext cx="1785950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571604" y="1928803"/>
            <a:ext cx="17859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 smtClean="0"/>
          </a:p>
          <a:p>
            <a:pPr algn="ctr"/>
            <a:r>
              <a:rPr lang="uk-UA" sz="2000" i="1" dirty="0" smtClean="0"/>
              <a:t>Дикість</a:t>
            </a:r>
          </a:p>
          <a:p>
            <a:r>
              <a:rPr lang="ru-RU" sz="1600" i="1" dirty="0" smtClean="0"/>
              <a:t> </a:t>
            </a:r>
            <a:endParaRPr lang="ru-RU" sz="1600" i="1" dirty="0"/>
          </a:p>
        </p:txBody>
      </p:sp>
      <p:pic>
        <p:nvPicPr>
          <p:cNvPr id="53" name="Рисунок 52" descr="53d7245ff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5041" y="3143248"/>
            <a:ext cx="2618959" cy="1857388"/>
          </a:xfrm>
          <a:prstGeom prst="rect">
            <a:avLst/>
          </a:prstGeom>
        </p:spPr>
      </p:pic>
      <p:pic>
        <p:nvPicPr>
          <p:cNvPr id="16" name="Рисунок 15" descr="kromanonec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143248"/>
            <a:ext cx="1861147" cy="2357454"/>
          </a:xfrm>
          <a:prstGeom prst="rect">
            <a:avLst/>
          </a:prstGeom>
        </p:spPr>
      </p:pic>
      <p:pic>
        <p:nvPicPr>
          <p:cNvPr id="17" name="Рисунок 16" descr="08336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000372"/>
            <a:ext cx="1830599" cy="250032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14810" y="1928802"/>
            <a:ext cx="1785950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214810" y="1857364"/>
            <a:ext cx="1785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/>
          </a:p>
          <a:p>
            <a:pPr algn="ctr"/>
            <a:r>
              <a:rPr lang="uk-UA" sz="2000" i="1" dirty="0" smtClean="0"/>
              <a:t>Варварство</a:t>
            </a:r>
            <a:endParaRPr lang="en-US" sz="2000" i="1" dirty="0" smtClean="0"/>
          </a:p>
          <a:p>
            <a:pPr algn="ctr"/>
            <a:endParaRPr lang="ru-RU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29454" y="1928802"/>
            <a:ext cx="1785950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929454" y="214311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/>
              <a:t>Цивілізація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i="1" dirty="0" smtClean="0"/>
              <a:t>        За Ф. Енгельсом, </a:t>
            </a:r>
            <a:r>
              <a:rPr lang="uk-UA" sz="2000" b="1" i="1" dirty="0" smtClean="0">
                <a:solidFill>
                  <a:schemeClr val="bg1">
                    <a:lumMod val="50000"/>
                  </a:schemeClr>
                </a:solidFill>
              </a:rPr>
              <a:t>дикість</a:t>
            </a:r>
            <a:r>
              <a:rPr lang="uk-UA" sz="2000" i="1" dirty="0" smtClean="0"/>
              <a:t> - це період розквіту і розкладання родового ладу і становлення класового суспільства. Початок періоду характеризується появою гончарного виробництва, кінець - винаходом писемності.</a:t>
            </a:r>
            <a:endParaRPr lang="ru-RU" sz="2000" i="1" dirty="0" smtClean="0"/>
          </a:p>
          <a:p>
            <a:pPr>
              <a:buNone/>
            </a:pPr>
            <a:endParaRPr lang="uk-UA" sz="2400" i="1" dirty="0" smtClean="0"/>
          </a:p>
        </p:txBody>
      </p:sp>
      <p:pic>
        <p:nvPicPr>
          <p:cNvPr id="4" name="Рисунок 3" descr="rubase_1_531805987_24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2743200" cy="206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4071942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/>
              <a:t>Наскельний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живопис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печері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Ляско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Франція</a:t>
            </a:r>
            <a:endParaRPr lang="ru-RU" sz="1400" i="1" dirty="0" smtClean="0"/>
          </a:p>
          <a:p>
            <a:r>
              <a:rPr lang="ru-RU" sz="1400" i="1" dirty="0" err="1" smtClean="0"/>
              <a:t>приблизно</a:t>
            </a:r>
            <a:r>
              <a:rPr lang="ru-RU" sz="1400" i="1" dirty="0" smtClean="0"/>
              <a:t> 14 </a:t>
            </a:r>
            <a:r>
              <a:rPr lang="ru-RU" sz="1400" i="1" dirty="0" err="1" smtClean="0"/>
              <a:t>тисяч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років</a:t>
            </a:r>
            <a:r>
              <a:rPr lang="ru-RU" sz="1400" i="1" dirty="0" smtClean="0"/>
              <a:t> до н.е.., </a:t>
            </a:r>
            <a:r>
              <a:rPr lang="ru-RU" sz="1400" i="1" dirty="0" err="1" smtClean="0"/>
              <a:t>пізній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палеоліт</a:t>
            </a:r>
            <a:endParaRPr lang="ru-RU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3143248"/>
            <a:ext cx="4929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   На </a:t>
            </a:r>
            <a:r>
              <a:rPr lang="ru-RU" sz="2000" i="1" dirty="0" err="1" smtClean="0"/>
              <a:t>цій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стадії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людській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діяльності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панували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полювання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рибальство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збиральництво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була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відсутня</a:t>
            </a:r>
            <a:r>
              <a:rPr lang="ru-RU" sz="2000" i="1" dirty="0" smtClean="0"/>
              <a:t> приватна </a:t>
            </a:r>
            <a:r>
              <a:rPr lang="ru-RU" sz="2000" i="1" dirty="0" err="1" smtClean="0"/>
              <a:t>власність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існувала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рівність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Здійснювалося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присвоєння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готових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продуктів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природи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добували</a:t>
            </a:r>
            <a:r>
              <a:rPr lang="ru-RU" sz="2000" i="1" dirty="0" smtClean="0"/>
              <a:t> за </a:t>
            </a:r>
            <a:r>
              <a:rPr lang="ru-RU" sz="2000" i="1" dirty="0" err="1" smtClean="0"/>
              <a:t>допомогою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примітивних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знарядь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праці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Виконувався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наскельний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живопис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печерах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1571612"/>
            <a:ext cx="4929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  </a:t>
            </a:r>
            <a:r>
              <a:rPr lang="uk-UA" sz="2000" i="1" dirty="0" smtClean="0"/>
              <a:t>Періоду дикості відповідає час становлення людини і раннього родового ладу (палеоліт і мезоліт археологічної періодизації).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52"/>
            <a:ext cx="5429288" cy="6715148"/>
          </a:xfrm>
        </p:spPr>
        <p:txBody>
          <a:bodyPr>
            <a:normAutofit/>
          </a:bodyPr>
          <a:lstStyle/>
          <a:p>
            <a:endParaRPr lang="uk-UA" sz="2400" i="1" dirty="0" smtClean="0"/>
          </a:p>
          <a:p>
            <a:pPr>
              <a:buNone/>
            </a:pPr>
            <a:r>
              <a:rPr lang="uk-UA" sz="2400" b="1" i="1" dirty="0" smtClean="0"/>
              <a:t>          </a:t>
            </a:r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</a:rPr>
              <a:t>Варварство</a:t>
            </a:r>
            <a:r>
              <a:rPr lang="uk-UA" sz="2400" b="1" i="1" dirty="0" smtClean="0"/>
              <a:t> </a:t>
            </a:r>
            <a:r>
              <a:rPr lang="uk-UA" sz="2400" i="1" dirty="0" smtClean="0"/>
              <a:t>(від </a:t>
            </a:r>
            <a:r>
              <a:rPr lang="uk-UA" sz="2400" i="1" dirty="0" err="1" smtClean="0"/>
              <a:t>грец</a:t>
            </a:r>
            <a:r>
              <a:rPr lang="uk-UA" sz="2400" i="1" dirty="0" smtClean="0"/>
              <a:t>. Βάρβαρος - чужинець, варвар). Грецьке слово перейшло в ранню латинь (лат. </a:t>
            </a:r>
            <a:r>
              <a:rPr lang="uk-UA" sz="2400" i="1" dirty="0" err="1" smtClean="0"/>
              <a:t>barbaria</a:t>
            </a:r>
            <a:r>
              <a:rPr lang="uk-UA" sz="2400" i="1" dirty="0" smtClean="0"/>
              <a:t>), а з середньовічної латині - у європейські мови. Слово за своїм походженням є звуконаслідуванням незрозумілої мові іноземців. Є теорія за якою слово "варвар" має походження від слова </a:t>
            </a:r>
            <a:r>
              <a:rPr lang="uk-UA" sz="2400" i="1" dirty="0" err="1" smtClean="0"/>
              <a:t>Барбара</a:t>
            </a:r>
            <a:r>
              <a:rPr lang="uk-UA" sz="2400" i="1" dirty="0" smtClean="0"/>
              <a:t> - борода (бородань) адже дійсно представники німецьких племен воювали з Римської імперії не голили борід. </a:t>
            </a:r>
          </a:p>
          <a:p>
            <a:pPr>
              <a:buNone/>
            </a:pPr>
            <a:endParaRPr lang="uk-UA" sz="2000" i="1" dirty="0" smtClean="0"/>
          </a:p>
          <a:p>
            <a:pPr>
              <a:buNone/>
            </a:pPr>
            <a:r>
              <a:rPr lang="uk-UA" sz="2000" i="1" dirty="0" smtClean="0"/>
              <a:t>            </a:t>
            </a:r>
            <a:endParaRPr lang="uk-UA" sz="2400" i="1" dirty="0" smtClean="0"/>
          </a:p>
        </p:txBody>
      </p:sp>
      <p:pic>
        <p:nvPicPr>
          <p:cNvPr id="4" name="Рисунок 3" descr="Barb-FACE-by-phroilan-gard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9227" y="1214422"/>
            <a:ext cx="289477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7786710" cy="6357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i="1" dirty="0" smtClean="0"/>
              <a:t>          </a:t>
            </a:r>
            <a:r>
              <a:rPr lang="uk-UA" sz="2400" i="1" dirty="0" smtClean="0"/>
              <a:t>За Ф. Енгельсом, це період розквіту і розкладання родового ладу і становлення класового суспільства. Початок періоду характеризується появою гончарного виробництва, кінець - винаходом писемності.</a:t>
            </a:r>
          </a:p>
          <a:p>
            <a:endParaRPr lang="uk-UA" sz="2400" i="1" dirty="0" smtClean="0"/>
          </a:p>
          <a:p>
            <a:pPr>
              <a:buNone/>
            </a:pPr>
            <a:r>
              <a:rPr lang="uk-UA" sz="2400" i="1" dirty="0" smtClean="0"/>
              <a:t>        На стадії варварства з'являється землеробство і домашнє тваринництво, виникає приватна власність і соціальна ієрархія.</a:t>
            </a:r>
          </a:p>
          <a:p>
            <a:pPr>
              <a:buNone/>
            </a:pPr>
            <a:endParaRPr lang="uk-UA" sz="2400" i="1" dirty="0" smtClean="0"/>
          </a:p>
          <a:p>
            <a:pPr>
              <a:buNone/>
            </a:pPr>
            <a:r>
              <a:rPr lang="uk-UA" sz="2400" i="1" dirty="0" smtClean="0"/>
              <a:t>          Для мистецтва цього історичного типу характерна єдність, синкретизм утилітарного і художнього елементів.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786058"/>
            <a:ext cx="81439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i="1" dirty="0" smtClean="0"/>
              <a:t>       </a:t>
            </a: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uk-UA" sz="2400" i="1" dirty="0" smtClean="0"/>
              <a:t>          Ознаки  третьої стадії – </a:t>
            </a:r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</a:rPr>
              <a:t>цивілізації</a:t>
            </a:r>
            <a:r>
              <a:rPr lang="uk-UA" sz="2400" i="1" dirty="0" smtClean="0"/>
              <a:t>  –  включають в себе: розвиток землеробства і ремесел, класове суспільство, наявність держави, міст, торгівлі, приватної власності і грошей, а також монументальне будівництво, «достатньо» розвинену релігію, писемність і т. д.</a:t>
            </a:r>
            <a:endParaRPr lang="ru-RU" sz="2400" i="1" dirty="0" smtClean="0"/>
          </a:p>
          <a:p>
            <a:pPr>
              <a:buNone/>
            </a:pPr>
            <a:endParaRPr lang="en-US" sz="24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14414" y="235743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Парфенон, Афіни, Греція. Фото зроблено в </a:t>
            </a:r>
            <a:r>
              <a:rPr lang="uk-UA" sz="1600" i="1" dirty="0" smtClean="0">
                <a:latin typeface="Arial" pitchFamily="34" charset="0"/>
                <a:cs typeface="Arial" pitchFamily="34" charset="0"/>
              </a:rPr>
              <a:t>1978</a:t>
            </a:r>
            <a:r>
              <a:rPr lang="uk-UA" i="1" dirty="0" smtClean="0"/>
              <a:t> році.</a:t>
            </a:r>
            <a:endParaRPr lang="ru-RU" i="1" dirty="0"/>
          </a:p>
        </p:txBody>
      </p:sp>
      <p:pic>
        <p:nvPicPr>
          <p:cNvPr id="6" name="Рисунок 5" descr="O_Partenon_de_Ate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1" y="142852"/>
            <a:ext cx="3152425" cy="221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884" y="235743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Єгипетські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endParaRPr lang="ru-RU" i="1" dirty="0"/>
          </a:p>
        </p:txBody>
      </p:sp>
      <p:pic>
        <p:nvPicPr>
          <p:cNvPr id="9" name="Рисунок 8" descr="All_Gizah_Pyram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42852"/>
            <a:ext cx="3330193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000100" y="1571612"/>
            <a:ext cx="5286412" cy="5429264"/>
          </a:xfrm>
        </p:spPr>
        <p:txBody>
          <a:bodyPr>
            <a:normAutofit/>
          </a:bodyPr>
          <a:lstStyle/>
          <a:p>
            <a:pPr marL="541782" indent="-514350">
              <a:buAutoNum type="arabicPeriod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Необхідність удосконалення управління суспільством.</a:t>
            </a:r>
          </a:p>
          <a:p>
            <a:pPr marL="541782" indent="-514350">
              <a:buAutoNum type="arabicPeriod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Необхідність підтримання в суспільстві порядку.</a:t>
            </a:r>
          </a:p>
          <a:p>
            <a:pPr marL="541782" indent="-514350">
              <a:buAutoNum type="arabicPeriod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Необхідність захисту території та ведення війн.</a:t>
            </a:r>
          </a:p>
          <a:p>
            <a:pPr marL="541782" indent="-514350">
              <a:buAutoNum type="arabicPeriod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Необхідність організації суспільних робіт, об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єднання з цією метою великих груп людей.</a:t>
            </a:r>
          </a:p>
          <a:p>
            <a:pPr marL="541782" indent="-51435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706c18e77ff7eae5a06efaaca4aafa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714488"/>
            <a:ext cx="2852602" cy="2071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3786190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Прапори  сьогочасних держав</a:t>
            </a:r>
            <a:endParaRPr lang="ru-RU" i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500042"/>
            <a:ext cx="8143900" cy="64294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Основні причини виникнення держави</a:t>
            </a:r>
            <a:endParaRPr kumimoji="0" lang="ru-RU" sz="2800" b="1" i="1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1285884"/>
          </a:xfrm>
        </p:spPr>
        <p:txBody>
          <a:bodyPr>
            <a:norm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теорії походження держав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8143900" cy="5429264"/>
          </a:xfrm>
        </p:spPr>
        <p:txBody>
          <a:bodyPr>
            <a:noAutofit/>
          </a:bodyPr>
          <a:lstStyle/>
          <a:p>
            <a:pPr marL="596646" indent="-514350">
              <a:buAutoNum type="arabicPeriod"/>
            </a:pPr>
            <a:r>
              <a:rPr lang="uk-UA" sz="2000" i="1" dirty="0" smtClean="0"/>
              <a:t>Теологічна (релігійна) теорія.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Патріархальна теорія.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Договірна теорія.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Теорія насильства.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Органічна теорія</a:t>
            </a:r>
            <a:r>
              <a:rPr lang="ru-RU" sz="2000" i="1" dirty="0" smtClean="0"/>
              <a:t>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Психологічна теорія.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Класова (економічна) теорія.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Демографічна теорія.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Теорія географічного детермінізму.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Расова теорія.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Космічна теорія.</a:t>
            </a:r>
          </a:p>
          <a:p>
            <a:pPr marL="596646" indent="-514350">
              <a:buAutoNum type="arabicPeriod"/>
            </a:pPr>
            <a:r>
              <a:rPr lang="uk-UA" sz="2000" i="1" dirty="0" smtClean="0"/>
              <a:t>Сакральна (харизматична, магічна) теорія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56049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іСторичні</a:t>
            </a:r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типи держави і права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643578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Історичний тип держави – це сукупність найсуттєвіших ознак, притаманних державах у різні періоди історії, які проявляються в єдності закономірностей розвитку, засновані на однакових економічних, культурних відносинах.</a:t>
            </a:r>
            <a:endParaRPr lang="ru-RU" sz="2000" i="1" dirty="0"/>
          </a:p>
        </p:txBody>
      </p:sp>
      <p:pic>
        <p:nvPicPr>
          <p:cNvPr id="5" name="Рисунок 4" descr="_A148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571744"/>
            <a:ext cx="6330261" cy="388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0">
      <a:dk1>
        <a:srgbClr val="754401"/>
      </a:dk1>
      <a:lt1>
        <a:srgbClr val="FEE7C9"/>
      </a:lt1>
      <a:dk2>
        <a:srgbClr val="B06602"/>
      </a:dk2>
      <a:lt2>
        <a:srgbClr val="FCB95D"/>
      </a:lt2>
      <a:accent1>
        <a:srgbClr val="EB8803"/>
      </a:accent1>
      <a:accent2>
        <a:srgbClr val="B06602"/>
      </a:accent2>
      <a:accent3>
        <a:srgbClr val="FEB80A"/>
      </a:accent3>
      <a:accent4>
        <a:srgbClr val="FCB95D"/>
      </a:accent4>
      <a:accent5>
        <a:srgbClr val="B06602"/>
      </a:accent5>
      <a:accent6>
        <a:srgbClr val="B06602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304</TotalTime>
  <Words>565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Спеціалізована школа I-III ступенів з поглибленим вивченням   української мови та літератури міста Києва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теорії походження держав</vt:lpstr>
      <vt:lpstr>іСторичні типи держави і права</vt:lpstr>
      <vt:lpstr>Презентация PowerPoint</vt:lpstr>
      <vt:lpstr>Список використаної літератури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Спеціалізована школа I-III ступенів з поглибленим вивченням  української мови та літератури міста Києва</dc:title>
  <dc:creator>Ludmila</dc:creator>
  <cp:lastModifiedBy>SAMSUNG</cp:lastModifiedBy>
  <cp:revision>57</cp:revision>
  <dcterms:created xsi:type="dcterms:W3CDTF">2012-10-12T17:41:19Z</dcterms:created>
  <dcterms:modified xsi:type="dcterms:W3CDTF">2014-06-02T15:06:04Z</dcterms:modified>
</cp:coreProperties>
</file>