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113AAE-4BE9-4E93-B8DA-133460F4CDF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AC3FC7-156D-47A5-AA46-5D4B33529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7df6a0f34180006582f429068c6ac2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28860" y="357166"/>
            <a:ext cx="5187653" cy="5262979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88000">
                <a:srgbClr val="85C2FF">
                  <a:alpha val="36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210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Разом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щастям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журбою</a:t>
            </a:r>
            <a:endParaRPr lang="ru-RU" sz="28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Зеленим листом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шелестить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небі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яснім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над водою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Нам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рідна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мова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мерехтить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endParaRPr lang="ru-RU" sz="28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символ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мудрості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твоєї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Моя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Вкраїно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Він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горить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Тож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мови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рідної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своєї</a:t>
            </a:r>
            <a:endParaRPr lang="ru-RU" sz="28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Не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відцураймось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ні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</a:t>
            </a:r>
            <a:r>
              <a:rPr lang="ru-RU" sz="28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мить</a:t>
            </a:r>
            <a:r>
              <a:rPr lang="ru-RU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2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21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000504"/>
            <a:ext cx="2714644" cy="2051468"/>
          </a:xfrm>
          <a:prstGeom prst="rect">
            <a:avLst/>
          </a:prstGeom>
        </p:spPr>
      </p:pic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714744" y="357166"/>
            <a:ext cx="2928958" cy="5072098"/>
          </a:xfrm>
          <a:prstGeom prst="snip2Same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71480"/>
            <a:ext cx="25003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C00000"/>
                </a:solidFill>
              </a:rPr>
              <a:t>Мабуть</a:t>
            </a:r>
            <a:r>
              <a:rPr lang="ru-RU" sz="1600" b="1" i="1" dirty="0" smtClean="0">
                <a:solidFill>
                  <a:srgbClr val="C00000"/>
                </a:solidFill>
              </a:rPr>
              <a:t> в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світі</a:t>
            </a:r>
            <a:r>
              <a:rPr lang="ru-RU" sz="1600" b="1" i="1" dirty="0" smtClean="0">
                <a:solidFill>
                  <a:srgbClr val="C00000"/>
                </a:solidFill>
              </a:rPr>
              <a:t> не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буває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Народу такого,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Щоб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свідомо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забував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Свою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рідну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мову</a:t>
            </a:r>
            <a:r>
              <a:rPr lang="ru-RU" sz="1600" b="1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Щоб</a:t>
            </a:r>
            <a:r>
              <a:rPr lang="ru-RU" sz="1600" b="1" i="1" dirty="0" smtClean="0">
                <a:solidFill>
                  <a:srgbClr val="C00000"/>
                </a:solidFill>
              </a:rPr>
              <a:t> продав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її</a:t>
            </a:r>
            <a:r>
              <a:rPr lang="ru-RU" sz="1600" b="1" i="1" dirty="0" smtClean="0">
                <a:solidFill>
                  <a:srgbClr val="C00000"/>
                </a:solidFill>
              </a:rPr>
              <a:t> за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гроші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Ближньому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сусіду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А потому жив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спокійно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Снідав</a:t>
            </a:r>
            <a:r>
              <a:rPr lang="ru-RU" sz="1600" b="1" i="1" dirty="0" smtClean="0">
                <a:solidFill>
                  <a:srgbClr val="C00000"/>
                </a:solidFill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обідав</a:t>
            </a: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</a:p>
          <a:p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Щоб</a:t>
            </a:r>
            <a:r>
              <a:rPr lang="ru-RU" sz="1600" b="1" i="1" dirty="0" smtClean="0">
                <a:solidFill>
                  <a:srgbClr val="C00000"/>
                </a:solidFill>
              </a:rPr>
              <a:t> не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вчили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рідній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мові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Дітей</a:t>
            </a:r>
            <a:r>
              <a:rPr lang="ru-RU" sz="1600" b="1" i="1" dirty="0" smtClean="0">
                <a:solidFill>
                  <a:srgbClr val="C00000"/>
                </a:solidFill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онуків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її</a:t>
            </a:r>
            <a:r>
              <a:rPr lang="ru-RU" sz="1600" b="1" i="1" dirty="0" smtClean="0">
                <a:solidFill>
                  <a:srgbClr val="C00000"/>
                </a:solidFill>
              </a:rPr>
              <a:t> не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захищали</a:t>
            </a:r>
            <a:r>
              <a:rPr lang="ru-RU" sz="1600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Опустивши руки. </a:t>
            </a:r>
          </a:p>
          <a:p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Що</a:t>
            </a:r>
            <a:r>
              <a:rPr lang="ru-RU" sz="1600" b="1" i="1" dirty="0" smtClean="0">
                <a:solidFill>
                  <a:srgbClr val="C00000"/>
                </a:solidFill>
              </a:rPr>
              <a:t> поганого для нас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i="1" dirty="0" smtClean="0">
                <a:solidFill>
                  <a:srgbClr val="C00000"/>
                </a:solidFill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зробила</a:t>
            </a:r>
            <a:r>
              <a:rPr lang="ru-RU" sz="1600" b="1" i="1" dirty="0" smtClean="0">
                <a:solidFill>
                  <a:srgbClr val="C00000"/>
                </a:solidFill>
              </a:rPr>
              <a:t> !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Поважаємо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російську</a:t>
            </a:r>
            <a:r>
              <a:rPr lang="ru-RU" sz="1600" b="1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А своя немила.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13592192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857232"/>
            <a:ext cx="2694321" cy="2071702"/>
          </a:xfrm>
          <a:prstGeom prst="rect">
            <a:avLst/>
          </a:prstGeom>
        </p:spPr>
      </p:pic>
      <p:pic>
        <p:nvPicPr>
          <p:cNvPr id="10" name="Рисунок 9" descr="280px-Discrimination_of_Ukrainian_langu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857232"/>
            <a:ext cx="2500298" cy="1928825"/>
          </a:xfrm>
          <a:prstGeom prst="rect">
            <a:avLst/>
          </a:prstGeom>
        </p:spPr>
      </p:pic>
      <p:pic>
        <p:nvPicPr>
          <p:cNvPr id="11" name="Рисунок 10" descr="12882959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000504"/>
            <a:ext cx="2500298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5072098" cy="616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500826" y="1714488"/>
            <a:ext cx="2500298" cy="34163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 казала </a:t>
            </a:r>
            <a:r>
              <a:rPr lang="ru-RU" b="1" dirty="0" err="1" smtClean="0">
                <a:solidFill>
                  <a:srgbClr val="C00000"/>
                </a:solidFill>
              </a:rPr>
              <a:t>мені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мати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«</a:t>
            </a:r>
            <a:r>
              <a:rPr lang="ru-RU" b="1" dirty="0" err="1" smtClean="0">
                <a:solidFill>
                  <a:srgbClr val="C00000"/>
                </a:solidFill>
              </a:rPr>
              <a:t>Можеш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багато</a:t>
            </a:r>
            <a:r>
              <a:rPr lang="ru-RU" b="1" dirty="0" smtClean="0">
                <a:solidFill>
                  <a:srgbClr val="C00000"/>
                </a:solidFill>
              </a:rPr>
              <a:t> знати,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Кожну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мову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шанувати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Та одну </a:t>
            </a:r>
            <a:r>
              <a:rPr lang="ru-RU" b="1" dirty="0" err="1" smtClean="0">
                <a:solidFill>
                  <a:srgbClr val="C00000"/>
                </a:solidFill>
              </a:rPr>
              <a:t>із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усіх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Щоб</a:t>
            </a:r>
            <a:r>
              <a:rPr lang="ru-RU" b="1" dirty="0" smtClean="0">
                <a:solidFill>
                  <a:srgbClr val="C00000"/>
                </a:solidFill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серці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зберіг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серці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ніжну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погідну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Збережу</a:t>
            </a:r>
            <a:r>
              <a:rPr lang="ru-RU" b="1" dirty="0" smtClean="0">
                <a:solidFill>
                  <a:srgbClr val="C00000"/>
                </a:solidFill>
              </a:rPr>
              <a:t> я </a:t>
            </a:r>
            <a:r>
              <a:rPr lang="ru-RU" b="1" dirty="0" err="1" smtClean="0">
                <a:solidFill>
                  <a:srgbClr val="C00000"/>
                </a:solidFill>
              </a:rPr>
              <a:t>мову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рідну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0a2906248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2500298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a2906248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357826"/>
            <a:ext cx="2500298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75" y="4857761"/>
            <a:ext cx="3005825" cy="2000240"/>
          </a:xfrm>
          <a:prstGeom prst="rect">
            <a:avLst/>
          </a:prstGeom>
        </p:spPr>
      </p:pic>
      <p:pic>
        <p:nvPicPr>
          <p:cNvPr id="6" name="Рисунок 5" descr="x_af3800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714612" cy="4068550"/>
          </a:xfrm>
          <a:prstGeom prst="rect">
            <a:avLst/>
          </a:prstGeom>
        </p:spPr>
      </p:pic>
      <p:pic>
        <p:nvPicPr>
          <p:cNvPr id="7" name="Рисунок 6" descr="x_3fb296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9" y="0"/>
            <a:ext cx="3809995" cy="2857496"/>
          </a:xfrm>
          <a:prstGeom prst="rect">
            <a:avLst/>
          </a:prstGeom>
        </p:spPr>
      </p:pic>
      <p:pic>
        <p:nvPicPr>
          <p:cNvPr id="4" name="Рисунок 3" descr="mova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071678"/>
            <a:ext cx="3524250" cy="2819400"/>
          </a:xfrm>
          <a:prstGeom prst="rect">
            <a:avLst/>
          </a:prstGeom>
        </p:spPr>
      </p:pic>
      <p:pic>
        <p:nvPicPr>
          <p:cNvPr id="8" name="Рисунок 7" descr="6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429000"/>
            <a:ext cx="2227285" cy="1485895"/>
          </a:xfrm>
          <a:prstGeom prst="rect">
            <a:avLst/>
          </a:prstGeom>
        </p:spPr>
      </p:pic>
      <p:pic>
        <p:nvPicPr>
          <p:cNvPr id="9" name="Рисунок 8" descr="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142852"/>
            <a:ext cx="2702394" cy="1785950"/>
          </a:xfrm>
          <a:prstGeom prst="rect">
            <a:avLst/>
          </a:prstGeom>
        </p:spPr>
      </p:pic>
      <p:pic>
        <p:nvPicPr>
          <p:cNvPr id="10" name="Рисунок 9" descr="37567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4714884"/>
            <a:ext cx="2792662" cy="2143116"/>
          </a:xfrm>
          <a:prstGeom prst="rect">
            <a:avLst/>
          </a:prstGeom>
        </p:spPr>
      </p:pic>
      <p:pic>
        <p:nvPicPr>
          <p:cNvPr id="12" name="Рисунок 11" descr="134692204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0" y="5143488"/>
            <a:ext cx="2583511" cy="1714512"/>
          </a:xfrm>
          <a:prstGeom prst="rect">
            <a:avLst/>
          </a:prstGeom>
        </p:spPr>
      </p:pic>
      <p:pic>
        <p:nvPicPr>
          <p:cNvPr id="13" name="Рисунок 12" descr="images.jтpeg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62" y="3071810"/>
            <a:ext cx="2405061" cy="195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379ed3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534561"/>
            <a:ext cx="8143900" cy="132343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5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Мелодійна</a:t>
            </a:r>
            <a:r>
              <a:rPr lang="ru-RU" sz="1600" b="1" dirty="0" smtClean="0">
                <a:solidFill>
                  <a:srgbClr val="C00000"/>
                </a:solidFill>
              </a:rPr>
              <a:t> та </a:t>
            </a:r>
            <a:r>
              <a:rPr lang="ru-RU" sz="1600" b="1" dirty="0" err="1" smtClean="0">
                <a:solidFill>
                  <a:srgbClr val="C00000"/>
                </a:solidFill>
              </a:rPr>
              <a:t>неповторна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ввібрала</a:t>
            </a:r>
            <a:r>
              <a:rPr lang="ru-RU" sz="1600" b="1" dirty="0" smtClean="0">
                <a:solidFill>
                  <a:srgbClr val="C00000"/>
                </a:solidFill>
              </a:rPr>
              <a:t> в себе </a:t>
            </a:r>
            <a:r>
              <a:rPr lang="ru-RU" sz="1600" b="1" dirty="0" err="1" smtClean="0">
                <a:solidFill>
                  <a:srgbClr val="C00000"/>
                </a:solidFill>
              </a:rPr>
              <a:t>гомін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лісів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полів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рік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морів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землі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нашої</a:t>
            </a:r>
            <a:r>
              <a:rPr lang="ru-RU" sz="1600" b="1" dirty="0" smtClean="0">
                <a:solidFill>
                  <a:srgbClr val="C00000"/>
                </a:solidFill>
              </a:rPr>
              <a:t>. Слова </a:t>
            </a:r>
            <a:r>
              <a:rPr lang="ru-RU" sz="1600" b="1" dirty="0" err="1" smtClean="0">
                <a:solidFill>
                  <a:srgbClr val="C00000"/>
                </a:solidFill>
              </a:rPr>
              <a:t>нашої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переткані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вишневим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цвітом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барвінком</a:t>
            </a:r>
            <a:r>
              <a:rPr lang="ru-RU" sz="1600" b="1" dirty="0" smtClean="0">
                <a:solidFill>
                  <a:srgbClr val="C00000"/>
                </a:solidFill>
              </a:rPr>
              <a:t>, калиною. Наша </a:t>
            </a:r>
            <a:r>
              <a:rPr lang="ru-RU" sz="1600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</a:t>
            </a:r>
            <a:r>
              <a:rPr lang="ru-RU" sz="1600" b="1" dirty="0" err="1" smtClean="0">
                <a:solidFill>
                  <a:srgbClr val="C00000"/>
                </a:solidFill>
              </a:rPr>
              <a:t>це</a:t>
            </a:r>
            <a:r>
              <a:rPr lang="ru-RU" sz="1600" b="1" dirty="0" smtClean="0">
                <a:solidFill>
                  <a:srgbClr val="C00000"/>
                </a:solidFill>
              </a:rPr>
              <a:t> золота </a:t>
            </a:r>
            <a:r>
              <a:rPr lang="ru-RU" sz="1600" b="1" dirty="0" err="1" smtClean="0">
                <a:solidFill>
                  <a:srgbClr val="C00000"/>
                </a:solidFill>
              </a:rPr>
              <a:t>скарбниця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душі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народної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якої</a:t>
            </a:r>
            <a:r>
              <a:rPr lang="ru-RU" sz="1600" b="1" dirty="0" smtClean="0">
                <a:solidFill>
                  <a:srgbClr val="C00000"/>
                </a:solidFill>
              </a:rPr>
              <a:t> ми </a:t>
            </a:r>
            <a:r>
              <a:rPr lang="ru-RU" sz="1600" b="1" dirty="0" err="1" smtClean="0">
                <a:solidFill>
                  <a:srgbClr val="C00000"/>
                </a:solidFill>
              </a:rPr>
              <a:t>виростаємо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якою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живемо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завдяки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якій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маємо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величне</a:t>
            </a:r>
            <a:r>
              <a:rPr lang="ru-RU" sz="1600" b="1" dirty="0" smtClean="0">
                <a:solidFill>
                  <a:srgbClr val="C00000"/>
                </a:solidFill>
              </a:rPr>
              <a:t> право </a:t>
            </a:r>
            <a:r>
              <a:rPr lang="ru-RU" sz="1600" b="1" dirty="0" err="1" smtClean="0">
                <a:solidFill>
                  <a:srgbClr val="C00000"/>
                </a:solidFill>
              </a:rPr>
              <a:t>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високу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гордість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іменуватися</a:t>
            </a:r>
            <a:r>
              <a:rPr lang="ru-RU" sz="1600" b="1" dirty="0" smtClean="0">
                <a:solidFill>
                  <a:srgbClr val="C00000"/>
                </a:solidFill>
              </a:rPr>
              <a:t> народом </a:t>
            </a:r>
            <a:r>
              <a:rPr lang="ru-RU" sz="1600" b="1" dirty="0" err="1" smtClean="0">
                <a:solidFill>
                  <a:srgbClr val="C00000"/>
                </a:solidFill>
              </a:rPr>
              <a:t>України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714356"/>
            <a:ext cx="4143404" cy="2308324"/>
          </a:xfrm>
          <a:prstGeom prst="rect">
            <a:avLst/>
          </a:prstGeom>
          <a:gradFill flip="none" rotWithShape="1">
            <a:gsLst>
              <a:gs pos="35000">
                <a:srgbClr val="8488C4">
                  <a:alpha val="52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Велична</a:t>
            </a:r>
            <a:r>
              <a:rPr lang="ru-RU" b="1" i="1" dirty="0" smtClean="0">
                <a:solidFill>
                  <a:srgbClr val="C00000"/>
                </a:solidFill>
              </a:rPr>
              <a:t>, щедра </a:t>
            </a:r>
            <a:r>
              <a:rPr lang="ru-RU" b="1" i="1" dirty="0" err="1" smtClean="0">
                <a:solidFill>
                  <a:srgbClr val="C00000"/>
                </a:solidFill>
              </a:rPr>
              <a:t>і</a:t>
            </a:r>
            <a:r>
              <a:rPr lang="ru-RU" b="1" i="1" dirty="0" smtClean="0">
                <a:solidFill>
                  <a:srgbClr val="C00000"/>
                </a:solidFill>
              </a:rPr>
              <a:t> прекрасна </a:t>
            </a:r>
            <a:r>
              <a:rPr lang="ru-RU" b="1" i="1" dirty="0" err="1" smtClean="0">
                <a:solidFill>
                  <a:srgbClr val="C00000"/>
                </a:solidFill>
              </a:rPr>
              <a:t>мова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Прозора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 чиста, як </a:t>
            </a:r>
            <a:r>
              <a:rPr lang="ru-RU" b="1" i="1" dirty="0" err="1" smtClean="0">
                <a:solidFill>
                  <a:srgbClr val="C00000"/>
                </a:solidFill>
              </a:rPr>
              <a:t>гірська</a:t>
            </a:r>
            <a:r>
              <a:rPr lang="ru-RU" b="1" i="1" dirty="0" smtClean="0">
                <a:solidFill>
                  <a:srgbClr val="C00000"/>
                </a:solidFill>
              </a:rPr>
              <a:t> вода, —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То </a:t>
            </a:r>
            <a:r>
              <a:rPr lang="ru-RU" b="1" i="1" dirty="0" err="1" smtClean="0">
                <a:solidFill>
                  <a:srgbClr val="C00000"/>
                </a:solidFill>
              </a:rPr>
              <a:t>України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мова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барвінкова</a:t>
            </a:r>
            <a:r>
              <a:rPr lang="ru-RU" b="1" i="1" dirty="0" smtClean="0">
                <a:solidFill>
                  <a:srgbClr val="C00000"/>
                </a:solidFill>
              </a:rPr>
              <a:t>, —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Така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багата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вічно</a:t>
            </a:r>
            <a:r>
              <a:rPr lang="ru-RU" b="1" i="1" dirty="0" smtClean="0">
                <a:solidFill>
                  <a:srgbClr val="C00000"/>
                </a:solidFill>
              </a:rPr>
              <a:t> молода.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Вона, як </a:t>
            </a:r>
            <a:r>
              <a:rPr lang="ru-RU" b="1" i="1" dirty="0" err="1" smtClean="0">
                <a:solidFill>
                  <a:srgbClr val="C00000"/>
                </a:solidFill>
              </a:rPr>
              <a:t>ніжна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пісня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колискова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Заходить в </a:t>
            </a:r>
            <a:r>
              <a:rPr lang="ru-RU" b="1" i="1" dirty="0" err="1" smtClean="0">
                <a:solidFill>
                  <a:srgbClr val="C00000"/>
                </a:solidFill>
              </a:rPr>
              <a:t>серце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 душу </a:t>
            </a:r>
            <a:r>
              <a:rPr lang="ru-RU" b="1" i="1" dirty="0" err="1" smtClean="0">
                <a:solidFill>
                  <a:srgbClr val="C00000"/>
                </a:solidFill>
              </a:rPr>
              <a:t>з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ранніх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літ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Ця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мова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наче</a:t>
            </a:r>
            <a:r>
              <a:rPr lang="ru-RU" b="1" i="1" dirty="0" smtClean="0">
                <a:solidFill>
                  <a:srgbClr val="C00000"/>
                </a:solidFill>
              </a:rPr>
              <a:t> пташка </a:t>
            </a:r>
            <a:r>
              <a:rPr lang="ru-RU" b="1" i="1" dirty="0" err="1" smtClean="0">
                <a:solidFill>
                  <a:srgbClr val="C00000"/>
                </a:solidFill>
              </a:rPr>
              <a:t>світанкова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Що</a:t>
            </a:r>
            <a:r>
              <a:rPr lang="ru-RU" b="1" i="1" dirty="0" smtClean="0">
                <a:solidFill>
                  <a:srgbClr val="C00000"/>
                </a:solidFill>
              </a:rPr>
              <a:t> гордо лине в </a:t>
            </a:r>
            <a:r>
              <a:rPr lang="ru-RU" b="1" i="1" dirty="0" err="1" smtClean="0">
                <a:solidFill>
                  <a:srgbClr val="C00000"/>
                </a:solidFill>
              </a:rPr>
              <a:t>свій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стрімкий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політ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365414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550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500042"/>
            <a:ext cx="3500462" cy="3785652"/>
          </a:xfrm>
          <a:prstGeom prst="rect">
            <a:avLst/>
          </a:prstGeom>
          <a:gradFill>
            <a:gsLst>
              <a:gs pos="5600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Посміхається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мати</a:t>
            </a:r>
            <a:r>
              <a:rPr lang="ru-RU" sz="2000" b="1" dirty="0" smtClean="0">
                <a:solidFill>
                  <a:srgbClr val="C00000"/>
                </a:solidFill>
              </a:rPr>
              <a:t> до </a:t>
            </a:r>
            <a:r>
              <a:rPr lang="ru-RU" sz="2000" b="1" dirty="0" err="1" smtClean="0">
                <a:solidFill>
                  <a:srgbClr val="C00000"/>
                </a:solidFill>
              </a:rPr>
              <a:t>сина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— </a:t>
            </a:r>
            <a:r>
              <a:rPr lang="ru-RU" sz="2000" b="1" dirty="0" err="1" smtClean="0">
                <a:solidFill>
                  <a:srgbClr val="C00000"/>
                </a:solidFill>
              </a:rPr>
              <a:t>Пам'ятай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моє</a:t>
            </a:r>
            <a:r>
              <a:rPr lang="ru-RU" sz="2000" b="1" dirty="0" smtClean="0">
                <a:solidFill>
                  <a:srgbClr val="C00000"/>
                </a:solidFill>
              </a:rPr>
              <a:t> миле дитя,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Рідна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мова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солов'їна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Зігріває</a:t>
            </a:r>
            <a:r>
              <a:rPr lang="ru-RU" sz="2000" b="1" dirty="0" smtClean="0">
                <a:solidFill>
                  <a:srgbClr val="C00000"/>
                </a:solidFill>
              </a:rPr>
              <a:t> людей все </a:t>
            </a:r>
            <a:r>
              <a:rPr lang="ru-RU" sz="20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Наша </a:t>
            </a:r>
            <a:r>
              <a:rPr lang="ru-RU" sz="2000" b="1" dirty="0" err="1" smtClean="0">
                <a:solidFill>
                  <a:srgbClr val="C00000"/>
                </a:solidFill>
              </a:rPr>
              <a:t>мова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живе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й</a:t>
            </a:r>
            <a:r>
              <a:rPr lang="ru-RU" sz="2000" b="1" dirty="0" smtClean="0">
                <a:solidFill>
                  <a:srgbClr val="C00000"/>
                </a:solidFill>
              </a:rPr>
              <a:t> буде </a:t>
            </a:r>
            <a:r>
              <a:rPr lang="ru-RU" sz="2000" b="1" dirty="0" err="1" smtClean="0">
                <a:solidFill>
                  <a:srgbClr val="C00000"/>
                </a:solidFill>
              </a:rPr>
              <a:t>жити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Бо</a:t>
            </a:r>
            <a:r>
              <a:rPr lang="ru-RU" sz="2000" b="1" dirty="0" smtClean="0">
                <a:solidFill>
                  <a:srgbClr val="C00000"/>
                </a:solidFill>
              </a:rPr>
              <a:t> вона, </a:t>
            </a:r>
            <a:r>
              <a:rPr lang="ru-RU" sz="2000" b="1" dirty="0" err="1" smtClean="0">
                <a:solidFill>
                  <a:srgbClr val="C00000"/>
                </a:solidFill>
              </a:rPr>
              <a:t>ніби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подих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весни</a:t>
            </a:r>
            <a:r>
              <a:rPr lang="ru-RU" sz="2000" b="1" dirty="0" smtClean="0">
                <a:solidFill>
                  <a:srgbClr val="C00000"/>
                </a:solidFill>
              </a:rPr>
              <a:t> —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Пам'ятай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2000" b="1" dirty="0" smtClean="0">
                <a:solidFill>
                  <a:srgbClr val="C00000"/>
                </a:solidFill>
              </a:rPr>
              <a:t> про </a:t>
            </a:r>
            <a:r>
              <a:rPr lang="ru-RU" sz="2000" b="1" dirty="0" err="1" smtClean="0">
                <a:solidFill>
                  <a:srgbClr val="C00000"/>
                </a:solidFill>
              </a:rPr>
              <a:t>це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сину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Рідне</a:t>
            </a:r>
            <a:r>
              <a:rPr lang="ru-RU" sz="2000" b="1" dirty="0" smtClean="0">
                <a:solidFill>
                  <a:srgbClr val="C00000"/>
                </a:solidFill>
              </a:rPr>
              <a:t> слово теплом </a:t>
            </a:r>
            <a:r>
              <a:rPr lang="ru-RU" sz="2000" b="1" dirty="0" err="1" smtClean="0">
                <a:solidFill>
                  <a:srgbClr val="C00000"/>
                </a:solidFill>
              </a:rPr>
              <a:t>огорни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500702"/>
            <a:ext cx="2357454" cy="1357298"/>
          </a:xfrm>
          <a:prstGeom prst="rect">
            <a:avLst/>
          </a:prstGeom>
        </p:spPr>
      </p:pic>
      <p:pic>
        <p:nvPicPr>
          <p:cNvPr id="8" name="Рисунок 7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46" y="5500702"/>
            <a:ext cx="2357454" cy="1357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7554" y="5929330"/>
            <a:ext cx="3429024" cy="523220"/>
          </a:xfrm>
          <a:prstGeom prst="rect">
            <a:avLst/>
          </a:prstGeom>
          <a:gradFill>
            <a:gsLst>
              <a:gs pos="19000">
                <a:srgbClr val="8488C4">
                  <a:alpha val="3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0070C0"/>
                </a:solidFill>
              </a:rPr>
              <a:t>Презентацію підготувала учениця 10-А класу, </a:t>
            </a:r>
            <a:r>
              <a:rPr lang="uk-UA" sz="1400" i="1" dirty="0" err="1" smtClean="0">
                <a:solidFill>
                  <a:srgbClr val="0070C0"/>
                </a:solidFill>
              </a:rPr>
              <a:t>Новоселецька</a:t>
            </a:r>
            <a:r>
              <a:rPr lang="uk-UA" sz="1400" i="1" dirty="0" smtClean="0">
                <a:solidFill>
                  <a:srgbClr val="0070C0"/>
                </a:solidFill>
              </a:rPr>
              <a:t> Тетяна</a:t>
            </a:r>
            <a:endParaRPr lang="ru-RU" sz="1400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500702"/>
            <a:ext cx="3429024" cy="428628"/>
          </a:xfrm>
          <a:prstGeom prst="rect">
            <a:avLst/>
          </a:prstGeom>
        </p:spPr>
      </p:pic>
      <p:pic>
        <p:nvPicPr>
          <p:cNvPr id="12" name="Рисунок 11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6429396"/>
            <a:ext cx="3429024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1318873_simvo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7075734" cy="52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2428868"/>
            <a:ext cx="12144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Українські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діти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Всім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говорять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сміло</a:t>
            </a:r>
            <a:r>
              <a:rPr lang="ru-RU" sz="14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Свій</a:t>
            </a:r>
            <a:r>
              <a:rPr lang="ru-RU" sz="1400" b="1" dirty="0" smtClean="0">
                <a:solidFill>
                  <a:srgbClr val="FF0000"/>
                </a:solidFill>
              </a:rPr>
              <a:t> народ </a:t>
            </a:r>
            <a:r>
              <a:rPr lang="ru-RU" sz="1400" b="1" dirty="0" err="1" smtClean="0">
                <a:solidFill>
                  <a:srgbClr val="FF0000"/>
                </a:solidFill>
              </a:rPr>
              <a:t>любити</a:t>
            </a:r>
            <a:r>
              <a:rPr lang="ru-RU" sz="1400" b="1" dirty="0" smtClean="0">
                <a:solidFill>
                  <a:srgbClr val="FF0000"/>
                </a:solidFill>
              </a:rPr>
              <a:t> —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То </a:t>
            </a:r>
            <a:r>
              <a:rPr lang="ru-RU" sz="1400" b="1" dirty="0" err="1" smtClean="0">
                <a:solidFill>
                  <a:srgbClr val="FF0000"/>
                </a:solidFill>
              </a:rPr>
              <a:t>велике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діло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Лиш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по-українськи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Любо </a:t>
            </a:r>
            <a:r>
              <a:rPr lang="ru-RU" sz="1400" b="1" dirty="0" err="1" smtClean="0">
                <a:solidFill>
                  <a:srgbClr val="FF0000"/>
                </a:solidFill>
              </a:rPr>
              <a:t>говорити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І </a:t>
            </a:r>
            <a:r>
              <a:rPr lang="ru-RU" sz="1400" b="1" dirty="0" err="1" smtClean="0">
                <a:solidFill>
                  <a:srgbClr val="FF0000"/>
                </a:solidFill>
              </a:rPr>
              <a:t>по-українськи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Господа </a:t>
            </a:r>
            <a:r>
              <a:rPr lang="ru-RU" sz="1400" b="1" dirty="0" err="1" smtClean="0">
                <a:solidFill>
                  <a:srgbClr val="FF0000"/>
                </a:solidFill>
              </a:rPr>
              <a:t>молити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400" dirty="0" smtClean="0"/>
          </a:p>
        </p:txBody>
      </p:sp>
      <p:pic>
        <p:nvPicPr>
          <p:cNvPr id="6" name="Рисунок 5" descr="simvol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866527"/>
            <a:ext cx="3286148" cy="991473"/>
          </a:xfrm>
          <a:prstGeom prst="rect">
            <a:avLst/>
          </a:prstGeom>
        </p:spPr>
      </p:pic>
      <p:pic>
        <p:nvPicPr>
          <p:cNvPr id="7" name="Рисунок 6" descr="simvol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866527"/>
            <a:ext cx="3286148" cy="99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85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0"/>
            <a:ext cx="8143901" cy="5500702"/>
          </a:xfrm>
        </p:spPr>
      </p:pic>
      <p:sp>
        <p:nvSpPr>
          <p:cNvPr id="5" name="TextBox 4"/>
          <p:cNvSpPr txBox="1"/>
          <p:nvPr/>
        </p:nvSpPr>
        <p:spPr>
          <a:xfrm>
            <a:off x="6072198" y="357166"/>
            <a:ext cx="2714644" cy="310854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 </a:t>
            </a:r>
            <a:r>
              <a:rPr lang="ru-RU" sz="1400" b="1" dirty="0" err="1" smtClean="0">
                <a:solidFill>
                  <a:srgbClr val="C00000"/>
                </a:solidFill>
              </a:rPr>
              <a:t>розпутті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кобзар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сидить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Та на </a:t>
            </a:r>
            <a:r>
              <a:rPr lang="ru-RU" sz="1400" b="1" dirty="0" err="1" smtClean="0">
                <a:solidFill>
                  <a:srgbClr val="C00000"/>
                </a:solidFill>
              </a:rPr>
              <a:t>кобзі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грає</a:t>
            </a:r>
            <a:r>
              <a:rPr lang="ru-RU" sz="1400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Кругом </a:t>
            </a:r>
            <a:r>
              <a:rPr lang="ru-RU" sz="1400" b="1" dirty="0" err="1" smtClean="0">
                <a:solidFill>
                  <a:srgbClr val="C00000"/>
                </a:solidFill>
              </a:rPr>
              <a:t>хлопці</a:t>
            </a:r>
            <a:r>
              <a:rPr lang="ru-RU" sz="1400" b="1" dirty="0" smtClean="0">
                <a:solidFill>
                  <a:srgbClr val="C00000"/>
                </a:solidFill>
              </a:rPr>
              <a:t> та </a:t>
            </a:r>
            <a:r>
              <a:rPr lang="ru-RU" sz="1400" b="1" dirty="0" err="1" smtClean="0">
                <a:solidFill>
                  <a:srgbClr val="C00000"/>
                </a:solidFill>
              </a:rPr>
              <a:t>дівчата</a:t>
            </a:r>
            <a:r>
              <a:rPr lang="ru-RU" sz="1400" b="1" dirty="0" smtClean="0">
                <a:solidFill>
                  <a:srgbClr val="C00000"/>
                </a:solidFill>
              </a:rPr>
              <a:t> –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Як мак </a:t>
            </a:r>
            <a:r>
              <a:rPr lang="ru-RU" sz="1400" b="1" dirty="0" err="1" smtClean="0">
                <a:solidFill>
                  <a:srgbClr val="C00000"/>
                </a:solidFill>
              </a:rPr>
              <a:t>процвітає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Грає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кобзар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виспівує</a:t>
            </a:r>
            <a:r>
              <a:rPr lang="ru-RU" sz="14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Вимовля</a:t>
            </a:r>
            <a:r>
              <a:rPr lang="ru-RU" sz="1400" b="1" dirty="0" smtClean="0">
                <a:solidFill>
                  <a:srgbClr val="C00000"/>
                </a:solidFill>
              </a:rPr>
              <a:t> словами,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Як </a:t>
            </a:r>
            <a:r>
              <a:rPr lang="ru-RU" sz="1400" b="1" dirty="0" err="1" smtClean="0">
                <a:solidFill>
                  <a:srgbClr val="C00000"/>
                </a:solidFill>
              </a:rPr>
              <a:t>москалі</a:t>
            </a:r>
            <a:r>
              <a:rPr lang="ru-RU" sz="1400" b="1" dirty="0" smtClean="0">
                <a:solidFill>
                  <a:srgbClr val="C00000"/>
                </a:solidFill>
              </a:rPr>
              <a:t>, орда, ляхи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Бились </a:t>
            </a:r>
            <a:r>
              <a:rPr lang="ru-RU" sz="1400" b="1" dirty="0" err="1" smtClean="0">
                <a:solidFill>
                  <a:srgbClr val="C00000"/>
                </a:solidFill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козаками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Як </a:t>
            </a:r>
            <a:r>
              <a:rPr lang="ru-RU" sz="1400" b="1" dirty="0" err="1" smtClean="0">
                <a:solidFill>
                  <a:srgbClr val="C00000"/>
                </a:solidFill>
              </a:rPr>
              <a:t>збиралась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громадонька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</a:rPr>
              <a:t>неділеньку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вранці</a:t>
            </a:r>
            <a:r>
              <a:rPr lang="ru-RU" sz="1400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Як ховали </a:t>
            </a:r>
            <a:r>
              <a:rPr lang="ru-RU" sz="1400" b="1" dirty="0" err="1" smtClean="0">
                <a:solidFill>
                  <a:srgbClr val="C00000"/>
                </a:solidFill>
              </a:rPr>
              <a:t>козаченька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</a:rPr>
              <a:t>зеленім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байраці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473005"/>
            <a:ext cx="8143900" cy="13849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Кобзарство – </a:t>
            </a:r>
            <a:r>
              <a:rPr lang="ru-RU" sz="1400" b="1" dirty="0" err="1" smtClean="0">
                <a:solidFill>
                  <a:srgbClr val="C00000"/>
                </a:solidFill>
              </a:rPr>
              <a:t>унікальне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явище</a:t>
            </a:r>
            <a:r>
              <a:rPr lang="ru-RU" sz="1400" b="1" dirty="0" smtClean="0">
                <a:solidFill>
                  <a:srgbClr val="C00000"/>
                </a:solidFill>
              </a:rPr>
              <a:t> не </a:t>
            </a:r>
            <a:r>
              <a:rPr lang="ru-RU" sz="1400" b="1" dirty="0" err="1" smtClean="0">
                <a:solidFill>
                  <a:srgbClr val="C00000"/>
                </a:solidFill>
              </a:rPr>
              <a:t>лише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sz="1400" b="1" dirty="0" smtClean="0">
                <a:solidFill>
                  <a:srgbClr val="C00000"/>
                </a:solidFill>
              </a:rPr>
              <a:t>, а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світової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культури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носії</a:t>
            </a:r>
            <a:r>
              <a:rPr lang="ru-RU" sz="1400" b="1" dirty="0" smtClean="0">
                <a:solidFill>
                  <a:srgbClr val="C00000"/>
                </a:solidFill>
              </a:rPr>
              <a:t> – </a:t>
            </a:r>
            <a:r>
              <a:rPr lang="ru-RU" sz="1400" b="1" dirty="0" err="1" smtClean="0">
                <a:solidFill>
                  <a:srgbClr val="C00000"/>
                </a:solidFill>
              </a:rPr>
              <a:t>кобзарі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впродовж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століть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зберігали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духовний</a:t>
            </a:r>
            <a:r>
              <a:rPr lang="ru-RU" sz="1400" b="1" dirty="0" smtClean="0">
                <a:solidFill>
                  <a:srgbClr val="C00000"/>
                </a:solidFill>
              </a:rPr>
              <a:t> генофонд народу, будили в </a:t>
            </a:r>
            <a:r>
              <a:rPr lang="ru-RU" sz="1400" b="1" dirty="0" err="1" smtClean="0">
                <a:solidFill>
                  <a:srgbClr val="C00000"/>
                </a:solidFill>
              </a:rPr>
              <a:t>ньому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національну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свідомість</a:t>
            </a:r>
            <a:r>
              <a:rPr lang="ru-RU" sz="1400" b="1" dirty="0" smtClean="0">
                <a:solidFill>
                  <a:srgbClr val="C00000"/>
                </a:solidFill>
              </a:rPr>
              <a:t>, передавали </a:t>
            </a:r>
            <a:r>
              <a:rPr lang="ru-RU" sz="1400" b="1" dirty="0" err="1" smtClean="0">
                <a:solidFill>
                  <a:srgbClr val="C00000"/>
                </a:solidFill>
              </a:rPr>
              <a:t>тисячолітню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мудрість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розкривали</a:t>
            </a:r>
            <a:r>
              <a:rPr lang="ru-RU" sz="1400" b="1" dirty="0" smtClean="0">
                <a:solidFill>
                  <a:srgbClr val="C00000"/>
                </a:solidFill>
              </a:rPr>
              <a:t> правду </a:t>
            </a:r>
            <a:r>
              <a:rPr lang="ru-RU" sz="14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1400" b="1" dirty="0" smtClean="0">
                <a:solidFill>
                  <a:srgbClr val="C00000"/>
                </a:solidFill>
              </a:rPr>
              <a:t>, закликали до </a:t>
            </a:r>
            <a:r>
              <a:rPr lang="ru-RU" sz="1400" b="1" dirty="0" err="1" smtClean="0">
                <a:solidFill>
                  <a:srgbClr val="C00000"/>
                </a:solidFill>
              </a:rPr>
              <a:t>активності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згуртованості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боротьби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зі</a:t>
            </a:r>
            <a:r>
              <a:rPr lang="ru-RU" sz="1400" b="1" dirty="0" smtClean="0">
                <a:solidFill>
                  <a:srgbClr val="C00000"/>
                </a:solidFill>
              </a:rPr>
              <a:t> злом. </a:t>
            </a:r>
            <a:r>
              <a:rPr lang="ru-RU" sz="1400" b="1" dirty="0" err="1" smtClean="0">
                <a:solidFill>
                  <a:srgbClr val="C00000"/>
                </a:solidFill>
              </a:rPr>
              <a:t>Їх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просвітницька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діяльність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заборонялася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їх</a:t>
            </a:r>
            <a:r>
              <a:rPr lang="ru-RU" sz="1400" b="1" dirty="0" smtClean="0">
                <a:solidFill>
                  <a:srgbClr val="C00000"/>
                </a:solidFill>
              </a:rPr>
              <a:t> сотнями </a:t>
            </a:r>
            <a:r>
              <a:rPr lang="ru-RU" sz="1400" b="1" dirty="0" err="1" smtClean="0">
                <a:solidFill>
                  <a:srgbClr val="C00000"/>
                </a:solidFill>
              </a:rPr>
              <a:t>нищили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прирікали</a:t>
            </a:r>
            <a:r>
              <a:rPr lang="ru-RU" sz="1400" b="1" dirty="0" smtClean="0">
                <a:solidFill>
                  <a:srgbClr val="C00000"/>
                </a:solidFill>
              </a:rPr>
              <a:t> на </a:t>
            </a:r>
            <a:r>
              <a:rPr lang="ru-RU" sz="1400" b="1" dirty="0" err="1" smtClean="0">
                <a:solidFill>
                  <a:srgbClr val="C00000"/>
                </a:solidFill>
              </a:rPr>
              <a:t>вимирання</a:t>
            </a:r>
            <a:r>
              <a:rPr lang="ru-RU" sz="1400" b="1" dirty="0" smtClean="0">
                <a:solidFill>
                  <a:srgbClr val="C00000"/>
                </a:solidFill>
              </a:rPr>
              <a:t>. Разом </a:t>
            </a:r>
            <a:r>
              <a:rPr lang="ru-RU" sz="1400" b="1" dirty="0" err="1" smtClean="0">
                <a:solidFill>
                  <a:srgbClr val="C00000"/>
                </a:solidFill>
              </a:rPr>
              <a:t>зі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знищенням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кобзарів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нищився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неоціненний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духовний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спадок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України</a:t>
            </a:r>
            <a:r>
              <a:rPr lang="ru-RU" sz="1400" b="1" dirty="0" smtClean="0">
                <a:solidFill>
                  <a:srgbClr val="C00000"/>
                </a:solidFill>
              </a:rPr>
              <a:t> – </a:t>
            </a:r>
            <a:r>
              <a:rPr lang="ru-RU" sz="1400" b="1" dirty="0" err="1" smtClean="0">
                <a:solidFill>
                  <a:srgbClr val="C00000"/>
                </a:solidFill>
              </a:rPr>
              <a:t>думи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історичні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пісні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звичаї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знання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древності</a:t>
            </a:r>
            <a:r>
              <a:rPr lang="ru-RU" sz="1400" b="1" dirty="0" smtClean="0">
                <a:solidFill>
                  <a:srgbClr val="C00000"/>
                </a:solidFill>
              </a:rPr>
              <a:t> та </a:t>
            </a:r>
            <a:r>
              <a:rPr lang="ru-RU" sz="1400" b="1" dirty="0" err="1" smtClean="0">
                <a:solidFill>
                  <a:srgbClr val="C00000"/>
                </a:solidFill>
              </a:rPr>
              <a:t>історії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491481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4643446"/>
          </a:xfrm>
          <a:prstGeom prst="rect">
            <a:avLst/>
          </a:prstGeom>
        </p:spPr>
      </p:pic>
      <p:pic>
        <p:nvPicPr>
          <p:cNvPr id="4" name="Содержимое 3" descr="big_kalyna_Z80J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785926"/>
            <a:ext cx="8143900" cy="3929090"/>
          </a:xfrm>
        </p:spPr>
      </p:pic>
      <p:sp>
        <p:nvSpPr>
          <p:cNvPr id="6" name="TextBox 5"/>
          <p:cNvSpPr txBox="1"/>
          <p:nvPr/>
        </p:nvSpPr>
        <p:spPr>
          <a:xfrm>
            <a:off x="6500794" y="142852"/>
            <a:ext cx="2643206" cy="206210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Калинонька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калинонька</a:t>
            </a:r>
            <a:r>
              <a:rPr lang="ru-RU" sz="1600" b="1" dirty="0" smtClean="0">
                <a:solidFill>
                  <a:srgbClr val="C00000"/>
                </a:solidFill>
              </a:rPr>
              <a:t> –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Чиста </a:t>
            </a:r>
            <a:r>
              <a:rPr lang="ru-RU" sz="1600" b="1" dirty="0" err="1" smtClean="0">
                <a:solidFill>
                  <a:srgbClr val="C00000"/>
                </a:solidFill>
              </a:rPr>
              <a:t>врода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неземна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Калинонька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калинонька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Припадає</a:t>
            </a:r>
            <a:r>
              <a:rPr lang="ru-RU" sz="1600" b="1" dirty="0" smtClean="0">
                <a:solidFill>
                  <a:srgbClr val="C00000"/>
                </a:solidFill>
              </a:rPr>
              <a:t> до </a:t>
            </a:r>
            <a:r>
              <a:rPr lang="ru-RU" sz="1600" b="1" dirty="0" err="1" smtClean="0">
                <a:solidFill>
                  <a:srgbClr val="C00000"/>
                </a:solidFill>
              </a:rPr>
              <a:t>вікна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Білим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цвітом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розсипає</a:t>
            </a:r>
            <a:r>
              <a:rPr lang="ru-RU" sz="16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Ніжно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листям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тріпотить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І </a:t>
            </a:r>
            <a:r>
              <a:rPr lang="ru-RU" sz="1600" b="1" dirty="0" err="1" smtClean="0">
                <a:solidFill>
                  <a:srgbClr val="C00000"/>
                </a:solidFill>
              </a:rPr>
              <a:t>від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щастя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завмирає</a:t>
            </a:r>
            <a:r>
              <a:rPr lang="ru-RU" sz="16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Завмирає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білий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світ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688449"/>
            <a:ext cx="8143900" cy="116955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1400" b="1" dirty="0" smtClean="0">
                <a:solidFill>
                  <a:srgbClr val="C00000"/>
                </a:solidFill>
              </a:rPr>
              <a:t> любили люди </a:t>
            </a:r>
            <a:r>
              <a:rPr lang="ru-RU" sz="1400" b="1" dirty="0" err="1" smtClean="0">
                <a:solidFill>
                  <a:srgbClr val="C00000"/>
                </a:solidFill>
              </a:rPr>
              <a:t>цілющу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красуню</a:t>
            </a:r>
            <a:r>
              <a:rPr lang="ru-RU" sz="1400" b="1" dirty="0" smtClean="0">
                <a:solidFill>
                  <a:srgbClr val="C00000"/>
                </a:solidFill>
              </a:rPr>
              <a:t> калину, яка </a:t>
            </a:r>
            <a:r>
              <a:rPr lang="ru-RU" sz="1400" b="1" dirty="0" err="1" smtClean="0">
                <a:solidFill>
                  <a:srgbClr val="C00000"/>
                </a:solidFill>
              </a:rPr>
              <a:t>є</a:t>
            </a:r>
            <a:r>
              <a:rPr lang="ru-RU" sz="1400" b="1" dirty="0" smtClean="0">
                <a:solidFill>
                  <a:srgbClr val="C00000"/>
                </a:solidFill>
              </a:rPr>
              <a:t> символом </a:t>
            </a:r>
            <a:r>
              <a:rPr lang="ru-RU" sz="1400" b="1" dirty="0" err="1" smtClean="0">
                <a:solidFill>
                  <a:srgbClr val="C00000"/>
                </a:solidFill>
              </a:rPr>
              <a:t>дівочої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краси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ніжності</a:t>
            </a:r>
            <a:r>
              <a:rPr lang="ru-RU" sz="1400" b="1" dirty="0" smtClean="0">
                <a:solidFill>
                  <a:srgbClr val="C00000"/>
                </a:solidFill>
              </a:rPr>
              <a:t>. Вона росла </a:t>
            </a:r>
            <a:r>
              <a:rPr lang="ru-RU" sz="1400" b="1" dirty="0" err="1" smtClean="0">
                <a:solidFill>
                  <a:srgbClr val="C00000"/>
                </a:solidFill>
              </a:rPr>
              <a:t>біля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кожної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хати</a:t>
            </a:r>
            <a:r>
              <a:rPr lang="ru-RU" sz="1400" b="1" dirty="0" smtClean="0">
                <a:solidFill>
                  <a:srgbClr val="C00000"/>
                </a:solidFill>
              </a:rPr>
              <a:t>. Красива вона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в пору </a:t>
            </a:r>
            <a:r>
              <a:rPr lang="ru-RU" sz="1400" b="1" dirty="0" err="1" smtClean="0">
                <a:solidFill>
                  <a:srgbClr val="C00000"/>
                </a:solidFill>
              </a:rPr>
              <a:t>цвітіння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коли </a:t>
            </a:r>
            <a:r>
              <a:rPr lang="ru-RU" sz="1400" b="1" dirty="0" err="1" smtClean="0">
                <a:solidFill>
                  <a:srgbClr val="C00000"/>
                </a:solidFill>
              </a:rPr>
              <a:t>багряніє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восени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листя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взимку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коли</a:t>
            </a:r>
            <a:r>
              <a:rPr lang="ru-RU" sz="1400" b="1" dirty="0" smtClean="0">
                <a:solidFill>
                  <a:srgbClr val="C00000"/>
                </a:solidFill>
              </a:rPr>
              <a:t> на </a:t>
            </a:r>
            <a:r>
              <a:rPr lang="ru-RU" sz="1400" b="1" dirty="0" err="1" smtClean="0">
                <a:solidFill>
                  <a:srgbClr val="C00000"/>
                </a:solidFill>
              </a:rPr>
              <a:t>тлі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білого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снігу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червоніють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її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ягоди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err="1" smtClean="0">
                <a:solidFill>
                  <a:srgbClr val="C00000"/>
                </a:solidFill>
              </a:rPr>
              <a:t>Дівчата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вишивали</a:t>
            </a:r>
            <a:r>
              <a:rPr lang="ru-RU" sz="1400" b="1" dirty="0" smtClean="0">
                <a:solidFill>
                  <a:srgbClr val="C00000"/>
                </a:solidFill>
              </a:rPr>
              <a:t> на сорочках калину, </a:t>
            </a:r>
            <a:r>
              <a:rPr lang="ru-RU" sz="1400" b="1" dirty="0" err="1" smtClean="0">
                <a:solidFill>
                  <a:srgbClr val="C00000"/>
                </a:solidFill>
              </a:rPr>
              <a:t>її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вплітали</a:t>
            </a:r>
            <a:r>
              <a:rPr lang="ru-RU" sz="1400" b="1" dirty="0" smtClean="0">
                <a:solidFill>
                  <a:srgbClr val="C00000"/>
                </a:solidFill>
              </a:rPr>
              <a:t> у </a:t>
            </a:r>
            <a:r>
              <a:rPr lang="ru-RU" sz="1400" b="1" dirty="0" err="1" smtClean="0">
                <a:solidFill>
                  <a:srgbClr val="C00000"/>
                </a:solidFill>
              </a:rPr>
              <a:t>віночок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Росте калина по </a:t>
            </a:r>
            <a:r>
              <a:rPr lang="ru-RU" sz="1400" b="1" dirty="0" err="1" smtClean="0">
                <a:solidFill>
                  <a:srgbClr val="C00000"/>
                </a:solidFill>
              </a:rPr>
              <a:t>лісах</a:t>
            </a:r>
            <a:r>
              <a:rPr lang="ru-RU" sz="1400" b="1" dirty="0" smtClean="0">
                <a:solidFill>
                  <a:srgbClr val="C00000"/>
                </a:solidFill>
              </a:rPr>
              <a:t>, в гаях, </a:t>
            </a:r>
            <a:r>
              <a:rPr lang="ru-RU" sz="1400" b="1" dirty="0" err="1" smtClean="0">
                <a:solidFill>
                  <a:srgbClr val="C00000"/>
                </a:solidFill>
              </a:rPr>
              <a:t>дібровах</a:t>
            </a:r>
            <a:r>
              <a:rPr lang="ru-RU" sz="1400" b="1" dirty="0" smtClean="0">
                <a:solidFill>
                  <a:srgbClr val="C00000"/>
                </a:solidFill>
              </a:rPr>
              <a:t>, на </a:t>
            </a:r>
            <a:r>
              <a:rPr lang="ru-RU" sz="1400" b="1" dirty="0" err="1" smtClean="0">
                <a:solidFill>
                  <a:srgbClr val="C00000"/>
                </a:solidFill>
              </a:rPr>
              <a:t>узліссях</a:t>
            </a:r>
            <a:r>
              <a:rPr lang="ru-RU" sz="1400" b="1" dirty="0" smtClean="0">
                <a:solidFill>
                  <a:srgbClr val="C00000"/>
                </a:solidFill>
              </a:rPr>
              <a:t> – по </a:t>
            </a:r>
            <a:r>
              <a:rPr lang="ru-RU" sz="1400" b="1" dirty="0" err="1" smtClean="0">
                <a:solidFill>
                  <a:srgbClr val="C00000"/>
                </a:solidFill>
              </a:rPr>
              <a:t>всій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Україні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err="1" smtClean="0">
                <a:solidFill>
                  <a:srgbClr val="C00000"/>
                </a:solidFill>
              </a:rPr>
              <a:t>її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садять</a:t>
            </a:r>
            <a:r>
              <a:rPr lang="ru-RU" sz="1400" b="1" dirty="0" smtClean="0">
                <a:solidFill>
                  <a:srgbClr val="C00000"/>
                </a:solidFill>
              </a:rPr>
              <a:t> коло </a:t>
            </a:r>
            <a:r>
              <a:rPr lang="ru-RU" sz="1400" b="1" dirty="0" err="1" smtClean="0">
                <a:solidFill>
                  <a:srgbClr val="C00000"/>
                </a:solidFill>
              </a:rPr>
              <a:t>хати</a:t>
            </a:r>
            <a:r>
              <a:rPr lang="ru-RU" sz="1400" b="1" dirty="0" smtClean="0">
                <a:solidFill>
                  <a:srgbClr val="C00000"/>
                </a:solidFill>
              </a:rPr>
              <a:t>. Калина – </a:t>
            </a:r>
            <a:r>
              <a:rPr lang="ru-RU" sz="1400" b="1" dirty="0" err="1" smtClean="0">
                <a:solidFill>
                  <a:srgbClr val="C00000"/>
                </a:solidFill>
              </a:rPr>
              <a:t>неодмінний</a:t>
            </a:r>
            <a:r>
              <a:rPr lang="ru-RU" sz="1400" b="1" dirty="0" smtClean="0">
                <a:solidFill>
                  <a:srgbClr val="C00000"/>
                </a:solidFill>
              </a:rPr>
              <a:t> атрибут </a:t>
            </a:r>
            <a:r>
              <a:rPr lang="ru-RU" sz="1400" b="1" dirty="0" err="1" smtClean="0">
                <a:solidFill>
                  <a:srgbClr val="C00000"/>
                </a:solidFill>
              </a:rPr>
              <a:t>оселі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українця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ес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4572008"/>
          </a:xfrm>
          <a:prstGeom prst="rect">
            <a:avLst/>
          </a:prstGeom>
        </p:spPr>
      </p:pic>
      <p:pic>
        <p:nvPicPr>
          <p:cNvPr id="5" name="Рисунок 4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4572008"/>
            <a:ext cx="1714511" cy="2285992"/>
          </a:xfrm>
          <a:prstGeom prst="rect">
            <a:avLst/>
          </a:prstGeom>
        </p:spPr>
      </p:pic>
      <p:pic>
        <p:nvPicPr>
          <p:cNvPr id="6" name="Рисунок 5" descr="Lo0jsN-cA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89" y="4572008"/>
            <a:ext cx="1714511" cy="228599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</p:pic>
      <p:sp>
        <p:nvSpPr>
          <p:cNvPr id="9" name="TextBox 8"/>
          <p:cNvSpPr txBox="1"/>
          <p:nvPr/>
        </p:nvSpPr>
        <p:spPr>
          <a:xfrm>
            <a:off x="2714612" y="4572008"/>
            <a:ext cx="4714908" cy="21027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вважається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однією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найкрасивіших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хоч</a:t>
            </a:r>
            <a:r>
              <a:rPr lang="ru-RU" sz="1400" b="1" dirty="0" smtClean="0">
                <a:solidFill>
                  <a:srgbClr val="C00000"/>
                </a:solidFill>
              </a:rPr>
              <a:t> за </a:t>
            </a:r>
            <a:r>
              <a:rPr lang="ru-RU" sz="1400" b="1" dirty="0" err="1" smtClean="0">
                <a:solidFill>
                  <a:srgbClr val="C00000"/>
                </a:solidFill>
              </a:rPr>
              <a:t>поширеністю</a:t>
            </a:r>
            <a:r>
              <a:rPr lang="ru-RU" sz="1400" b="1" dirty="0" smtClean="0">
                <a:solidFill>
                  <a:srgbClr val="C00000"/>
                </a:solidFill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</a:rPr>
              <a:t>світі</a:t>
            </a:r>
            <a:r>
              <a:rPr lang="ru-RU" sz="1400" b="1" dirty="0" smtClean="0">
                <a:solidFill>
                  <a:srgbClr val="C00000"/>
                </a:solidFill>
              </a:rPr>
              <a:t> вона </a:t>
            </a:r>
            <a:r>
              <a:rPr lang="ru-RU" sz="1400" b="1" dirty="0" err="1" smtClean="0">
                <a:solidFill>
                  <a:srgbClr val="C00000"/>
                </a:solidFill>
              </a:rPr>
              <a:t>поступається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багатьом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іншим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sz="1400" b="1" dirty="0" smtClean="0">
                <a:solidFill>
                  <a:srgbClr val="C00000"/>
                </a:solidFill>
              </a:rPr>
              <a:t> – </a:t>
            </a:r>
            <a:r>
              <a:rPr lang="ru-RU" sz="1400" b="1" dirty="0" err="1" smtClean="0">
                <a:solidFill>
                  <a:srgbClr val="C00000"/>
                </a:solidFill>
              </a:rPr>
              <a:t>державна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нашої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країни</a:t>
            </a:r>
            <a:r>
              <a:rPr lang="ru-RU" sz="1400" b="1" dirty="0" smtClean="0">
                <a:solidFill>
                  <a:srgbClr val="C00000"/>
                </a:solidFill>
              </a:rPr>
              <a:t>, вона </a:t>
            </a:r>
            <a:r>
              <a:rPr lang="ru-RU" sz="1400" b="1" dirty="0" err="1" smtClean="0">
                <a:solidFill>
                  <a:srgbClr val="C00000"/>
                </a:solidFill>
              </a:rPr>
              <a:t>виконує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важливу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комунікативну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функцію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тобто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завдяки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їй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відбувається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спілкування</a:t>
            </a:r>
            <a:r>
              <a:rPr lang="ru-RU" sz="1400" b="1" dirty="0" smtClean="0">
                <a:solidFill>
                  <a:srgbClr val="C00000"/>
                </a:solidFill>
              </a:rPr>
              <a:t> людей в </a:t>
            </a:r>
            <a:r>
              <a:rPr lang="ru-RU" sz="1400" b="1" dirty="0" err="1" smtClean="0">
                <a:solidFill>
                  <a:srgbClr val="C00000"/>
                </a:solidFill>
              </a:rPr>
              <a:t>усіх</a:t>
            </a:r>
            <a:r>
              <a:rPr lang="ru-RU" sz="1400" b="1" dirty="0" smtClean="0">
                <a:solidFill>
                  <a:srgbClr val="C00000"/>
                </a:solidFill>
              </a:rPr>
              <a:t> сферах </a:t>
            </a:r>
            <a:r>
              <a:rPr lang="ru-RU" sz="14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1400" b="1" dirty="0" smtClean="0">
                <a:solidFill>
                  <a:srgbClr val="C00000"/>
                </a:solidFill>
              </a:rPr>
              <a:t>. Так </a:t>
            </a:r>
            <a:r>
              <a:rPr lang="ru-RU" sz="1400" b="1" dirty="0" err="1" smtClean="0">
                <a:solidFill>
                  <a:srgbClr val="C00000"/>
                </a:solidFill>
              </a:rPr>
              <a:t>історично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склалося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що</a:t>
            </a:r>
            <a:r>
              <a:rPr lang="ru-RU" sz="1400" b="1" dirty="0" smtClean="0">
                <a:solidFill>
                  <a:srgbClr val="C00000"/>
                </a:solidFill>
              </a:rPr>
              <a:t> на </a:t>
            </a:r>
            <a:r>
              <a:rPr lang="ru-RU" sz="1400" b="1" dirty="0" err="1" smtClean="0">
                <a:solidFill>
                  <a:srgbClr val="C00000"/>
                </a:solidFill>
              </a:rPr>
              <a:t>території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України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живе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багато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різних</a:t>
            </a:r>
            <a:r>
              <a:rPr lang="ru-RU" sz="1400" b="1" dirty="0" smtClean="0">
                <a:solidFill>
                  <a:srgbClr val="C00000"/>
                </a:solidFill>
              </a:rPr>
              <a:t> народностей, </a:t>
            </a:r>
            <a:r>
              <a:rPr lang="ru-RU" sz="1400" b="1" dirty="0" err="1" smtClean="0">
                <a:solidFill>
                  <a:srgbClr val="C00000"/>
                </a:solidFill>
              </a:rPr>
              <a:t>які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мають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свої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мови</a:t>
            </a:r>
            <a:r>
              <a:rPr lang="ru-RU" sz="1400" b="1" dirty="0" smtClean="0">
                <a:solidFill>
                  <a:srgbClr val="C00000"/>
                </a:solidFill>
              </a:rPr>
              <a:t> та </a:t>
            </a:r>
            <a:r>
              <a:rPr lang="ru-RU" sz="1400" b="1" dirty="0" err="1" smtClean="0">
                <a:solidFill>
                  <a:srgbClr val="C00000"/>
                </a:solidFill>
              </a:rPr>
              <a:t>звичаї</a:t>
            </a:r>
            <a:r>
              <a:rPr lang="ru-RU" sz="1400" b="1" dirty="0" smtClean="0">
                <a:solidFill>
                  <a:srgbClr val="C00000"/>
                </a:solidFill>
              </a:rPr>
              <a:t>, а </a:t>
            </a:r>
            <a:r>
              <a:rPr lang="ru-RU" sz="1400" b="1" dirty="0" err="1" smtClean="0">
                <a:solidFill>
                  <a:srgbClr val="C00000"/>
                </a:solidFill>
              </a:rPr>
              <a:t>біля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половини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населення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вважають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рідною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російську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0"/>
            <a:ext cx="2643206" cy="3046988"/>
          </a:xfrm>
          <a:prstGeom prst="rect">
            <a:avLst/>
          </a:prstGeom>
          <a:gradFill>
            <a:gsLst>
              <a:gs pos="53000">
                <a:srgbClr val="8488C4">
                  <a:alpha val="2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краса </a:t>
            </a:r>
            <a:r>
              <a:rPr lang="ru-RU" sz="1600" b="1" dirty="0" err="1" smtClean="0">
                <a:solidFill>
                  <a:srgbClr val="C00000"/>
                </a:solidFill>
              </a:rPr>
              <a:t>спілкування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як </a:t>
            </a:r>
            <a:r>
              <a:rPr lang="ru-RU" sz="1600" b="1" dirty="0" err="1" smtClean="0">
                <a:solidFill>
                  <a:srgbClr val="C00000"/>
                </a:solidFill>
              </a:rPr>
              <a:t>сонце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ясне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то </a:t>
            </a:r>
            <a:r>
              <a:rPr lang="ru-RU" sz="1600" b="1" dirty="0" err="1" smtClean="0">
                <a:solidFill>
                  <a:srgbClr val="C00000"/>
                </a:solidFill>
              </a:rPr>
              <a:t>предків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надбання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</a:t>
            </a:r>
            <a:r>
              <a:rPr lang="ru-RU" sz="1600" b="1" dirty="0" err="1" smtClean="0">
                <a:solidFill>
                  <a:srgbClr val="C00000"/>
                </a:solidFill>
              </a:rPr>
              <a:t>багатство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моє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то чиста </a:t>
            </a:r>
            <a:r>
              <a:rPr lang="ru-RU" sz="1600" b="1" dirty="0" err="1" smtClean="0">
                <a:solidFill>
                  <a:srgbClr val="C00000"/>
                </a:solidFill>
              </a:rPr>
              <a:t>криниця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Де </a:t>
            </a:r>
            <a:r>
              <a:rPr lang="ru-RU" sz="1600" b="1" dirty="0" err="1" smtClean="0">
                <a:solidFill>
                  <a:srgbClr val="C00000"/>
                </a:solidFill>
              </a:rPr>
              <a:t>б'є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сльоза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джерело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— </a:t>
            </a:r>
            <a:r>
              <a:rPr lang="ru-RU" sz="1600" b="1" dirty="0" err="1" smtClean="0">
                <a:solidFill>
                  <a:srgbClr val="C00000"/>
                </a:solidFill>
              </a:rPr>
              <a:t>це</a:t>
            </a:r>
            <a:r>
              <a:rPr lang="ru-RU" sz="1600" b="1" dirty="0" smtClean="0">
                <a:solidFill>
                  <a:srgbClr val="C00000"/>
                </a:solidFill>
              </a:rPr>
              <a:t> наша </a:t>
            </a:r>
            <a:r>
              <a:rPr lang="ru-RU" sz="1600" b="1" dirty="0" err="1" smtClean="0">
                <a:solidFill>
                  <a:srgbClr val="C00000"/>
                </a:solidFill>
              </a:rPr>
              <a:t>світлиця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Вона як </a:t>
            </a:r>
            <a:r>
              <a:rPr lang="ru-RU" sz="1600" b="1" dirty="0" err="1" smtClean="0">
                <a:solidFill>
                  <a:srgbClr val="C00000"/>
                </a:solidFill>
              </a:rPr>
              <a:t>добірне</a:t>
            </a:r>
            <a:r>
              <a:rPr lang="ru-RU" sz="1600" b="1" dirty="0" smtClean="0">
                <a:solidFill>
                  <a:srgbClr val="C00000"/>
                </a:solidFill>
              </a:rPr>
              <a:t> зерно.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0"/>
            <a:ext cx="8143900" cy="1323439"/>
          </a:xfrm>
          <a:prstGeom prst="rect">
            <a:avLst/>
          </a:prstGeom>
          <a:gradFill>
            <a:gsLst>
              <a:gs pos="6600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Для </a:t>
            </a:r>
            <a:r>
              <a:rPr lang="ru-RU" sz="1600" b="1" dirty="0" err="1" smtClean="0">
                <a:solidFill>
                  <a:srgbClr val="C00000"/>
                </a:solidFill>
              </a:rPr>
              <a:t>кожної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людини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її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рідна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– </a:t>
            </a:r>
            <a:r>
              <a:rPr lang="ru-RU" sz="1600" b="1" dirty="0" err="1" smtClean="0">
                <a:solidFill>
                  <a:srgbClr val="C00000"/>
                </a:solidFill>
              </a:rPr>
              <a:t>найкраща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бо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саме</a:t>
            </a:r>
            <a:r>
              <a:rPr lang="ru-RU" sz="1600" b="1" dirty="0" smtClean="0">
                <a:solidFill>
                  <a:srgbClr val="C00000"/>
                </a:solidFill>
              </a:rPr>
              <a:t> за </a:t>
            </a:r>
            <a:r>
              <a:rPr lang="ru-RU" sz="1600" b="1" dirty="0" err="1" smtClean="0">
                <a:solidFill>
                  <a:srgbClr val="C00000"/>
                </a:solidFill>
              </a:rPr>
              <a:t>її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допомогою</a:t>
            </a:r>
            <a:r>
              <a:rPr lang="ru-RU" sz="1600" b="1" dirty="0" smtClean="0">
                <a:solidFill>
                  <a:srgbClr val="C00000"/>
                </a:solidFill>
              </a:rPr>
              <a:t> вона </a:t>
            </a:r>
            <a:r>
              <a:rPr lang="ru-RU" sz="1600" b="1" dirty="0" err="1" smtClean="0">
                <a:solidFill>
                  <a:srgbClr val="C00000"/>
                </a:solidFill>
              </a:rPr>
              <a:t>вчилася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пізнавати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навколишній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світ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вона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супроводжує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err="1" smtClean="0">
                <a:solidFill>
                  <a:srgbClr val="C00000"/>
                </a:solidFill>
              </a:rPr>
              <a:t>усі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найдорожчі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спогади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усі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найважливіші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події</a:t>
            </a:r>
            <a:r>
              <a:rPr lang="ru-RU" sz="1600" b="1" dirty="0" smtClean="0">
                <a:solidFill>
                  <a:srgbClr val="C00000"/>
                </a:solidFill>
              </a:rPr>
              <a:t> в </a:t>
            </a:r>
            <a:r>
              <a:rPr lang="ru-RU" sz="1600" b="1" dirty="0" err="1" smtClean="0">
                <a:solidFill>
                  <a:srgbClr val="C00000"/>
                </a:solidFill>
              </a:rPr>
              <a:t>житті</a:t>
            </a:r>
            <a:r>
              <a:rPr lang="ru-RU" sz="1600" b="1" dirty="0" smtClean="0">
                <a:solidFill>
                  <a:srgbClr val="C00000"/>
                </a:solidFill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</a:rPr>
              <a:t>Недарма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найскладніше</a:t>
            </a:r>
            <a:r>
              <a:rPr lang="ru-RU" sz="1600" b="1" dirty="0" smtClean="0">
                <a:solidFill>
                  <a:srgbClr val="C00000"/>
                </a:solidFill>
              </a:rPr>
              <a:t> в </a:t>
            </a:r>
            <a:r>
              <a:rPr lang="ru-RU" sz="1600" b="1" dirty="0" err="1" smtClean="0">
                <a:solidFill>
                  <a:srgbClr val="C00000"/>
                </a:solidFill>
              </a:rPr>
              <a:t>чужій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країні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пристосуватися</a:t>
            </a:r>
            <a:r>
              <a:rPr lang="ru-RU" sz="1600" b="1" dirty="0" smtClean="0">
                <a:solidFill>
                  <a:srgbClr val="C00000"/>
                </a:solidFill>
              </a:rPr>
              <a:t> до </a:t>
            </a:r>
            <a:r>
              <a:rPr lang="ru-RU" sz="1600" b="1" dirty="0" err="1" smtClean="0">
                <a:solidFill>
                  <a:srgbClr val="C00000"/>
                </a:solidFill>
              </a:rPr>
              <a:t>іноземної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мови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і</a:t>
            </a:r>
            <a:r>
              <a:rPr lang="ru-RU" sz="1600" b="1" dirty="0" smtClean="0">
                <a:solidFill>
                  <a:srgbClr val="C00000"/>
                </a:solidFill>
              </a:rPr>
              <a:t> в </a:t>
            </a:r>
            <a:r>
              <a:rPr lang="ru-RU" sz="1600" b="1" dirty="0" err="1" smtClean="0">
                <a:solidFill>
                  <a:srgbClr val="C00000"/>
                </a:solidFill>
              </a:rPr>
              <a:t>будь-якому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разі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людина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сумує</a:t>
            </a:r>
            <a:r>
              <a:rPr lang="ru-RU" sz="1600" b="1" dirty="0" smtClean="0">
                <a:solidFill>
                  <a:srgbClr val="C00000"/>
                </a:solidFill>
              </a:rPr>
              <a:t> за </a:t>
            </a:r>
            <a:r>
              <a:rPr lang="ru-RU" sz="1600" b="1" dirty="0" err="1" smtClean="0">
                <a:solidFill>
                  <a:srgbClr val="C00000"/>
                </a:solidFill>
              </a:rPr>
              <a:t>рідним</a:t>
            </a:r>
            <a:r>
              <a:rPr lang="ru-RU" sz="1600" b="1" dirty="0" smtClean="0">
                <a:solidFill>
                  <a:srgbClr val="C00000"/>
                </a:solidFill>
              </a:rPr>
              <a:t> словом. Про те </a:t>
            </a:r>
            <a:r>
              <a:rPr lang="ru-RU" sz="1600" b="1" dirty="0" err="1" smtClean="0">
                <a:solidFill>
                  <a:srgbClr val="C00000"/>
                </a:solidFill>
              </a:rPr>
              <a:t>дуже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влучно</a:t>
            </a:r>
            <a:r>
              <a:rPr lang="ru-RU" sz="1600" b="1" dirty="0" smtClean="0">
                <a:solidFill>
                  <a:srgbClr val="C00000"/>
                </a:solidFill>
              </a:rPr>
              <a:t> писав Т.Шевченко: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x_1fac1b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8143900" cy="5286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2428868"/>
            <a:ext cx="8143900" cy="1200329"/>
          </a:xfrm>
          <a:prstGeom prst="rect">
            <a:avLst/>
          </a:prstGeom>
          <a:gradFill>
            <a:gsLst>
              <a:gs pos="5200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Ну </a:t>
            </a:r>
            <a:r>
              <a:rPr lang="ru-RU" b="1" i="1" dirty="0" err="1" smtClean="0">
                <a:solidFill>
                  <a:srgbClr val="C00000"/>
                </a:solidFill>
              </a:rPr>
              <a:t>що</a:t>
            </a:r>
            <a:r>
              <a:rPr lang="ru-RU" b="1" i="1" dirty="0" smtClean="0">
                <a:solidFill>
                  <a:srgbClr val="C00000"/>
                </a:solidFill>
              </a:rPr>
              <a:t> б </a:t>
            </a:r>
            <a:r>
              <a:rPr lang="ru-RU" b="1" i="1" dirty="0" err="1" smtClean="0">
                <a:solidFill>
                  <a:srgbClr val="C00000"/>
                </a:solidFill>
              </a:rPr>
              <a:t>здавалося</a:t>
            </a:r>
            <a:r>
              <a:rPr lang="ru-RU" b="1" i="1" dirty="0" smtClean="0">
                <a:solidFill>
                  <a:srgbClr val="C00000"/>
                </a:solidFill>
              </a:rPr>
              <a:t> слова?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Слова та голос – </a:t>
            </a:r>
            <a:r>
              <a:rPr lang="ru-RU" b="1" i="1" dirty="0" err="1" smtClean="0">
                <a:solidFill>
                  <a:srgbClr val="C00000"/>
                </a:solidFill>
              </a:rPr>
              <a:t>більш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нічого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А </a:t>
            </a:r>
            <a:r>
              <a:rPr lang="ru-RU" b="1" i="1" dirty="0" err="1" smtClean="0">
                <a:solidFill>
                  <a:srgbClr val="C00000"/>
                </a:solidFill>
              </a:rPr>
              <a:t>серце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б’ється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ожива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Як </a:t>
            </a:r>
            <a:r>
              <a:rPr lang="ru-RU" b="1" i="1" dirty="0" err="1" smtClean="0">
                <a:solidFill>
                  <a:srgbClr val="C00000"/>
                </a:solidFill>
              </a:rPr>
              <a:t>їх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почує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0"/>
            <a:ext cx="814390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Доля </a:t>
            </a:r>
            <a:r>
              <a:rPr lang="ru-RU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мови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злетів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падінь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періодів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розквіту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занепаду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rot="21327506">
            <a:off x="1092529" y="640385"/>
            <a:ext cx="3714776" cy="428628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 rot="171128">
            <a:off x="5324886" y="518370"/>
            <a:ext cx="3714776" cy="428628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21399436">
            <a:off x="1535949" y="1145413"/>
            <a:ext cx="26432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Емський</a:t>
            </a:r>
            <a:r>
              <a:rPr lang="ru-RU" sz="1400" dirty="0" smtClean="0"/>
              <a:t> указ — </a:t>
            </a:r>
            <a:r>
              <a:rPr lang="ru-RU" sz="1400" dirty="0" err="1" smtClean="0"/>
              <a:t>розпорядження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імператора</a:t>
            </a:r>
            <a:r>
              <a:rPr lang="ru-RU" sz="1400" dirty="0" smtClean="0"/>
              <a:t> </a:t>
            </a:r>
            <a:r>
              <a:rPr lang="ru-RU" sz="1400" dirty="0" err="1" smtClean="0"/>
              <a:t>Олександра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18(30) </a:t>
            </a:r>
            <a:r>
              <a:rPr lang="ru-RU" sz="1400" dirty="0" err="1" smtClean="0"/>
              <a:t>травня</a:t>
            </a:r>
            <a:r>
              <a:rPr lang="ru-RU" sz="1400" dirty="0" smtClean="0"/>
              <a:t> 1876, </a:t>
            </a:r>
            <a:r>
              <a:rPr lang="ru-RU" sz="1400" dirty="0" err="1" smtClean="0"/>
              <a:t>спрямоване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витіснення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обмеження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побутовим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вжитком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/>
              <a:t>Указ </a:t>
            </a:r>
            <a:r>
              <a:rPr lang="ru-RU" sz="1400" dirty="0" err="1" smtClean="0"/>
              <a:t>забороняв</a:t>
            </a:r>
            <a:r>
              <a:rPr lang="ru-RU" sz="1400" dirty="0" smtClean="0"/>
              <a:t>:</a:t>
            </a:r>
          </a:p>
          <a:p>
            <a:pPr algn="ctr"/>
            <a:r>
              <a:rPr lang="ru-RU" sz="1400" dirty="0" err="1" smtClean="0"/>
              <a:t>Ввозити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територію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імперії</a:t>
            </a:r>
            <a:r>
              <a:rPr lang="ru-RU" sz="1400" dirty="0" smtClean="0"/>
              <a:t> </a:t>
            </a:r>
            <a:r>
              <a:rPr lang="ru-RU" sz="1400" dirty="0" err="1" smtClean="0"/>
              <a:t>з-за</a:t>
            </a:r>
            <a:r>
              <a:rPr lang="ru-RU" sz="1400" dirty="0" smtClean="0"/>
              <a:t> кордону книги, </a:t>
            </a:r>
            <a:r>
              <a:rPr lang="ru-RU" sz="1400" dirty="0" err="1" smtClean="0"/>
              <a:t>написані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мовою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спеціального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дозволу</a:t>
            </a:r>
            <a:r>
              <a:rPr lang="ru-RU" sz="1400" dirty="0" smtClean="0"/>
              <a:t>;</a:t>
            </a:r>
          </a:p>
          <a:p>
            <a:pPr algn="ctr"/>
            <a:r>
              <a:rPr lang="ru-RU" sz="1400" dirty="0" err="1" smtClean="0"/>
              <a:t>Друкувати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будь-які</a:t>
            </a:r>
            <a:r>
              <a:rPr lang="ru-RU" sz="1400" dirty="0" smtClean="0"/>
              <a:t> книги </a:t>
            </a:r>
            <a:r>
              <a:rPr lang="ru-RU" sz="1400" dirty="0" err="1" smtClean="0"/>
              <a:t>українською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мовою</a:t>
            </a:r>
            <a:r>
              <a:rPr lang="ru-RU" sz="1400" dirty="0" smtClean="0"/>
              <a:t>;</a:t>
            </a:r>
          </a:p>
          <a:p>
            <a:pPr algn="ctr"/>
            <a:r>
              <a:rPr lang="ru-RU" sz="1400" dirty="0" err="1" smtClean="0"/>
              <a:t>Влаштовувати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концерти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піснями</a:t>
            </a:r>
            <a:r>
              <a:rPr lang="ru-RU" sz="1400" dirty="0" smtClean="0"/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 rot="204519">
            <a:off x="5929322" y="1071546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Валуєвський</a:t>
            </a:r>
            <a:r>
              <a:rPr lang="ru-RU" sz="1400" dirty="0" smtClean="0"/>
              <a:t> циркуляр 30 </a:t>
            </a:r>
            <a:r>
              <a:rPr lang="ru-RU" sz="1400" dirty="0" err="1" smtClean="0"/>
              <a:t>липня</a:t>
            </a:r>
            <a:r>
              <a:rPr lang="ru-RU" sz="1400" dirty="0" smtClean="0"/>
              <a:t> 1863 року — </a:t>
            </a:r>
            <a:r>
              <a:rPr lang="ru-RU" sz="1400" dirty="0" err="1" smtClean="0"/>
              <a:t>таємне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розпорядження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міністра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внутрішніх</a:t>
            </a:r>
            <a:r>
              <a:rPr lang="ru-RU" sz="1400" dirty="0" smtClean="0"/>
              <a:t> справ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імперії</a:t>
            </a:r>
            <a:r>
              <a:rPr lang="ru-RU" sz="1400" dirty="0" smtClean="0"/>
              <a:t> Петра </a:t>
            </a:r>
            <a:r>
              <a:rPr lang="ru-RU" sz="1400" dirty="0" err="1" smtClean="0"/>
              <a:t>Валуєва</a:t>
            </a:r>
            <a:r>
              <a:rPr lang="ru-RU" sz="1400" dirty="0" smtClean="0"/>
              <a:t> до </a:t>
            </a:r>
            <a:r>
              <a:rPr lang="ru-RU" sz="1400" dirty="0" err="1" smtClean="0"/>
              <a:t>територіальних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цензурних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комітетів</a:t>
            </a:r>
            <a:r>
              <a:rPr lang="ru-RU" sz="1400" dirty="0" smtClean="0"/>
              <a:t>, в </a:t>
            </a:r>
            <a:r>
              <a:rPr lang="ru-RU" sz="1400" dirty="0" err="1" smtClean="0"/>
              <a:t>якому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наказувалося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призупинити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книг, </a:t>
            </a:r>
            <a:r>
              <a:rPr lang="ru-RU" sz="1400" dirty="0" err="1" smtClean="0"/>
              <a:t>написаних</a:t>
            </a:r>
            <a:r>
              <a:rPr lang="ru-RU" sz="1400" dirty="0" smtClean="0"/>
              <a:t> «</a:t>
            </a:r>
            <a:r>
              <a:rPr lang="ru-RU" sz="1400" dirty="0" err="1" smtClean="0"/>
              <a:t>малоросійською</a:t>
            </a:r>
            <a:r>
              <a:rPr lang="ru-RU" sz="1400" dirty="0" smtClean="0"/>
              <a:t>»,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мовою</a:t>
            </a:r>
            <a:r>
              <a:rPr lang="ru-RU" sz="1400" dirty="0" smtClean="0"/>
              <a:t>. </a:t>
            </a:r>
            <a:r>
              <a:rPr lang="ru-RU" sz="1400" dirty="0" err="1" smtClean="0"/>
              <a:t>Згідно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указом </a:t>
            </a:r>
            <a:r>
              <a:rPr lang="ru-RU" sz="1400" dirty="0" err="1" smtClean="0"/>
              <a:t>заборонялась</a:t>
            </a:r>
            <a:r>
              <a:rPr lang="ru-RU" sz="1400" dirty="0" smtClean="0"/>
              <a:t> </a:t>
            </a:r>
            <a:r>
              <a:rPr lang="ru-RU" sz="1400" dirty="0" err="1" smtClean="0"/>
              <a:t>публікація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релігійних</a:t>
            </a:r>
            <a:r>
              <a:rPr lang="ru-RU" sz="1400" dirty="0" smtClean="0"/>
              <a:t>, </a:t>
            </a:r>
            <a:r>
              <a:rPr lang="ru-RU" sz="1400" dirty="0" err="1" smtClean="0"/>
              <a:t>навчальних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освітніх</a:t>
            </a:r>
            <a:r>
              <a:rPr lang="ru-RU" sz="1400" dirty="0" smtClean="0"/>
              <a:t> книг, </a:t>
            </a:r>
            <a:r>
              <a:rPr lang="ru-RU" sz="1400" dirty="0" err="1" smtClean="0"/>
              <a:t>однак</a:t>
            </a:r>
            <a:r>
              <a:rPr lang="ru-RU" sz="1400" dirty="0" smtClean="0"/>
              <a:t> дозволялась </a:t>
            </a:r>
            <a:r>
              <a:rPr lang="ru-RU" sz="1400" dirty="0" err="1" smtClean="0"/>
              <a:t>публікація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59264">
            <a:off x="6565059" y="559395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Валу</a:t>
            </a:r>
            <a:r>
              <a:rPr lang="uk-UA" b="1" i="1" u="sng" dirty="0" smtClean="0">
                <a:solidFill>
                  <a:srgbClr val="FF0000"/>
                </a:solidFill>
              </a:rPr>
              <a:t>є</a:t>
            </a:r>
            <a:r>
              <a:rPr lang="ru-RU" b="1" i="1" u="sng" dirty="0" err="1" smtClean="0">
                <a:solidFill>
                  <a:srgbClr val="FF0000"/>
                </a:solidFill>
              </a:rPr>
              <a:t>вський</a:t>
            </a:r>
            <a:r>
              <a:rPr lang="ru-RU" b="1" i="1" u="sng" dirty="0" smtClean="0">
                <a:solidFill>
                  <a:srgbClr val="FF0000"/>
                </a:solidFill>
              </a:rPr>
              <a:t> циркуляр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286325">
            <a:off x="1725661" y="6943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Емський</a:t>
            </a:r>
            <a:r>
              <a:rPr lang="ru-RU" b="1" i="1" u="sng" dirty="0" smtClean="0">
                <a:solidFill>
                  <a:srgbClr val="FF0000"/>
                </a:solidFill>
              </a:rPr>
              <a:t> указ 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5214950"/>
            <a:ext cx="8143900" cy="1600438"/>
          </a:xfrm>
          <a:prstGeom prst="rect">
            <a:avLst/>
          </a:prstGeom>
          <a:gradFill>
            <a:gsLst>
              <a:gs pos="19000">
                <a:srgbClr val="5E9EFF">
                  <a:alpha val="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Прикладом того, </a:t>
            </a:r>
            <a:r>
              <a:rPr lang="ru-RU" sz="1600" b="1" dirty="0" err="1" smtClean="0">
                <a:solidFill>
                  <a:srgbClr val="C00000"/>
                </a:solidFill>
              </a:rPr>
              <a:t>що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саме</a:t>
            </a:r>
            <a:r>
              <a:rPr lang="ru-RU" sz="1600" b="1" dirty="0" smtClean="0">
                <a:solidFill>
                  <a:srgbClr val="C00000"/>
                </a:solidFill>
              </a:rPr>
              <a:t> у </a:t>
            </a:r>
            <a:r>
              <a:rPr lang="ru-RU" sz="1600" b="1" dirty="0" err="1" smtClean="0">
                <a:solidFill>
                  <a:srgbClr val="C00000"/>
                </a:solidFill>
              </a:rPr>
              <a:t>слові</a:t>
            </a:r>
            <a:r>
              <a:rPr lang="ru-RU" sz="1600" b="1" dirty="0" smtClean="0">
                <a:solidFill>
                  <a:srgbClr val="C00000"/>
                </a:solidFill>
              </a:rPr>
              <a:t> культурна сила народу </a:t>
            </a:r>
            <a:r>
              <a:rPr lang="ru-RU" sz="1600" b="1" dirty="0" err="1" smtClean="0">
                <a:solidFill>
                  <a:srgbClr val="C00000"/>
                </a:solidFill>
              </a:rPr>
              <a:t>є</a:t>
            </a:r>
            <a:r>
              <a:rPr lang="ru-RU" sz="1600" b="1" dirty="0" smtClean="0">
                <a:solidFill>
                  <a:srgbClr val="C00000"/>
                </a:solidFill>
              </a:rPr>
              <a:t> те, </a:t>
            </a:r>
            <a:r>
              <a:rPr lang="ru-RU" sz="1600" b="1" dirty="0" err="1" smtClean="0">
                <a:solidFill>
                  <a:srgbClr val="C00000"/>
                </a:solidFill>
              </a:rPr>
              <a:t>що</a:t>
            </a:r>
            <a:r>
              <a:rPr lang="ru-RU" sz="1600" b="1" dirty="0" smtClean="0">
                <a:solidFill>
                  <a:srgbClr val="C00000"/>
                </a:solidFill>
              </a:rPr>
              <a:t> наша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600" b="1" dirty="0" smtClean="0">
                <a:solidFill>
                  <a:srgbClr val="C00000"/>
                </a:solidFill>
              </a:rPr>
              <a:t> мала </a:t>
            </a:r>
            <a:r>
              <a:rPr lang="ru-RU" sz="1600" b="1" dirty="0" err="1" smtClean="0">
                <a:solidFill>
                  <a:srgbClr val="C00000"/>
                </a:solidFill>
              </a:rPr>
              <a:t>складний</a:t>
            </a:r>
            <a:r>
              <a:rPr lang="ru-RU" sz="1600" b="1" dirty="0" smtClean="0">
                <a:solidFill>
                  <a:srgbClr val="C00000"/>
                </a:solidFill>
              </a:rPr>
              <a:t> шлях </a:t>
            </a:r>
            <a:r>
              <a:rPr lang="ru-RU" sz="1600" b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численні</a:t>
            </a:r>
            <a:r>
              <a:rPr lang="ru-RU" sz="1600" b="1" dirty="0" smtClean="0">
                <a:solidFill>
                  <a:srgbClr val="C00000"/>
                </a:solidFill>
              </a:rPr>
              <a:t> заборони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 приводу </a:t>
            </a:r>
            <a:r>
              <a:rPr lang="ru-RU" sz="1600" b="1" dirty="0" err="1" smtClean="0">
                <a:solidFill>
                  <a:srgbClr val="C00000"/>
                </a:solidFill>
              </a:rPr>
              <a:t>її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признання</a:t>
            </a:r>
            <a:r>
              <a:rPr lang="ru-RU" sz="1600" b="1" dirty="0" smtClean="0">
                <a:solidFill>
                  <a:srgbClr val="C00000"/>
                </a:solidFill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</a:rPr>
              <a:t>Проте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українці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об’єднувалися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робили</a:t>
            </a:r>
            <a:r>
              <a:rPr lang="ru-RU" sz="1600" b="1" dirty="0" smtClean="0">
                <a:solidFill>
                  <a:srgbClr val="C00000"/>
                </a:solidFill>
              </a:rPr>
              <a:t> все, </a:t>
            </a:r>
            <a:r>
              <a:rPr lang="ru-RU" sz="1600" b="1" dirty="0" err="1" smtClean="0">
                <a:solidFill>
                  <a:srgbClr val="C00000"/>
                </a:solidFill>
              </a:rPr>
              <a:t>аби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їхнє</a:t>
            </a:r>
            <a:r>
              <a:rPr lang="ru-RU" sz="1600" b="1" dirty="0" smtClean="0">
                <a:solidFill>
                  <a:srgbClr val="C00000"/>
                </a:solidFill>
              </a:rPr>
              <a:t> слово </a:t>
            </a:r>
            <a:r>
              <a:rPr lang="ru-RU" sz="1600" b="1" dirty="0" err="1" smtClean="0">
                <a:solidFill>
                  <a:srgbClr val="C00000"/>
                </a:solidFill>
              </a:rPr>
              <a:t>вдосконалювалося</a:t>
            </a:r>
            <a:r>
              <a:rPr lang="ru-RU" sz="1600" b="1" dirty="0" smtClean="0">
                <a:solidFill>
                  <a:srgbClr val="C00000"/>
                </a:solidFill>
              </a:rPr>
              <a:t> та </a:t>
            </a:r>
            <a:r>
              <a:rPr lang="ru-RU" sz="1600" b="1" dirty="0" err="1" smtClean="0">
                <a:solidFill>
                  <a:srgbClr val="C00000"/>
                </a:solidFill>
              </a:rPr>
              <a:t>передавалося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нащадкам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покоління</a:t>
            </a:r>
            <a:r>
              <a:rPr lang="ru-RU" sz="1600" b="1" dirty="0" smtClean="0">
                <a:solidFill>
                  <a:srgbClr val="C00000"/>
                </a:solidFill>
              </a:rPr>
              <a:t> в </a:t>
            </a:r>
            <a:r>
              <a:rPr lang="ru-RU" sz="1600" b="1" dirty="0" err="1" smtClean="0">
                <a:solidFill>
                  <a:srgbClr val="C00000"/>
                </a:solidFill>
              </a:rPr>
              <a:t>покоління</a:t>
            </a:r>
            <a:r>
              <a:rPr lang="ru-RU" sz="1600" b="1" dirty="0" smtClean="0">
                <a:solidFill>
                  <a:srgbClr val="C00000"/>
                </a:solidFill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</a:rPr>
              <a:t>Саме</a:t>
            </a:r>
            <a:r>
              <a:rPr lang="ru-RU" sz="1600" b="1" dirty="0" smtClean="0">
                <a:solidFill>
                  <a:srgbClr val="C00000"/>
                </a:solidFill>
              </a:rPr>
              <a:t> таким чином до </a:t>
            </a:r>
            <a:r>
              <a:rPr lang="ru-RU" sz="1600" b="1" dirty="0" err="1" smtClean="0">
                <a:solidFill>
                  <a:srgbClr val="C00000"/>
                </a:solidFill>
              </a:rPr>
              <a:t>нашого</a:t>
            </a:r>
            <a:r>
              <a:rPr lang="ru-RU" sz="1600" b="1" dirty="0" smtClean="0">
                <a:solidFill>
                  <a:srgbClr val="C00000"/>
                </a:solidFill>
              </a:rPr>
              <a:t> часу </a:t>
            </a:r>
            <a:r>
              <a:rPr lang="ru-RU" sz="1600" b="1" dirty="0" err="1" smtClean="0">
                <a:solidFill>
                  <a:srgbClr val="C00000"/>
                </a:solidFill>
              </a:rPr>
              <a:t>дійшли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культура,досвід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мудрість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звичаї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пращурів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бо</a:t>
            </a:r>
            <a:r>
              <a:rPr lang="ru-RU" sz="1600" b="1" dirty="0" smtClean="0">
                <a:solidFill>
                  <a:srgbClr val="C00000"/>
                </a:solidFill>
              </a:rPr>
              <a:t> вони занесли до </a:t>
            </a:r>
            <a:r>
              <a:rPr lang="ru-RU" sz="1600" b="1" dirty="0" err="1" smtClean="0">
                <a:solidFill>
                  <a:srgbClr val="C00000"/>
                </a:solidFill>
              </a:rPr>
              <a:t>мовної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скарбниці</a:t>
            </a:r>
            <a:r>
              <a:rPr lang="ru-RU" sz="1600" b="1" dirty="0" smtClean="0">
                <a:solidFill>
                  <a:srgbClr val="C00000"/>
                </a:solidFill>
              </a:rPr>
              <a:t> все те, </a:t>
            </a:r>
            <a:r>
              <a:rPr lang="ru-RU" sz="1600" b="1" dirty="0" err="1" smtClean="0">
                <a:solidFill>
                  <a:srgbClr val="C00000"/>
                </a:solidFill>
              </a:rPr>
              <a:t>чим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маємо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пишатися</a:t>
            </a:r>
            <a:r>
              <a:rPr lang="ru-RU" sz="1600" b="1" dirty="0" smtClean="0">
                <a:solidFill>
                  <a:srgbClr val="C00000"/>
                </a:solidFill>
              </a:rPr>
              <a:t> зараз 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44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8143900" cy="5643578"/>
          </a:xfrm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8143900" cy="923330"/>
          </a:xfrm>
          <a:prstGeom prst="rect">
            <a:avLst/>
          </a:prstGeom>
          <a:gradFill>
            <a:gsLst>
              <a:gs pos="61000">
                <a:srgbClr val="FBEAC7">
                  <a:alpha val="4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М</a:t>
            </a:r>
            <a:r>
              <a:rPr lang="ru-RU" b="1" i="1" dirty="0" err="1" smtClean="0">
                <a:solidFill>
                  <a:srgbClr val="C00000"/>
                </a:solidFill>
              </a:rPr>
              <a:t>ова</a:t>
            </a:r>
            <a:r>
              <a:rPr lang="ru-RU" b="1" i="1" dirty="0" smtClean="0">
                <a:solidFill>
                  <a:srgbClr val="C00000"/>
                </a:solidFill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</a:rPr>
              <a:t>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відображення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нашої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національної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культури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бо</a:t>
            </a:r>
            <a:r>
              <a:rPr lang="ru-RU" b="1" i="1" dirty="0" smtClean="0">
                <a:solidFill>
                  <a:srgbClr val="C00000"/>
                </a:solidFill>
              </a:rPr>
              <a:t> вона показала через </a:t>
            </a:r>
            <a:r>
              <a:rPr lang="ru-RU" b="1" i="1" dirty="0" err="1" smtClean="0">
                <a:solidFill>
                  <a:srgbClr val="C00000"/>
                </a:solidFill>
              </a:rPr>
              <a:t>що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пройшов</a:t>
            </a:r>
            <a:r>
              <a:rPr lang="ru-RU" b="1" i="1" dirty="0" smtClean="0">
                <a:solidFill>
                  <a:srgbClr val="C00000"/>
                </a:solidFill>
              </a:rPr>
              <a:t> наш народ, </a:t>
            </a:r>
            <a:r>
              <a:rPr lang="ru-RU" b="1" i="1" dirty="0" err="1" smtClean="0">
                <a:solidFill>
                  <a:srgbClr val="C00000"/>
                </a:solidFill>
              </a:rPr>
              <a:t>вистояла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всі</a:t>
            </a:r>
            <a:r>
              <a:rPr lang="ru-RU" b="1" i="1" dirty="0" smtClean="0">
                <a:solidFill>
                  <a:srgbClr val="C00000"/>
                </a:solidFill>
              </a:rPr>
              <a:t> заборони, як </a:t>
            </a:r>
            <a:r>
              <a:rPr lang="ru-RU" b="1" i="1" dirty="0" err="1" smtClean="0">
                <a:solidFill>
                  <a:srgbClr val="C00000"/>
                </a:solidFill>
              </a:rPr>
              <a:t>переконливо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свідчать</a:t>
            </a:r>
            <a:r>
              <a:rPr lang="ru-RU" b="1" i="1" dirty="0" smtClean="0">
                <a:solidFill>
                  <a:srgbClr val="C00000"/>
                </a:solidFill>
              </a:rPr>
              <a:t> про </a:t>
            </a:r>
            <a:r>
              <a:rPr lang="ru-RU" b="1" i="1" dirty="0" err="1" smtClean="0">
                <a:solidFill>
                  <a:srgbClr val="C00000"/>
                </a:solidFill>
              </a:rPr>
              <a:t>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наведені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епізоди</a:t>
            </a:r>
            <a:r>
              <a:rPr lang="ru-RU" b="1" i="1" dirty="0" smtClean="0">
                <a:solidFill>
                  <a:srgbClr val="C00000"/>
                </a:solidFill>
              </a:rPr>
              <a:t> та приклад </a:t>
            </a:r>
            <a:r>
              <a:rPr lang="ru-RU" b="1" i="1" dirty="0" err="1" smtClean="0">
                <a:solidFill>
                  <a:srgbClr val="C00000"/>
                </a:solidFill>
              </a:rPr>
              <a:t>з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власного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життя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071678"/>
            <a:ext cx="8143900" cy="646331"/>
          </a:xfrm>
          <a:prstGeom prst="rect">
            <a:avLst/>
          </a:prstGeom>
          <a:gradFill>
            <a:gsLst>
              <a:gs pos="61000">
                <a:srgbClr val="FBEAC7">
                  <a:alpha val="4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«Той, </a:t>
            </a:r>
            <a:r>
              <a:rPr lang="ru-RU" b="1" u="sng" dirty="0" err="1" smtClean="0">
                <a:solidFill>
                  <a:srgbClr val="C00000"/>
                </a:solidFill>
              </a:rPr>
              <a:t>хто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зневажливо</a:t>
            </a:r>
            <a:r>
              <a:rPr lang="ru-RU" b="1" u="sng" dirty="0" smtClean="0">
                <a:solidFill>
                  <a:srgbClr val="C00000"/>
                </a:solidFill>
              </a:rPr>
              <a:t> ставиться до </a:t>
            </a:r>
            <a:r>
              <a:rPr lang="ru-RU" b="1" u="sng" dirty="0" err="1" smtClean="0">
                <a:solidFill>
                  <a:srgbClr val="C00000"/>
                </a:solidFill>
              </a:rPr>
              <a:t>рідної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мови</a:t>
            </a:r>
            <a:r>
              <a:rPr lang="ru-RU" b="1" u="sng" dirty="0" smtClean="0">
                <a:solidFill>
                  <a:srgbClr val="C00000"/>
                </a:solidFill>
              </a:rPr>
              <a:t>, не </a:t>
            </a:r>
            <a:r>
              <a:rPr lang="ru-RU" b="1" u="sng" dirty="0" err="1" smtClean="0">
                <a:solidFill>
                  <a:srgbClr val="C00000"/>
                </a:solidFill>
              </a:rPr>
              <a:t>може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викликати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поваги</a:t>
            </a:r>
            <a:r>
              <a:rPr lang="ru-RU" b="1" u="sng" dirty="0" smtClean="0">
                <a:solidFill>
                  <a:srgbClr val="C00000"/>
                </a:solidFill>
              </a:rPr>
              <a:t> до себе»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krainska_xata_ukrtvir.info_-580x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5857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857892"/>
            <a:ext cx="8143900" cy="954107"/>
          </a:xfrm>
          <a:prstGeom prst="rect">
            <a:avLst/>
          </a:prstGeom>
          <a:gradFill>
            <a:gsLst>
              <a:gs pos="52000">
                <a:srgbClr val="FBEAC7">
                  <a:alpha val="3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Усе наше </a:t>
            </a:r>
            <a:r>
              <a:rPr lang="ru-RU" sz="14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пов’язане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мовою</a:t>
            </a:r>
            <a:r>
              <a:rPr lang="ru-RU" sz="1400" b="1" dirty="0" smtClean="0">
                <a:solidFill>
                  <a:srgbClr val="C00000"/>
                </a:solidFill>
              </a:rPr>
              <a:t>. Ми </a:t>
            </a:r>
            <a:r>
              <a:rPr lang="ru-RU" sz="1400" b="1" dirty="0" err="1" smtClean="0">
                <a:solidFill>
                  <a:srgbClr val="C00000"/>
                </a:solidFill>
              </a:rPr>
              <a:t>шукаємо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найточнішого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вираження</a:t>
            </a:r>
            <a:r>
              <a:rPr lang="ru-RU" sz="1400" b="1" dirty="0" smtClean="0">
                <a:solidFill>
                  <a:srgbClr val="C00000"/>
                </a:solidFill>
              </a:rPr>
              <a:t> думок </a:t>
            </a:r>
            <a:r>
              <a:rPr lang="ru-RU" sz="1400" b="1" dirty="0" err="1" smtClean="0">
                <a:solidFill>
                  <a:srgbClr val="C00000"/>
                </a:solidFill>
              </a:rPr>
              <a:t>або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почуттів</a:t>
            </a:r>
            <a:r>
              <a:rPr lang="ru-RU" sz="1400" b="1" dirty="0" smtClean="0">
                <a:solidFill>
                  <a:srgbClr val="C00000"/>
                </a:solidFill>
              </a:rPr>
              <a:t> у словах. </a:t>
            </a:r>
            <a:r>
              <a:rPr lang="ru-RU" sz="1400" b="1" dirty="0" err="1" smtClean="0">
                <a:solidFill>
                  <a:srgbClr val="C00000"/>
                </a:solidFill>
              </a:rPr>
              <a:t>Можливості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нашого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пізнання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безмежні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так само </a:t>
            </a:r>
            <a:r>
              <a:rPr lang="ru-RU" sz="1400" b="1" dirty="0" err="1" smtClean="0">
                <a:solidFill>
                  <a:srgbClr val="C00000"/>
                </a:solidFill>
              </a:rPr>
              <a:t>невичерпними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є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можливості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мови</a:t>
            </a:r>
            <a:r>
              <a:rPr lang="ru-RU" sz="1400" b="1" dirty="0" smtClean="0">
                <a:solidFill>
                  <a:srgbClr val="C00000"/>
                </a:solidFill>
              </a:rPr>
              <a:t>. Тому </a:t>
            </a:r>
            <a:r>
              <a:rPr lang="ru-RU" sz="1400" b="1" dirty="0" err="1" smtClean="0">
                <a:solidFill>
                  <a:srgbClr val="C00000"/>
                </a:solidFill>
              </a:rPr>
              <a:t>потрібно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постійно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дбати</a:t>
            </a:r>
            <a:r>
              <a:rPr lang="ru-RU" sz="1400" b="1" dirty="0" smtClean="0">
                <a:solidFill>
                  <a:srgbClr val="C00000"/>
                </a:solidFill>
              </a:rPr>
              <a:t> про наше слово, </a:t>
            </a:r>
            <a:r>
              <a:rPr lang="ru-RU" sz="1400" b="1" dirty="0" err="1" smtClean="0">
                <a:solidFill>
                  <a:srgbClr val="C00000"/>
                </a:solidFill>
              </a:rPr>
              <a:t>оберігати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коріння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леліяти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цвіт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err="1" smtClean="0">
                <a:solidFill>
                  <a:srgbClr val="C00000"/>
                </a:solidFill>
              </a:rPr>
              <a:t>Тоді</a:t>
            </a:r>
            <a:r>
              <a:rPr lang="ru-RU" sz="1400" b="1" dirty="0" smtClean="0">
                <a:solidFill>
                  <a:srgbClr val="C00000"/>
                </a:solidFill>
              </a:rPr>
              <a:t> наша </a:t>
            </a:r>
            <a:r>
              <a:rPr lang="ru-RU" sz="1400" b="1" dirty="0" err="1" smtClean="0">
                <a:solidFill>
                  <a:srgbClr val="C00000"/>
                </a:solidFill>
              </a:rPr>
              <a:t>мова</a:t>
            </a:r>
            <a:r>
              <a:rPr lang="ru-RU" sz="1400" b="1" dirty="0" smtClean="0">
                <a:solidFill>
                  <a:srgbClr val="C00000"/>
                </a:solidFill>
              </a:rPr>
              <a:t> буде </a:t>
            </a:r>
            <a:r>
              <a:rPr lang="ru-RU" sz="1400" b="1" dirty="0" err="1" smtClean="0">
                <a:solidFill>
                  <a:srgbClr val="C00000"/>
                </a:solidFill>
              </a:rPr>
              <a:t>багатою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співучою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сповненою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музики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чарівності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</a:rPr>
              <a:t>життєвої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правди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й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поетичності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14290"/>
            <a:ext cx="2500330" cy="5509200"/>
          </a:xfrm>
          <a:prstGeom prst="rect">
            <a:avLst/>
          </a:prstGeom>
          <a:gradFill>
            <a:gsLst>
              <a:gs pos="52000">
                <a:srgbClr val="FBEAC7">
                  <a:alpha val="3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Мова</a:t>
            </a:r>
            <a:r>
              <a:rPr lang="ru-RU" sz="1600" b="1" dirty="0" smtClean="0">
                <a:solidFill>
                  <a:srgbClr val="FF0000"/>
                </a:solidFill>
              </a:rPr>
              <a:t> кожного народу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Неповторна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solidFill>
                  <a:srgbClr val="FF0000"/>
                </a:solidFill>
              </a:rPr>
              <a:t> — своя;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В </a:t>
            </a:r>
            <a:r>
              <a:rPr lang="ru-RU" sz="1600" b="1" dirty="0" err="1" smtClean="0">
                <a:solidFill>
                  <a:srgbClr val="FF0000"/>
                </a:solidFill>
              </a:rPr>
              <a:t>ній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гримлять</a:t>
            </a:r>
            <a:r>
              <a:rPr lang="ru-RU" sz="1600" b="1" dirty="0" smtClean="0">
                <a:solidFill>
                  <a:srgbClr val="FF0000"/>
                </a:solidFill>
              </a:rPr>
              <a:t> громи в </a:t>
            </a:r>
            <a:r>
              <a:rPr lang="ru-RU" sz="1600" b="1" dirty="0" err="1" smtClean="0">
                <a:solidFill>
                  <a:srgbClr val="FF0000"/>
                </a:solidFill>
              </a:rPr>
              <a:t>негоду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В </a:t>
            </a:r>
            <a:r>
              <a:rPr lang="ru-RU" sz="1600" b="1" dirty="0" err="1" smtClean="0">
                <a:solidFill>
                  <a:srgbClr val="FF0000"/>
                </a:solidFill>
              </a:rPr>
              <a:t>тиші</a:t>
            </a:r>
            <a:r>
              <a:rPr lang="ru-RU" sz="1600" b="1" dirty="0" smtClean="0">
                <a:solidFill>
                  <a:srgbClr val="FF0000"/>
                </a:solidFill>
              </a:rPr>
              <a:t> — </a:t>
            </a:r>
            <a:r>
              <a:rPr lang="ru-RU" sz="1600" b="1" dirty="0" err="1" smtClean="0">
                <a:solidFill>
                  <a:srgbClr val="FF0000"/>
                </a:solidFill>
              </a:rPr>
              <a:t>трелі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солов'я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На </a:t>
            </a:r>
            <a:r>
              <a:rPr lang="ru-RU" sz="1600" b="1" dirty="0" err="1" smtClean="0">
                <a:solidFill>
                  <a:srgbClr val="FF0000"/>
                </a:solidFill>
              </a:rPr>
              <a:t>своїй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природній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мові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І потоки </a:t>
            </a:r>
            <a:r>
              <a:rPr lang="ru-RU" sz="1600" b="1" dirty="0" err="1" smtClean="0">
                <a:solidFill>
                  <a:srgbClr val="FF0000"/>
                </a:solidFill>
              </a:rPr>
              <a:t>гомонять</a:t>
            </a:r>
            <a:r>
              <a:rPr lang="ru-RU" sz="1600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Зелен-клени</a:t>
            </a:r>
            <a:r>
              <a:rPr lang="ru-RU" sz="1600" b="1" dirty="0" smtClean="0">
                <a:solidFill>
                  <a:srgbClr val="FF0000"/>
                </a:solidFill>
              </a:rPr>
              <a:t> у </a:t>
            </a:r>
            <a:r>
              <a:rPr lang="ru-RU" sz="1600" b="1" dirty="0" err="1" smtClean="0">
                <a:solidFill>
                  <a:srgbClr val="FF0000"/>
                </a:solidFill>
              </a:rPr>
              <a:t>діброві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По-кленовому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шумлять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Солов'їну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барвінкову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Колосисту</a:t>
            </a:r>
            <a:r>
              <a:rPr lang="ru-RU" sz="1600" b="1" dirty="0" smtClean="0">
                <a:solidFill>
                  <a:srgbClr val="FF0000"/>
                </a:solidFill>
              </a:rPr>
              <a:t> — на </a:t>
            </a:r>
            <a:r>
              <a:rPr lang="ru-RU" sz="1600" b="1" dirty="0" err="1" smtClean="0">
                <a:solidFill>
                  <a:srgbClr val="FF0000"/>
                </a:solidFill>
              </a:rPr>
              <a:t>віки</a:t>
            </a:r>
            <a:r>
              <a:rPr lang="ru-RU" sz="1600" b="1" dirty="0" smtClean="0">
                <a:solidFill>
                  <a:srgbClr val="FF0000"/>
                </a:solidFill>
              </a:rPr>
              <a:t> —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Українську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рідну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мову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В дар </a:t>
            </a:r>
            <a:r>
              <a:rPr lang="ru-RU" sz="1600" b="1" dirty="0" err="1" smtClean="0">
                <a:solidFill>
                  <a:srgbClr val="FF0000"/>
                </a:solidFill>
              </a:rPr>
              <a:t>мені</a:t>
            </a:r>
            <a:r>
              <a:rPr lang="ru-RU" sz="1600" b="1" dirty="0" smtClean="0">
                <a:solidFill>
                  <a:srgbClr val="FF0000"/>
                </a:solidFill>
              </a:rPr>
              <a:t> дали батьки.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Берегти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її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плекати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Буду </a:t>
            </a:r>
            <a:r>
              <a:rPr lang="ru-RU" sz="1600" b="1" dirty="0" err="1" smtClean="0">
                <a:solidFill>
                  <a:srgbClr val="FF0000"/>
                </a:solidFill>
              </a:rPr>
              <a:t>всюди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повсякчас</a:t>
            </a:r>
            <a:r>
              <a:rPr lang="ru-RU" sz="1600" b="1" dirty="0" smtClean="0">
                <a:solidFill>
                  <a:srgbClr val="FF0000"/>
                </a:solidFill>
              </a:rPr>
              <a:t>,—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Бо</a:t>
            </a:r>
            <a:r>
              <a:rPr lang="ru-RU" sz="1600" b="1" dirty="0" smtClean="0">
                <a:solidFill>
                  <a:srgbClr val="FF0000"/>
                </a:solidFill>
              </a:rPr>
              <a:t> ж </a:t>
            </a:r>
            <a:r>
              <a:rPr lang="ru-RU" sz="1600" b="1" dirty="0" err="1" smtClean="0">
                <a:solidFill>
                  <a:srgbClr val="FF0000"/>
                </a:solidFill>
              </a:rPr>
              <a:t>єдина</a:t>
            </a:r>
            <a:r>
              <a:rPr lang="ru-RU" sz="1600" b="1" dirty="0" smtClean="0">
                <a:solidFill>
                  <a:srgbClr val="FF0000"/>
                </a:solidFill>
              </a:rPr>
              <a:t> — так, як </a:t>
            </a:r>
            <a:r>
              <a:rPr lang="ru-RU" sz="1600" b="1" dirty="0" err="1" smtClean="0">
                <a:solidFill>
                  <a:srgbClr val="FF0000"/>
                </a:solidFill>
              </a:rPr>
              <a:t>мати</a:t>
            </a:r>
            <a:r>
              <a:rPr lang="ru-RU" sz="1600" b="1" dirty="0" smtClean="0">
                <a:solidFill>
                  <a:srgbClr val="FF0000"/>
                </a:solidFill>
              </a:rPr>
              <a:t>,—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Мова</a:t>
            </a:r>
            <a:r>
              <a:rPr lang="ru-RU" sz="1600" b="1" dirty="0" smtClean="0">
                <a:solidFill>
                  <a:srgbClr val="FF0000"/>
                </a:solidFill>
              </a:rPr>
              <a:t> в кожного </a:t>
            </a:r>
            <a:r>
              <a:rPr lang="ru-RU" sz="1600" b="1" dirty="0" err="1" smtClean="0">
                <a:solidFill>
                  <a:srgbClr val="FF0000"/>
                </a:solidFill>
              </a:rPr>
              <a:t>із</a:t>
            </a:r>
            <a:r>
              <a:rPr lang="ru-RU" sz="1600" b="1" dirty="0" smtClean="0">
                <a:solidFill>
                  <a:srgbClr val="FF0000"/>
                </a:solidFill>
              </a:rPr>
              <a:t> нас!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EEEBA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1280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2013-02-20T21:29:47Z</dcterms:created>
  <dcterms:modified xsi:type="dcterms:W3CDTF">2014-02-23T18:22:23Z</dcterms:modified>
</cp:coreProperties>
</file>