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56" r:id="rId3"/>
    <p:sldId id="263" r:id="rId4"/>
    <p:sldId id="264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b="1" i="1" dirty="0" err="1"/>
              <a:t>Світлодарська</a:t>
            </a:r>
            <a:r>
              <a:rPr lang="uk-UA" sz="1800" b="1" i="1" dirty="0"/>
              <a:t> загальноосвітня школа </a:t>
            </a:r>
            <a:r>
              <a:rPr lang="en-US" sz="1800" b="1" i="1" dirty="0"/>
              <a:t>I</a:t>
            </a:r>
            <a:r>
              <a:rPr lang="ru-RU" sz="1800" b="1" i="1" dirty="0"/>
              <a:t>-</a:t>
            </a:r>
            <a:r>
              <a:rPr lang="en-US" sz="1800" b="1" i="1" dirty="0"/>
              <a:t>III </a:t>
            </a:r>
            <a:r>
              <a:rPr lang="uk-UA" sz="1800" b="1" i="1" dirty="0"/>
              <a:t>ступенів №11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33628" y="1653323"/>
            <a:ext cx="33464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 </a:t>
            </a:r>
            <a:endParaRPr lang="ru-RU" dirty="0"/>
          </a:p>
          <a:p>
            <a:r>
              <a:rPr lang="uk-UA" i="1" dirty="0"/>
              <a:t>                                                                                                              </a:t>
            </a:r>
            <a:r>
              <a:rPr lang="uk-UA" i="1" dirty="0" smtClean="0"/>
              <a:t>Робота</a:t>
            </a:r>
          </a:p>
          <a:p>
            <a:endParaRPr lang="ru-RU" dirty="0"/>
          </a:p>
          <a:p>
            <a:r>
              <a:rPr lang="uk-UA" i="1" dirty="0"/>
              <a:t>до науково-практичної </a:t>
            </a:r>
            <a:endParaRPr lang="ru-RU" dirty="0"/>
          </a:p>
          <a:p>
            <a:r>
              <a:rPr lang="uk-UA" i="1" dirty="0"/>
              <a:t>                                                         конференції</a:t>
            </a:r>
            <a:endParaRPr lang="ru-RU" dirty="0"/>
          </a:p>
          <a:p>
            <a:r>
              <a:rPr lang="uk-UA" i="1" dirty="0"/>
              <a:t>                                                                  Назарової Ангеліни</a:t>
            </a:r>
            <a:endParaRPr lang="ru-RU" dirty="0"/>
          </a:p>
          <a:p>
            <a:r>
              <a:rPr lang="uk-UA" i="1" dirty="0"/>
              <a:t>                                                                 учениці 10-А класу</a:t>
            </a:r>
            <a:endParaRPr lang="ru-RU" dirty="0"/>
          </a:p>
          <a:p>
            <a:r>
              <a:rPr lang="uk-UA" i="1" dirty="0"/>
              <a:t>                                                                  Керівник: </a:t>
            </a:r>
            <a:r>
              <a:rPr lang="uk-UA" i="1" dirty="0" err="1"/>
              <a:t>Щиголева</a:t>
            </a:r>
            <a:r>
              <a:rPr lang="uk-UA" i="1" dirty="0"/>
              <a:t> </a:t>
            </a:r>
            <a:endParaRPr lang="ru-RU" dirty="0"/>
          </a:p>
          <a:p>
            <a:r>
              <a:rPr lang="uk-UA" i="1" dirty="0"/>
              <a:t>                                                            Юлія Валеріївна</a:t>
            </a:r>
            <a:endParaRPr lang="ru-RU" dirty="0"/>
          </a:p>
        </p:txBody>
      </p:sp>
      <p:pic>
        <p:nvPicPr>
          <p:cNvPr id="1026" name="Picture 2" descr="D:\С рабочего стола\раб стол\Укр\Акад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9" y="1448132"/>
            <a:ext cx="3578666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4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145">
        <p14:vortex dir="r"/>
      </p:transition>
    </mc:Choice>
    <mc:Fallback xmlns="">
      <p:transition spd="slow" advTm="5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692696"/>
            <a:ext cx="3600400" cy="5616624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По-французькому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слово </a:t>
            </a:r>
            <a:r>
              <a:rPr lang="ru-RU" sz="3200" b="1" dirty="0">
                <a:solidFill>
                  <a:schemeClr val="tx1"/>
                </a:solidFill>
              </a:rPr>
              <a:t>"</a:t>
            </a:r>
            <a:r>
              <a:rPr lang="ru-RU" sz="3200" b="1" dirty="0" err="1">
                <a:solidFill>
                  <a:schemeClr val="tx1"/>
                </a:solidFill>
              </a:rPr>
              <a:t>етикет</a:t>
            </a:r>
            <a:r>
              <a:rPr lang="ru-RU" sz="3200" b="1" dirty="0">
                <a:solidFill>
                  <a:schemeClr val="tx1"/>
                </a:solidFill>
              </a:rPr>
              <a:t>" </a:t>
            </a:r>
            <a:r>
              <a:rPr lang="ru-RU" sz="3200" dirty="0" err="1">
                <a:solidFill>
                  <a:schemeClr val="tx1"/>
                </a:solidFill>
              </a:rPr>
              <a:t>означає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"квиток", "</a:t>
            </a:r>
            <a:r>
              <a:rPr lang="ru-RU" sz="3200" b="1" dirty="0" err="1">
                <a:solidFill>
                  <a:schemeClr val="tx1"/>
                </a:solidFill>
              </a:rPr>
              <a:t>ярлик</a:t>
            </a:r>
            <a:r>
              <a:rPr lang="ru-RU" sz="3200" b="1" dirty="0">
                <a:solidFill>
                  <a:schemeClr val="tx1"/>
                </a:solidFill>
              </a:rPr>
              <a:t>".</a:t>
            </a:r>
            <a:r>
              <a:rPr lang="ru-RU" dirty="0"/>
              <a:t> </a:t>
            </a:r>
          </a:p>
        </p:txBody>
      </p:sp>
      <p:pic>
        <p:nvPicPr>
          <p:cNvPr id="11266" name="Picture 2" descr="http://museum.kpi.ua/lib/kpi/matric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256584" cy="392491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1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804">
        <p14:prism/>
      </p:transition>
    </mc:Choice>
    <mc:Fallback xmlns="">
      <p:transition spd="slow" advTm="12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117178" cy="1468800"/>
          </a:xfrm>
        </p:spPr>
        <p:txBody>
          <a:bodyPr/>
          <a:lstStyle/>
          <a:p>
            <a:pPr algn="ctr"/>
            <a:r>
              <a:rPr lang="ru-RU" sz="4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Кандидати</a:t>
            </a: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білих</a:t>
            </a: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одежах</a:t>
            </a:r>
            <a:r>
              <a:rPr lang="ru-RU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5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08">
        <p14:doors dir="vert"/>
      </p:transition>
    </mc:Choice>
    <mc:Fallback xmlns="">
      <p:transition spd="slow" advTm="2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299037" cy="1488701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Латинське</a:t>
            </a:r>
            <a:r>
              <a:rPr lang="ru-RU" sz="2800" dirty="0">
                <a:solidFill>
                  <a:schemeClr val="tx1"/>
                </a:solidFill>
              </a:rPr>
              <a:t> слово </a:t>
            </a:r>
            <a:r>
              <a:rPr lang="ru-RU" sz="2800" b="1" dirty="0">
                <a:solidFill>
                  <a:schemeClr val="tx1"/>
                </a:solidFill>
              </a:rPr>
              <a:t>"</a:t>
            </a:r>
            <a:r>
              <a:rPr lang="en-US" sz="2800" b="1" dirty="0" err="1">
                <a:solidFill>
                  <a:schemeClr val="tx1"/>
                </a:solidFill>
              </a:rPr>
              <a:t>candidus</a:t>
            </a:r>
            <a:r>
              <a:rPr lang="en-US" sz="2800" b="1" dirty="0">
                <a:solidFill>
                  <a:schemeClr val="tx1"/>
                </a:solidFill>
              </a:rPr>
              <a:t>" </a:t>
            </a:r>
            <a:r>
              <a:rPr lang="ru-RU" sz="2800" dirty="0" err="1">
                <a:solidFill>
                  <a:schemeClr val="tx1"/>
                </a:solidFill>
              </a:rPr>
              <a:t>означає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"</a:t>
            </a:r>
            <a:r>
              <a:rPr lang="ru-RU" sz="2800" b="1" dirty="0" err="1">
                <a:solidFill>
                  <a:schemeClr val="tx1"/>
                </a:solidFill>
              </a:rPr>
              <a:t>сліпучо-білий</a:t>
            </a:r>
            <a:r>
              <a:rPr lang="ru-RU" sz="2800" b="1" dirty="0">
                <a:solidFill>
                  <a:schemeClr val="tx1"/>
                </a:solidFill>
              </a:rPr>
              <a:t>", "</a:t>
            </a:r>
            <a:r>
              <a:rPr lang="ru-RU" sz="2800" b="1" dirty="0" err="1">
                <a:solidFill>
                  <a:schemeClr val="tx1"/>
                </a:solidFill>
              </a:rPr>
              <a:t>білий</a:t>
            </a:r>
            <a:r>
              <a:rPr lang="ru-RU" sz="2800" b="1" dirty="0">
                <a:solidFill>
                  <a:schemeClr val="tx1"/>
                </a:solidFill>
              </a:rPr>
              <a:t> як </a:t>
            </a:r>
            <a:r>
              <a:rPr lang="ru-RU" sz="2800" b="1" dirty="0" err="1">
                <a:solidFill>
                  <a:schemeClr val="tx1"/>
                </a:solidFill>
              </a:rPr>
              <a:t>сніг</a:t>
            </a:r>
            <a:r>
              <a:rPr lang="ru-RU" sz="2800" b="1" dirty="0">
                <a:solidFill>
                  <a:schemeClr val="tx1"/>
                </a:solidFill>
              </a:rPr>
              <a:t>", "</a:t>
            </a:r>
            <a:r>
              <a:rPr lang="ru-RU" sz="2800" b="1" dirty="0" err="1">
                <a:solidFill>
                  <a:schemeClr val="tx1"/>
                </a:solidFill>
              </a:rPr>
              <a:t>блискучий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сяючий</a:t>
            </a:r>
            <a:r>
              <a:rPr lang="ru-RU" sz="2800" b="1" dirty="0">
                <a:solidFill>
                  <a:schemeClr val="tx1"/>
                </a:solidFill>
              </a:rPr>
              <a:t>".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20"/>
            <a:ext cx="8120336" cy="5076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56">
        <p14:prism isInverted="1"/>
      </p:transition>
    </mc:Choice>
    <mc:Fallback xmlns="">
      <p:transition spd="slow" advTm="19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117178" cy="1468800"/>
          </a:xfrm>
        </p:spPr>
        <p:txBody>
          <a:bodyPr/>
          <a:lstStyle/>
          <a:p>
            <a:pPr algn="ctr"/>
            <a:r>
              <a:rPr lang="uk-UA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6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сузір</a:t>
            </a:r>
            <a:r>
              <a:rPr lang="ru-RU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‘ї Великого Пса</a:t>
            </a:r>
            <a:endParaRPr lang="ru-RU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2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168">
        <p14:warp dir="in"/>
      </p:transition>
    </mc:Choice>
    <mc:Fallback xmlns="">
      <p:transition spd="slow" advTm="2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8104" y="584684"/>
            <a:ext cx="3024337" cy="583264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Період із 22 липня по 23 серпня у стародавніх римлян називався </a:t>
            </a:r>
            <a:r>
              <a:rPr lang="uk-UA" sz="2400" i="1" dirty="0" smtClean="0">
                <a:solidFill>
                  <a:schemeClr val="tx1"/>
                </a:solidFill>
              </a:rPr>
              <a:t>канікулами</a:t>
            </a:r>
            <a:r>
              <a:rPr lang="uk-UA" sz="2400" dirty="0" smtClean="0">
                <a:solidFill>
                  <a:schemeClr val="tx1"/>
                </a:solidFill>
              </a:rPr>
              <a:t> – часом, коли Сонце перебуває в </a:t>
            </a:r>
            <a:r>
              <a:rPr lang="uk-UA" sz="2400" dirty="0" err="1" smtClean="0">
                <a:solidFill>
                  <a:schemeClr val="tx1"/>
                </a:solidFill>
              </a:rPr>
              <a:t>сузір</a:t>
            </a:r>
            <a:r>
              <a:rPr lang="ru-RU" sz="2400" dirty="0" smtClean="0">
                <a:solidFill>
                  <a:schemeClr val="tx1"/>
                </a:solidFill>
              </a:rPr>
              <a:t>‘ї Пса (собака по – </a:t>
            </a:r>
            <a:r>
              <a:rPr lang="ru-RU" sz="2400" dirty="0" err="1" smtClean="0">
                <a:solidFill>
                  <a:schemeClr val="tx1"/>
                </a:solidFill>
              </a:rPr>
              <a:t>латині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canis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сузір‘я</a:t>
            </a:r>
            <a:r>
              <a:rPr lang="ru-RU" sz="2400" dirty="0" smtClean="0">
                <a:solidFill>
                  <a:schemeClr val="tx1"/>
                </a:solidFill>
              </a:rPr>
              <a:t> Пса –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Canis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52.radikal.ru/i136/0811/c9/a3df997087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7" y="620688"/>
            <a:ext cx="5814027" cy="511256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130">
        <p:dissolve/>
      </p:transition>
    </mc:Choice>
    <mc:Fallback xmlns="">
      <p:transition spd="slow" advTm="2313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117178" cy="1468800"/>
          </a:xfrm>
        </p:spPr>
        <p:txBody>
          <a:bodyPr/>
          <a:lstStyle/>
          <a:p>
            <a:pPr algn="ctr"/>
            <a:r>
              <a:rPr lang="ru-RU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 </a:t>
            </a:r>
            <a:r>
              <a:rPr lang="ru-RU" sz="6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діб</a:t>
            </a:r>
            <a:r>
              <a:rPr lang="ru-RU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88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35">
        <p:checker/>
      </p:transition>
    </mc:Choice>
    <mc:Fallback xmlns="">
      <p:transition spd="slow" advTm="103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589240"/>
            <a:ext cx="7848872" cy="667843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о-</a:t>
            </a:r>
            <a:r>
              <a:rPr lang="ru-RU" sz="2400" dirty="0" err="1" smtClean="0">
                <a:solidFill>
                  <a:schemeClr val="tx1"/>
                </a:solidFill>
              </a:rPr>
              <a:t>італійському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giorni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- "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pic>
        <p:nvPicPr>
          <p:cNvPr id="2050" name="Picture 2" descr="http://www.wadsworth.org/templates/img/quarantine_ship-to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8" y="-10236"/>
            <a:ext cx="7396859" cy="59766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2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342">
        <p:blinds dir="vert"/>
      </p:transition>
    </mc:Choice>
    <mc:Fallback xmlns="">
      <p:transition spd="slow" advTm="1634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501008"/>
            <a:ext cx="7117178" cy="1468800"/>
          </a:xfrm>
        </p:spPr>
        <p:txBody>
          <a:bodyPr/>
          <a:lstStyle/>
          <a:p>
            <a:pPr algn="ctr"/>
            <a:r>
              <a:rPr lang="ru-RU" sz="6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П'ята</a:t>
            </a:r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суть</a:t>
            </a:r>
            <a: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012902"/>
      </p:ext>
    </p:extLst>
  </p:cSld>
  <p:clrMapOvr>
    <a:masterClrMapping/>
  </p:clrMapOvr>
  <p:transition spd="slow" advTm="382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229200"/>
            <a:ext cx="7704856" cy="1076424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Новий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елемент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старогрецькі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філософи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називали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ефіром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вважали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i="1" dirty="0">
                <a:solidFill>
                  <a:schemeClr val="tx1"/>
                </a:solidFill>
              </a:rPr>
              <a:t>"</a:t>
            </a:r>
            <a:r>
              <a:rPr lang="ru-RU" sz="2000" b="1" i="1" dirty="0" err="1">
                <a:solidFill>
                  <a:schemeClr val="tx1"/>
                </a:solidFill>
              </a:rPr>
              <a:t>п'ятою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суттю</a:t>
            </a:r>
            <a:r>
              <a:rPr lang="ru-RU" sz="2000" b="1" i="1" dirty="0">
                <a:solidFill>
                  <a:schemeClr val="tx1"/>
                </a:solidFill>
              </a:rPr>
              <a:t>" </a:t>
            </a:r>
            <a:r>
              <a:rPr lang="ru-RU" sz="2000" dirty="0">
                <a:solidFill>
                  <a:schemeClr val="tx1"/>
                </a:solidFill>
              </a:rPr>
              <a:t>(буквально: </a:t>
            </a:r>
            <a:r>
              <a:rPr lang="en-US" sz="2000" dirty="0" err="1">
                <a:solidFill>
                  <a:schemeClr val="tx1"/>
                </a:solidFill>
              </a:rPr>
              <a:t>quinta</a:t>
            </a:r>
            <a:r>
              <a:rPr lang="en-US" sz="2000" dirty="0">
                <a:solidFill>
                  <a:schemeClr val="tx1"/>
                </a:solidFill>
              </a:rPr>
              <a:t> - "</a:t>
            </a:r>
            <a:r>
              <a:rPr lang="ru-RU" sz="2000" dirty="0" err="1">
                <a:solidFill>
                  <a:schemeClr val="tx1"/>
                </a:solidFill>
              </a:rPr>
              <a:t>п'ята</a:t>
            </a:r>
            <a:r>
              <a:rPr lang="ru-RU" sz="2000" dirty="0">
                <a:solidFill>
                  <a:schemeClr val="tx1"/>
                </a:solidFill>
              </a:rPr>
              <a:t>", </a:t>
            </a:r>
            <a:r>
              <a:rPr lang="en-US" sz="2000" dirty="0" err="1">
                <a:solidFill>
                  <a:schemeClr val="tx1"/>
                </a:solidFill>
              </a:rPr>
              <a:t>essentia</a:t>
            </a:r>
            <a:r>
              <a:rPr lang="en-US" sz="2000" dirty="0">
                <a:solidFill>
                  <a:schemeClr val="tx1"/>
                </a:solidFill>
              </a:rPr>
              <a:t> - "</a:t>
            </a:r>
            <a:r>
              <a:rPr lang="ru-RU" sz="2000" dirty="0">
                <a:solidFill>
                  <a:schemeClr val="tx1"/>
                </a:solidFill>
              </a:rPr>
              <a:t>суть"),</a:t>
            </a:r>
          </a:p>
        </p:txBody>
      </p:sp>
      <p:pic>
        <p:nvPicPr>
          <p:cNvPr id="3074" name="Picture 2" descr="http://www.volynnews.com/files/news/2011/03-25/22525-1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5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c.by/files/articles/air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25516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seng.org/uploads/posts/2009-10/1254406166_1254318115_picture_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0792"/>
            <a:ext cx="7296745" cy="47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si.org.ru/wp-content/uploads/2012/02/Prozrachnaya-vo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490791"/>
            <a:ext cx="6857999" cy="47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arreg.ru/uploads/posts/2011-12/1324037261_fc01c33fa8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507"/>
            <a:ext cx="8762999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8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924">
        <p14:ripple/>
      </p:transition>
    </mc:Choice>
    <mc:Fallback xmlns="">
      <p:transition spd="slow" advTm="289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117178" cy="1468800"/>
          </a:xfrm>
        </p:spPr>
        <p:txBody>
          <a:bodyPr/>
          <a:lstStyle/>
          <a:p>
            <a:pPr algn="ctr"/>
            <a:r>
              <a:rPr lang="ru-RU" sz="5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Запашна</a:t>
            </a:r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 </a:t>
            </a:r>
            <a:b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9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28">
        <p14:vortex dir="r"/>
      </p:transition>
    </mc:Choice>
    <mc:Fallback xmlns="">
      <p:transition spd="slow" advTm="2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7632848" cy="4335458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з </a:t>
            </a:r>
            <a:r>
              <a:rPr lang="uk-UA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незвичайною</a:t>
            </a:r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біографією</a:t>
            </a: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6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481">
        <p14:switch dir="r"/>
      </p:transition>
    </mc:Choice>
    <mc:Fallback xmlns="">
      <p:transition spd="slow" advTm="5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476672"/>
            <a:ext cx="7450989" cy="1344685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По-латинському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"</a:t>
            </a:r>
            <a:r>
              <a:rPr lang="ru-RU" b="1" dirty="0" err="1">
                <a:solidFill>
                  <a:schemeClr val="tx1"/>
                </a:solidFill>
              </a:rPr>
              <a:t>обробляти</a:t>
            </a:r>
            <a:r>
              <a:rPr lang="ru-RU" b="1" dirty="0">
                <a:solidFill>
                  <a:schemeClr val="tx1"/>
                </a:solidFill>
              </a:rPr>
              <a:t> землю". </a:t>
            </a:r>
            <a:r>
              <a:rPr lang="ru-RU" dirty="0" err="1">
                <a:solidFill>
                  <a:schemeClr val="tx1"/>
                </a:solidFill>
              </a:rPr>
              <a:t>Звідси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експлуатації</a:t>
            </a:r>
            <a:r>
              <a:rPr lang="ru-RU" dirty="0">
                <a:solidFill>
                  <a:schemeClr val="tx1"/>
                </a:solidFill>
              </a:rPr>
              <a:t> селянства, яка </a:t>
            </a:r>
            <a:r>
              <a:rPr lang="ru-RU" dirty="0" err="1">
                <a:solidFill>
                  <a:schemeClr val="tx1"/>
                </a:solidFill>
              </a:rPr>
              <a:t>прийшла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зміну</a:t>
            </a:r>
            <a:r>
              <a:rPr lang="ru-RU" dirty="0">
                <a:solidFill>
                  <a:schemeClr val="tx1"/>
                </a:solidFill>
              </a:rPr>
              <a:t> рабству в </a:t>
            </a:r>
            <a:r>
              <a:rPr lang="ru-RU" dirty="0" err="1">
                <a:solidFill>
                  <a:schemeClr val="tx1"/>
                </a:solidFill>
              </a:rPr>
              <a:t>Римській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імперії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ru-RU" dirty="0" err="1">
                <a:solidFill>
                  <a:schemeClr val="tx1"/>
                </a:solidFill>
              </a:rPr>
              <a:t>столітті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нашої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ери</a:t>
            </a:r>
            <a:r>
              <a:rPr lang="ru-RU" dirty="0">
                <a:solidFill>
                  <a:schemeClr val="tx1"/>
                </a:solidFill>
              </a:rPr>
              <a:t>, - </a:t>
            </a:r>
            <a:r>
              <a:rPr lang="ru-RU" b="1" i="1" dirty="0">
                <a:solidFill>
                  <a:schemeClr val="tx1"/>
                </a:solidFill>
              </a:rPr>
              <a:t>колонат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u="sng" dirty="0">
                <a:solidFill>
                  <a:schemeClr val="tx1"/>
                </a:solidFill>
              </a:rPr>
              <a:t>(</a:t>
            </a:r>
            <a:r>
              <a:rPr lang="ru-RU" i="1" u="sng" dirty="0" err="1">
                <a:solidFill>
                  <a:schemeClr val="tx1"/>
                </a:solidFill>
              </a:rPr>
              <a:t>по-латинському</a:t>
            </a:r>
            <a:r>
              <a:rPr lang="ru-RU" i="1" u="sng" dirty="0">
                <a:solidFill>
                  <a:schemeClr val="tx1"/>
                </a:solidFill>
              </a:rPr>
              <a:t> </a:t>
            </a:r>
            <a:r>
              <a:rPr lang="en-US" i="1" u="sng" dirty="0" err="1">
                <a:solidFill>
                  <a:schemeClr val="tx1"/>
                </a:solidFill>
              </a:rPr>
              <a:t>colonatus</a:t>
            </a:r>
            <a:r>
              <a:rPr lang="en-US" i="1" u="sng" dirty="0">
                <a:solidFill>
                  <a:schemeClr val="tx1"/>
                </a:solidFill>
              </a:rPr>
              <a:t>).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g516.imageshack.us/img516/9757/constantinopledq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8698"/>
            <a:ext cx="7416824" cy="51693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9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609">
        <p14:shred/>
      </p:transition>
    </mc:Choice>
    <mc:Fallback xmlns="">
      <p:transition spd="slow" advTm="206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5524"/>
            <a:ext cx="6624736" cy="98122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"</a:t>
            </a:r>
            <a:r>
              <a:rPr lang="ru-RU" dirty="0" err="1">
                <a:solidFill>
                  <a:schemeClr val="tx1"/>
                </a:solidFill>
              </a:rPr>
              <a:t>Запашну</a:t>
            </a:r>
            <a:r>
              <a:rPr lang="ru-RU" dirty="0">
                <a:solidFill>
                  <a:schemeClr val="tx1"/>
                </a:solidFill>
              </a:rPr>
              <a:t> воду" </a:t>
            </a:r>
            <a:r>
              <a:rPr lang="ru-RU" dirty="0" err="1">
                <a:solidFill>
                  <a:schemeClr val="tx1"/>
                </a:solidFill>
              </a:rPr>
              <a:t>вперше</a:t>
            </a:r>
            <a:r>
              <a:rPr lang="ru-RU" dirty="0">
                <a:solidFill>
                  <a:schemeClr val="tx1"/>
                </a:solidFill>
              </a:rPr>
              <a:t> почали </a:t>
            </a:r>
            <a:r>
              <a:rPr lang="ru-RU" dirty="0" err="1">
                <a:solidFill>
                  <a:schemeClr val="tx1"/>
                </a:solidFill>
              </a:rPr>
              <a:t>виготовляти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Кельні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французи</a:t>
            </a:r>
            <a:r>
              <a:rPr lang="ru-RU" dirty="0">
                <a:solidFill>
                  <a:schemeClr val="tx1"/>
                </a:solidFill>
              </a:rPr>
              <a:t> назвали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Cologne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"вода з Кельна". Так </a:t>
            </a:r>
            <a:r>
              <a:rPr lang="ru-RU" dirty="0" err="1">
                <a:solidFill>
                  <a:schemeClr val="tx1"/>
                </a:solidFill>
              </a:rPr>
              <a:t>виникла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"одеколон</a:t>
            </a:r>
            <a:r>
              <a:rPr lang="ru-RU" b="1" i="1" dirty="0"/>
              <a:t>".</a:t>
            </a:r>
          </a:p>
        </p:txBody>
      </p:sp>
      <p:pic>
        <p:nvPicPr>
          <p:cNvPr id="6148" name="Picture 4" descr="http://www.studyland74.ru/userfiles/imageCAJWZ9J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3715"/>
            <a:ext cx="7416824" cy="54732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arionnaud.ch/media/tmp/filer_private/2013/03/07/3348901126342-dior-dior_homme-dior_homme_cologne.jpg.650x650_q1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19" y="645725"/>
            <a:ext cx="6191250" cy="619125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7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7466">
        <p14:switch dir="r"/>
      </p:transition>
    </mc:Choice>
    <mc:Fallback xmlns="">
      <p:transition spd="slow" advTm="27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117178" cy="1468800"/>
          </a:xfrm>
        </p:spPr>
        <p:txBody>
          <a:bodyPr/>
          <a:lstStyle/>
          <a:p>
            <a:pPr algn="ctr"/>
            <a:r>
              <a:rPr lang="uk-UA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Там, де мала бути стародавня брама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6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970">
        <p14:flip dir="r"/>
      </p:transition>
    </mc:Choice>
    <mc:Fallback xmlns="">
      <p:transition spd="slow" advTm="2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45224"/>
            <a:ext cx="7117178" cy="1076424"/>
          </a:xfrm>
        </p:spPr>
        <p:txBody>
          <a:bodyPr>
            <a:norm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Porto</a:t>
            </a:r>
            <a:r>
              <a:rPr lang="uk-UA" sz="2000" b="1" i="1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по-латині – «ношу»; </a:t>
            </a:r>
            <a:r>
              <a:rPr lang="uk-UA" sz="2000" dirty="0" err="1" smtClean="0">
                <a:solidFill>
                  <a:schemeClr val="tx1"/>
                </a:solidFill>
              </a:rPr>
              <a:t>портмане</a:t>
            </a:r>
            <a:r>
              <a:rPr lang="uk-UA" sz="2000" dirty="0" smtClean="0">
                <a:solidFill>
                  <a:schemeClr val="tx1"/>
                </a:solidFill>
              </a:rPr>
              <a:t>(гаманець) – «неси монети»; портфель – «неси аркуші(паперу).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petekmarket.ru/catalog/108-366/big-petek-108-366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6632"/>
            <a:ext cx="7620000" cy="510540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enta-suvenir.ru/published/publicdata/LENTASUVONE/attachments/SC/products_pictures/b_57213_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" b="99111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2613" y="325489"/>
            <a:ext cx="6633002" cy="489654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2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311">
        <p14:gallery dir="l"/>
      </p:transition>
    </mc:Choice>
    <mc:Fallback xmlns="">
      <p:transition spd="slow" advTm="333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117178" cy="1468800"/>
          </a:xfrm>
        </p:spPr>
        <p:txBody>
          <a:bodyPr/>
          <a:lstStyle/>
          <a:p>
            <a:pPr algn="ctr"/>
            <a:r>
              <a:rPr lang="uk-UA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2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"/>
    </mc:Choice>
    <mc:Fallback xmlns="">
      <p:transition spd="slow" advTm="34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117178" cy="1468800"/>
          </a:xfrm>
        </p:spPr>
        <p:txBody>
          <a:bodyPr anchor="ctr"/>
          <a:lstStyle/>
          <a:p>
            <a:pPr algn="ctr"/>
            <a:r>
              <a:rPr lang="uk-UA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Арена – це пісок</a:t>
            </a: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2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761">
        <p14:glitter pattern="hexagon"/>
      </p:transition>
    </mc:Choice>
    <mc:Fallback xmlns="">
      <p:transition spd="slow" advTm="2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764704"/>
            <a:ext cx="7117178" cy="8604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</a:rPr>
              <a:t>Арена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латинською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мовою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означає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"</a:t>
            </a:r>
            <a:r>
              <a:rPr lang="ru-RU" sz="3200" b="1" dirty="0" err="1">
                <a:solidFill>
                  <a:schemeClr val="tx1"/>
                </a:solidFill>
              </a:rPr>
              <a:t>пісок</a:t>
            </a:r>
            <a:r>
              <a:rPr lang="ru-RU" sz="3200" b="1" dirty="0">
                <a:solidFill>
                  <a:schemeClr val="tx1"/>
                </a:solidFill>
              </a:rPr>
              <a:t>".</a:t>
            </a:r>
          </a:p>
        </p:txBody>
      </p:sp>
      <p:pic>
        <p:nvPicPr>
          <p:cNvPr id="5122" name="Picture 2" descr="http://st.gdefon.com/wallpapers_original/wallpapers/405914_pesok_risunok_solnce_pozitiv_1680x1050_(www.GdeFon.ru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1827"/>
            <a:ext cx="7560840" cy="47255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6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911">
        <p14:honeycomb/>
      </p:transition>
    </mc:Choice>
    <mc:Fallback xmlns="">
      <p:transition spd="slow" advTm="89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538" y="5037843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Майданчик</a:t>
            </a:r>
            <a:r>
              <a:rPr lang="ru-RU" sz="2800" dirty="0"/>
              <a:t>, на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циркова</a:t>
            </a:r>
            <a:r>
              <a:rPr lang="ru-RU" sz="2800" dirty="0"/>
              <a:t> </a:t>
            </a:r>
            <a:r>
              <a:rPr lang="ru-RU" sz="2800" dirty="0" err="1"/>
              <a:t>вистава</a:t>
            </a:r>
            <a:r>
              <a:rPr lang="ru-RU" sz="2800" dirty="0"/>
              <a:t>,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</a:t>
            </a:r>
            <a:r>
              <a:rPr lang="ru-RU" sz="2800" i="1" dirty="0"/>
              <a:t>ареною</a:t>
            </a:r>
            <a:r>
              <a:rPr lang="ru-RU" sz="2800" dirty="0"/>
              <a:t>. 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 descr="http://vinnitsaok.com.ua/wp-content/uploads/2013/04/ar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" y="235549"/>
            <a:ext cx="6980731" cy="46596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2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826">
        <p14:ripple/>
      </p:transition>
    </mc:Choice>
    <mc:Fallback xmlns="">
      <p:transition spd="slow" advTm="13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117178" cy="1468800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Газета </a:t>
            </a:r>
            <a:r>
              <a:rPr lang="ru-RU" sz="4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дрібна</a:t>
            </a: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монета?</a:t>
            </a:r>
            <a:r>
              <a:rPr lang="ru-RU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6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59">
        <p:dissolve/>
      </p:transition>
    </mc:Choice>
    <mc:Fallback xmlns="">
      <p:transition spd="slow" advTm="255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116632"/>
            <a:ext cx="4536504" cy="6552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/>
              <a:t>Латинська</a:t>
            </a:r>
            <a:r>
              <a:rPr lang="ru-RU" sz="2400" dirty="0"/>
              <a:t> </a:t>
            </a:r>
            <a:r>
              <a:rPr lang="ru-RU" sz="2400" dirty="0" err="1"/>
              <a:t>мова</a:t>
            </a:r>
            <a:r>
              <a:rPr lang="ru-RU" sz="2400" dirty="0"/>
              <a:t> </a:t>
            </a:r>
            <a:r>
              <a:rPr lang="ru-RU" sz="2400" dirty="0" err="1"/>
              <a:t>запозичила</a:t>
            </a:r>
            <a:r>
              <a:rPr lang="ru-RU" sz="2400" dirty="0"/>
              <a:t> з </a:t>
            </a:r>
            <a:r>
              <a:rPr lang="ru-RU" sz="2400" dirty="0" err="1"/>
              <a:t>перської</a:t>
            </a:r>
            <a:r>
              <a:rPr lang="ru-RU" sz="2400" dirty="0"/>
              <a:t> слово </a:t>
            </a:r>
            <a:r>
              <a:rPr lang="ru-RU" sz="2400" b="1" dirty="0"/>
              <a:t>"</a:t>
            </a:r>
            <a:r>
              <a:rPr lang="ru-RU" sz="2400" b="1" dirty="0" err="1"/>
              <a:t>gaza</a:t>
            </a:r>
            <a:r>
              <a:rPr lang="ru-RU" sz="2400" b="1" dirty="0"/>
              <a:t>"</a:t>
            </a:r>
            <a:r>
              <a:rPr lang="ru-RU" sz="2400" dirty="0"/>
              <a:t>,</a:t>
            </a:r>
            <a:r>
              <a:rPr lang="ru-RU" sz="2400" b="1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означало </a:t>
            </a:r>
            <a:r>
              <a:rPr lang="ru-RU" sz="2400" b="1" dirty="0"/>
              <a:t>"скарб", </a:t>
            </a:r>
            <a:r>
              <a:rPr lang="ru-RU" sz="2400" dirty="0"/>
              <a:t>"</a:t>
            </a:r>
            <a:r>
              <a:rPr lang="ru-RU" sz="2400" dirty="0" err="1"/>
              <a:t>царська</a:t>
            </a:r>
            <a:r>
              <a:rPr lang="ru-RU" sz="2400" dirty="0"/>
              <a:t> казна</a:t>
            </a:r>
            <a:r>
              <a:rPr lang="ru-RU" sz="2400" dirty="0" smtClean="0"/>
              <a:t>".</a:t>
            </a:r>
            <a:r>
              <a:rPr lang="ru-RU" sz="2400" dirty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слова в </a:t>
            </a:r>
            <a:r>
              <a:rPr lang="ru-RU" sz="2400" dirty="0" err="1"/>
              <a:t>італійській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 </a:t>
            </a:r>
            <a:r>
              <a:rPr lang="ru-RU" sz="2400" dirty="0" err="1"/>
              <a:t>виникла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</a:t>
            </a:r>
            <a:r>
              <a:rPr lang="ru-RU" sz="2400" dirty="0" err="1"/>
              <a:t>дрібної</a:t>
            </a:r>
            <a:r>
              <a:rPr lang="ru-RU" sz="2400" dirty="0"/>
              <a:t> </a:t>
            </a:r>
            <a:r>
              <a:rPr lang="ru-RU" sz="2400" dirty="0" err="1"/>
              <a:t>срібної</a:t>
            </a:r>
            <a:r>
              <a:rPr lang="ru-RU" sz="2400" dirty="0"/>
              <a:t> </a:t>
            </a:r>
            <a:r>
              <a:rPr lang="ru-RU" sz="2400" dirty="0" err="1"/>
              <a:t>монети</a:t>
            </a:r>
            <a:r>
              <a:rPr lang="ru-RU" sz="2400" dirty="0"/>
              <a:t> </a:t>
            </a:r>
            <a:r>
              <a:rPr lang="ru-RU" sz="2400" b="1" dirty="0"/>
              <a:t>"</a:t>
            </a:r>
            <a:r>
              <a:rPr lang="en-US" sz="2400" b="1" dirty="0" err="1"/>
              <a:t>gazetta</a:t>
            </a:r>
            <a:r>
              <a:rPr lang="en-US" sz="2400" b="1" dirty="0"/>
              <a:t>".</a:t>
            </a:r>
            <a:r>
              <a:rPr lang="ru-RU" sz="2400" dirty="0"/>
              <a:t> І коли 1563р. у </a:t>
            </a:r>
            <a:r>
              <a:rPr lang="ru-RU" sz="2400" dirty="0" err="1"/>
              <a:t>Венеції</a:t>
            </a:r>
            <a:r>
              <a:rPr lang="ru-RU" sz="2400" dirty="0"/>
              <a:t> </a:t>
            </a:r>
            <a:r>
              <a:rPr lang="ru-RU" sz="2400" dirty="0" err="1"/>
              <a:t>з'явилася</a:t>
            </a:r>
            <a:r>
              <a:rPr lang="ru-RU" sz="2400" dirty="0"/>
              <a:t> перша газета, за право </a:t>
            </a:r>
            <a:r>
              <a:rPr lang="ru-RU" sz="2400" dirty="0" err="1"/>
              <a:t>прочитати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(вона </a:t>
            </a:r>
            <a:r>
              <a:rPr lang="ru-RU" sz="2400" dirty="0" err="1"/>
              <a:t>була</a:t>
            </a:r>
            <a:r>
              <a:rPr lang="ru-RU" sz="2400" dirty="0"/>
              <a:t> писана </a:t>
            </a:r>
            <a:r>
              <a:rPr lang="ru-RU" sz="2400" dirty="0" err="1"/>
              <a:t>від</a:t>
            </a:r>
            <a:r>
              <a:rPr lang="ru-RU" sz="2400" dirty="0"/>
              <a:t> руки) брали </a:t>
            </a:r>
            <a:r>
              <a:rPr lang="ru-RU" sz="2400" dirty="0" err="1"/>
              <a:t>платню</a:t>
            </a:r>
            <a:r>
              <a:rPr lang="ru-RU" sz="2400" dirty="0"/>
              <a:t> - </a:t>
            </a:r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дрібну</a:t>
            </a:r>
            <a:r>
              <a:rPr lang="ru-RU" sz="2400" dirty="0"/>
              <a:t> монету. </a:t>
            </a:r>
          </a:p>
        </p:txBody>
      </p:sp>
      <p:pic>
        <p:nvPicPr>
          <p:cNvPr id="9218" name="Picture 2" descr="http://www.rtkorr.com/imgs-news/rss/2012-05/18/11/409a21893319ea940408729e26632386-_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6" b="96259" l="9738" r="93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3559">
            <a:off x="-154986" y="90764"/>
            <a:ext cx="4820622" cy="40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ol-pol43.ru/thumbs/cd7f919159b635f11df5725cc85d460e_624_418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1" y="3803796"/>
            <a:ext cx="4514798" cy="302433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2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543">
        <p14:switch dir="r"/>
      </p:transition>
    </mc:Choice>
    <mc:Fallback xmlns="">
      <p:transition spd="slow" advTm="18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92696"/>
            <a:ext cx="7117178" cy="860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Італійське</a:t>
            </a:r>
            <a:r>
              <a:rPr lang="ru-RU" sz="2400" dirty="0" smtClean="0">
                <a:solidFill>
                  <a:schemeClr val="tx1"/>
                </a:solidFill>
              </a:rPr>
              <a:t> слово </a:t>
            </a:r>
            <a:r>
              <a:rPr lang="ru-RU" sz="2400" dirty="0">
                <a:solidFill>
                  <a:schemeClr val="tx1"/>
                </a:solidFill>
              </a:rPr>
              <a:t>"</a:t>
            </a:r>
            <a:r>
              <a:rPr lang="ru-RU" sz="2400" b="1" dirty="0" err="1">
                <a:solidFill>
                  <a:schemeClr val="tx1"/>
                </a:solidFill>
              </a:rPr>
              <a:t>gazza</a:t>
            </a:r>
            <a:r>
              <a:rPr lang="ru-RU" sz="2400" b="1" dirty="0">
                <a:solidFill>
                  <a:schemeClr val="tx1"/>
                </a:solidFill>
              </a:rPr>
              <a:t>",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означає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"сорока"</a:t>
            </a:r>
          </a:p>
        </p:txBody>
      </p:sp>
      <p:pic>
        <p:nvPicPr>
          <p:cNvPr id="10242" name="Picture 2" descr="http://pic.1in.am/upimg/2011/12/28/rus13250226641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471" r="91765">
                        <a14:foregroundMark x1="14588" y1="46071" x2="14588" y2="46071"/>
                        <a14:foregroundMark x1="14588" y1="43571" x2="14588" y2="43571"/>
                        <a14:foregroundMark x1="15059" y1="42857" x2="15059" y2="42857"/>
                        <a14:foregroundMark x1="15765" y1="46429" x2="15765" y2="46429"/>
                        <a14:foregroundMark x1="52000" y1="50714" x2="52000" y2="50714"/>
                        <a14:foregroundMark x1="55059" y1="10714" x2="55059" y2="10714"/>
                        <a14:foregroundMark x1="56000" y1="11786" x2="56000" y2="11786"/>
                        <a14:foregroundMark x1="27059" y1="84286" x2="27059" y2="84286"/>
                        <a14:foregroundMark x1="26588" y1="85714" x2="26588" y2="85714"/>
                        <a14:foregroundMark x1="26118" y1="88929" x2="26118" y2="88929"/>
                        <a14:foregroundMark x1="33176" y1="91071" x2="33176" y2="91071"/>
                        <a14:foregroundMark x1="39765" y1="91429" x2="39765" y2="91429"/>
                        <a14:foregroundMark x1="37647" y1="90357" x2="37647" y2="90357"/>
                        <a14:foregroundMark x1="36235" y1="89643" x2="36235" y2="89643"/>
                        <a14:foregroundMark x1="44235" y1="91786" x2="44235" y2="91786"/>
                        <a14:foregroundMark x1="48471" y1="90714" x2="48471" y2="90714"/>
                        <a14:foregroundMark x1="56000" y1="81071" x2="56000" y2="81071"/>
                        <a14:foregroundMark x1="56941" y1="82143" x2="56941" y2="82143"/>
                        <a14:foregroundMark x1="91765" y1="97500" x2="91765" y2="97500"/>
                        <a14:foregroundMark x1="16235" y1="48929" x2="16235" y2="48929"/>
                        <a14:foregroundMark x1="16000" y1="48571" x2="16000" y2="48571"/>
                        <a14:foregroundMark x1="38588" y1="96429" x2="38588" y2="96429"/>
                        <a14:foregroundMark x1="25176" y1="90000" x2="25176" y2="90000"/>
                        <a14:foregroundMark x1="22824" y1="91071" x2="22824" y2="91071"/>
                        <a14:foregroundMark x1="53176" y1="93214" x2="53176" y2="93214"/>
                        <a14:foregroundMark x1="51059" y1="91429" x2="51059" y2="91429"/>
                        <a14:foregroundMark x1="53412" y1="91429" x2="53412" y2="91429"/>
                        <a14:foregroundMark x1="27059" y1="70357" x2="27059" y2="70357"/>
                        <a14:foregroundMark x1="23294" y1="64643" x2="23294" y2="64643"/>
                        <a14:foregroundMark x1="19529" y1="57857" x2="19529" y2="57857"/>
                        <a14:foregroundMark x1="19294" y1="56071" x2="19294" y2="56071"/>
                        <a14:foregroundMark x1="18588" y1="55357" x2="18588" y2="55357"/>
                        <a14:foregroundMark x1="20706" y1="61429" x2="20706" y2="61429"/>
                        <a14:foregroundMark x1="21647" y1="60714" x2="21647" y2="60714"/>
                        <a14:foregroundMark x1="22824" y1="62500" x2="22824" y2="62500"/>
                        <a14:foregroundMark x1="25176" y1="66429" x2="25176" y2="66429"/>
                        <a14:backgroundMark x1="48000" y1="83214" x2="48000" y2="83214"/>
                        <a14:backgroundMark x1="41882" y1="85000" x2="41882" y2="85000"/>
                        <a14:backgroundMark x1="38118" y1="85357" x2="38118" y2="8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16832"/>
            <a:ext cx="749998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56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118">
        <p14:flip dir="r"/>
      </p:transition>
    </mc:Choice>
    <mc:Fallback xmlns="">
      <p:transition spd="slow" advTm="131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7117178" cy="1468800"/>
          </a:xfrm>
        </p:spPr>
        <p:txBody>
          <a:bodyPr/>
          <a:lstStyle/>
          <a:p>
            <a:pPr algn="ctr"/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Квиток з </a:t>
            </a:r>
            <a:r>
              <a:rPr lang="ru-RU" sz="5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інструкцією</a:t>
            </a:r>
            <a:r>
              <a:rPr lang="ru-RU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7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44">
        <p14:gallery dir="l"/>
      </p:transition>
    </mc:Choice>
    <mc:Fallback xmlns="">
      <p:transition spd="slow" advTm="2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1.8|1.2|1.1|2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1|1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352</TotalTime>
  <Words>274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Spring</vt:lpstr>
      <vt:lpstr>Світлодарська загальноосвітня школа I-III ступенів №11 </vt:lpstr>
      <vt:lpstr>Слова з незвичайною біографією</vt:lpstr>
      <vt:lpstr>Арена – це пісок</vt:lpstr>
      <vt:lpstr>Презентация PowerPoint</vt:lpstr>
      <vt:lpstr>Презентация PowerPoint</vt:lpstr>
      <vt:lpstr>Газета чи дрібна монета? </vt:lpstr>
      <vt:lpstr>Презентация PowerPoint</vt:lpstr>
      <vt:lpstr>Презентация PowerPoint</vt:lpstr>
      <vt:lpstr>Квиток з інструкцією </vt:lpstr>
      <vt:lpstr>Презентация PowerPoint</vt:lpstr>
      <vt:lpstr>Кандидати в білих одежах </vt:lpstr>
      <vt:lpstr>Презентация PowerPoint</vt:lpstr>
      <vt:lpstr>У сузір‘ї Великого Пса</vt:lpstr>
      <vt:lpstr>Презентация PowerPoint</vt:lpstr>
      <vt:lpstr>Сорок діб </vt:lpstr>
      <vt:lpstr>Презентация PowerPoint</vt:lpstr>
      <vt:lpstr>П'ята суть </vt:lpstr>
      <vt:lpstr>Презентация PowerPoint</vt:lpstr>
      <vt:lpstr>Запашна вода  </vt:lpstr>
      <vt:lpstr>Презентация PowerPoint</vt:lpstr>
      <vt:lpstr>Презентация PowerPoint</vt:lpstr>
      <vt:lpstr>Там, де мала бути стародавня брама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з незвичайною біографією</dc:title>
  <dc:creator>PC-1</dc:creator>
  <cp:lastModifiedBy>user</cp:lastModifiedBy>
  <cp:revision>29</cp:revision>
  <dcterms:created xsi:type="dcterms:W3CDTF">2014-02-23T17:21:49Z</dcterms:created>
  <dcterms:modified xsi:type="dcterms:W3CDTF">2015-02-07T09:24:25Z</dcterms:modified>
</cp:coreProperties>
</file>