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FB969-CAF4-4855-B91D-8C9B4F86FCE1}">
          <p14:sldIdLst>
            <p14:sldId id="256"/>
            <p14:sldId id="257"/>
            <p14:sldId id="268"/>
            <p14:sldId id="267"/>
            <p14:sldId id="266"/>
            <p14:sldId id="265"/>
            <p14:sldId id="264"/>
            <p14:sldId id="263"/>
            <p14:sldId id="262"/>
            <p14:sldId id="261"/>
            <p14:sldId id="260"/>
            <p14:sldId id="259"/>
            <p14:sldId id="25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5" cy="1731982"/>
          </a:xfrm>
        </p:spPr>
        <p:txBody>
          <a:bodyPr/>
          <a:lstStyle/>
          <a:p>
            <a:r>
              <a:rPr lang="ru-RU" sz="6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 за </a:t>
            </a:r>
            <a:r>
              <a:rPr lang="ru-RU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хворим</a:t>
            </a:r>
            <a:r>
              <a:rPr lang="ru-RU" sz="6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uk-UA" dirty="0"/>
          </a:p>
        </p:txBody>
      </p:sp>
      <p:pic>
        <p:nvPicPr>
          <p:cNvPr id="1026" name="Picture 2" descr="http://vk.volyn.ua/upload/images/vivs100712/7cfdad5139bbb2124c67e73846c598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672408" cy="3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172.www.ex.ua/show/87841233/87841233.jpg%3F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752528" cy="3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3367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/>
              <a:t>Догляд за </a:t>
            </a:r>
            <a:r>
              <a:rPr lang="ru-RU" sz="2400" i="1" dirty="0" err="1" smtClean="0"/>
              <a:t>після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операційними</a:t>
            </a:r>
            <a:r>
              <a:rPr lang="ru-RU" sz="2400" i="1" dirty="0" smtClean="0"/>
              <a:t> </a:t>
            </a:r>
            <a:r>
              <a:rPr lang="ru-RU" sz="2400" i="1" dirty="0" err="1"/>
              <a:t>хворими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34481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Треба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голити</a:t>
            </a:r>
            <a:r>
              <a:rPr lang="ru-RU" dirty="0"/>
              <a:t> хворого,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очисну</a:t>
            </a:r>
            <a:r>
              <a:rPr lang="ru-RU" dirty="0"/>
              <a:t> </a:t>
            </a:r>
            <a:r>
              <a:rPr lang="ru-RU" dirty="0" err="1"/>
              <a:t>клізму</a:t>
            </a:r>
            <a:r>
              <a:rPr lang="ru-RU" dirty="0"/>
              <a:t>, </a:t>
            </a:r>
            <a:r>
              <a:rPr lang="ru-RU" dirty="0" err="1"/>
              <a:t>вимити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підстригти</a:t>
            </a:r>
            <a:r>
              <a:rPr lang="ru-RU" dirty="0"/>
              <a:t> </a:t>
            </a:r>
            <a:r>
              <a:rPr lang="ru-RU" dirty="0" err="1"/>
              <a:t>нігті</a:t>
            </a:r>
            <a:r>
              <a:rPr lang="ru-RU" dirty="0"/>
              <a:t> на руках і ногах, </a:t>
            </a:r>
            <a:r>
              <a:rPr lang="ru-RU" dirty="0" err="1"/>
              <a:t>перемінити</a:t>
            </a:r>
            <a:r>
              <a:rPr lang="ru-RU" dirty="0"/>
              <a:t> </a:t>
            </a:r>
            <a:r>
              <a:rPr lang="ru-RU" dirty="0" err="1"/>
              <a:t>постільну</a:t>
            </a:r>
            <a:r>
              <a:rPr lang="ru-RU" dirty="0"/>
              <a:t> і </a:t>
            </a:r>
            <a:r>
              <a:rPr lang="ru-RU" dirty="0" err="1"/>
              <a:t>натільну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, </a:t>
            </a:r>
            <a:r>
              <a:rPr lang="ru-RU" dirty="0" err="1"/>
              <a:t>вкласти</a:t>
            </a:r>
            <a:r>
              <a:rPr lang="ru-RU" dirty="0"/>
              <a:t> в </a:t>
            </a:r>
            <a:r>
              <a:rPr lang="ru-RU" dirty="0" err="1"/>
              <a:t>ліжко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узголів'ям</a:t>
            </a:r>
            <a:r>
              <a:rPr lang="ru-RU" dirty="0"/>
              <a:t>, </a:t>
            </a:r>
            <a:r>
              <a:rPr lang="ru-RU" dirty="0" err="1"/>
              <a:t>повернути</a:t>
            </a:r>
            <a:r>
              <a:rPr lang="ru-RU" dirty="0"/>
              <a:t> голову </a:t>
            </a:r>
            <a:r>
              <a:rPr lang="ru-RU" dirty="0" err="1"/>
              <a:t>набік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блювоти</a:t>
            </a:r>
            <a:r>
              <a:rPr lang="ru-RU" dirty="0"/>
              <a:t> </a:t>
            </a:r>
            <a:r>
              <a:rPr lang="ru-RU" dirty="0" err="1"/>
              <a:t>блювотні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не </a:t>
            </a:r>
            <a:r>
              <a:rPr lang="ru-RU" dirty="0" err="1"/>
              <a:t>потрапили</a:t>
            </a:r>
            <a:r>
              <a:rPr lang="ru-RU" dirty="0"/>
              <a:t> в трахею. При </a:t>
            </a:r>
            <a:r>
              <a:rPr lang="ru-RU" dirty="0" err="1"/>
              <a:t>блювоті</a:t>
            </a:r>
            <a:r>
              <a:rPr lang="ru-RU" dirty="0"/>
              <a:t> </a:t>
            </a:r>
            <a:r>
              <a:rPr lang="ru-RU" dirty="0" err="1"/>
              <a:t>підставити</a:t>
            </a:r>
            <a:r>
              <a:rPr lang="ru-RU" dirty="0"/>
              <a:t> </a:t>
            </a:r>
            <a:r>
              <a:rPr lang="ru-RU" dirty="0" err="1"/>
              <a:t>ниркоподібний</a:t>
            </a:r>
            <a:r>
              <a:rPr lang="ru-RU" dirty="0"/>
              <a:t> лоток,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хворому </a:t>
            </a:r>
            <a:r>
              <a:rPr lang="ru-RU" dirty="0" err="1"/>
              <a:t>порожнину</a:t>
            </a:r>
            <a:r>
              <a:rPr lang="ru-RU" dirty="0"/>
              <a:t> рота </a:t>
            </a:r>
            <a:r>
              <a:rPr lang="ru-RU" dirty="0" err="1"/>
              <a:t>серветкою</a:t>
            </a:r>
            <a:r>
              <a:rPr lang="ru-RU" dirty="0"/>
              <a:t>. </a:t>
            </a:r>
          </a:p>
        </p:txBody>
      </p:sp>
      <p:pic>
        <p:nvPicPr>
          <p:cNvPr id="8194" name="Picture 2" descr="http://intranet.tdmu.edu.ua/data/kafedra/internal/propedeutic_vn_des/classes_stud/uk/med/lik/ptn/%D0%94%D0%BE%D0%B3%D0%BB%D1%8F%D0%B4%20%D0%B7%D0%B0%20%D1%85%D0%B2%D0%BE%D1%80%D0%B8%D0%BC%D0%B8/2/%D0%97%D0%B0%D0%BD%D1%8F%D1%82%D1%82%D1%8F_4_%D0%9C%D0%B5%D1%82%D0%BE%D0%B4%D0%B8%20%D0%BD%D0%B0%D0%B9%D0%BF%D1%80%D0%BE%D1%81%D1%82%D1%96%D1%88%D0%BE%D1%97%20%D1%84%D1%96%D0%B7%D1%96%D0%BE%D1%82%D0%B5%D1%80%D0%B0%D0%BF%D1%96%D1%97.%20%D0%A1%D0%B5%D1%80%D1%86%D0%B5%D0%B2%D0%BE-%D0%BB%D0%B5%D0%B3%D0%B5%D0%BD%D0%B5%D0%B2%D0%B0%20%D1%80%D0%B5%D0%B0%D0%BD%D1%96%D0%BC%D0%B0%D1%86%D1%96%D1%8F.files/image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013153"/>
            <a:ext cx="4565701" cy="31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tranet.tdmu.edu.ua/data/kafedra/internal/propedeutic_vn_des/classes_stud/uk/med/lik/ptn/%D0%94%D0%BE%D0%B3%D0%BB%D1%8F%D0%B4%20%D0%B7%D0%B0%20%D1%85%D0%B2%D0%BE%D1%80%D0%B8%D0%BC%D0%B8/2/%D0%97%D0%B0%D0%BD%D1%8F%D1%82%D1%82%D1%8F_4_%D0%9C%D0%B5%D1%82%D0%BE%D0%B4%D0%B8%20%D0%BD%D0%B0%D0%B9%D0%BF%D1%80%D0%BE%D1%81%D1%82%D1%96%D1%88%D0%BE%D1%97%20%D1%84%D1%96%D0%B7%D1%96%D0%BE%D1%82%D0%B5%D1%80%D0%B0%D0%BF%D1%96%D1%97.%20%D0%A1%D0%B5%D1%80%D1%86%D0%B5%D0%B2%D0%BE-%D0%BB%D0%B5%D0%B3%D0%B5%D0%BD%D0%B5%D0%B2%D0%B0%20%D1%80%D0%B5%D0%B0%D0%BD%D1%96%D0%BC%D0%B0%D1%86%D1%96%D1%8F.files/image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5001236" cy="30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976664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післяопераційний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спостерігати</a:t>
            </a:r>
            <a:r>
              <a:rPr lang="ru-RU" sz="2000" dirty="0"/>
              <a:t> за частотою пульсу, </a:t>
            </a:r>
            <a:r>
              <a:rPr lang="ru-RU" sz="2000" dirty="0" err="1"/>
              <a:t>серцевих</a:t>
            </a:r>
            <a:r>
              <a:rPr lang="ru-RU" sz="2000" dirty="0"/>
              <a:t> </a:t>
            </a:r>
            <a:r>
              <a:rPr lang="ru-RU" sz="2000" dirty="0" err="1"/>
              <a:t>скорочень</a:t>
            </a:r>
            <a:r>
              <a:rPr lang="ru-RU" sz="2000" dirty="0"/>
              <a:t>, </a:t>
            </a:r>
            <a:r>
              <a:rPr lang="ru-RU" sz="2000" dirty="0" err="1"/>
              <a:t>вимірювати</a:t>
            </a:r>
            <a:r>
              <a:rPr lang="ru-RU" sz="2000" dirty="0"/>
              <a:t> температуру </a:t>
            </a:r>
            <a:r>
              <a:rPr lang="ru-RU" sz="2000" dirty="0" err="1"/>
              <a:t>тіла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стежити</a:t>
            </a:r>
            <a:r>
              <a:rPr lang="ru-RU" sz="2000" dirty="0"/>
              <a:t> за </a:t>
            </a:r>
            <a:r>
              <a:rPr lang="ru-RU" sz="2000" dirty="0" err="1"/>
              <a:t>своєчасним</a:t>
            </a:r>
            <a:r>
              <a:rPr lang="ru-RU" sz="2000" dirty="0"/>
              <a:t> </a:t>
            </a:r>
            <a:r>
              <a:rPr lang="ru-RU" sz="2000" dirty="0" err="1"/>
              <a:t>сечовипусканням</a:t>
            </a:r>
            <a:r>
              <a:rPr lang="ru-RU" sz="2000" dirty="0"/>
              <a:t> і </a:t>
            </a:r>
            <a:r>
              <a:rPr lang="ru-RU" sz="2000" dirty="0" err="1"/>
              <a:t>випорожненням</a:t>
            </a:r>
            <a:r>
              <a:rPr lang="ru-RU" sz="2000" dirty="0"/>
              <a:t> кишечнику хворого. Без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лікаря</a:t>
            </a:r>
            <a:r>
              <a:rPr lang="ru-RU" sz="2000" dirty="0"/>
              <a:t> хворому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пити</a:t>
            </a:r>
            <a:r>
              <a:rPr lang="ru-RU" sz="2000" dirty="0"/>
              <a:t>,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змочувати</a:t>
            </a:r>
            <a:r>
              <a:rPr lang="ru-RU" sz="2000" dirty="0"/>
              <a:t> губи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полоскати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рота. </a:t>
            </a:r>
          </a:p>
        </p:txBody>
      </p:sp>
      <p:pic>
        <p:nvPicPr>
          <p:cNvPr id="9218" name="Picture 2" descr="http://yak-prosto.com/images/5/e/yak-upovilniti-sercebitt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2705"/>
            <a:ext cx="5544617" cy="38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104456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післяопераційний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.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є </a:t>
            </a:r>
            <a:r>
              <a:rPr lang="ru-RU" dirty="0" err="1"/>
              <a:t>промокання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хворого, </a:t>
            </a:r>
            <a:r>
              <a:rPr lang="ru-RU" dirty="0" err="1"/>
              <a:t>внутрішньої</a:t>
            </a:r>
            <a:r>
              <a:rPr lang="ru-RU" dirty="0"/>
              <a:t> - </a:t>
            </a:r>
            <a:r>
              <a:rPr lang="ru-RU" dirty="0" err="1"/>
              <a:t>наростаюча</a:t>
            </a:r>
            <a:r>
              <a:rPr lang="ru-RU" dirty="0"/>
              <a:t> </a:t>
            </a:r>
            <a:r>
              <a:rPr lang="ru-RU" dirty="0" err="1"/>
              <a:t>блідість</a:t>
            </a:r>
            <a:r>
              <a:rPr lang="ru-RU" dirty="0"/>
              <a:t>,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частого пульсу, </a:t>
            </a:r>
            <a:r>
              <a:rPr lang="ru-RU" dirty="0" err="1"/>
              <a:t>дьогтеподібні</a:t>
            </a:r>
            <a:r>
              <a:rPr lang="ru-RU" dirty="0"/>
              <a:t> </a:t>
            </a:r>
            <a:r>
              <a:rPr lang="ru-RU" dirty="0" err="1"/>
              <a:t>фекалії</a:t>
            </a:r>
            <a:r>
              <a:rPr lang="ru-RU" dirty="0"/>
              <a:t>, </a:t>
            </a:r>
            <a:r>
              <a:rPr lang="ru-RU" dirty="0" err="1"/>
              <a:t>криваве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підбинтувати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, не </a:t>
            </a:r>
            <a:r>
              <a:rPr lang="ru-RU" dirty="0" err="1"/>
              <a:t>знімаючи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накладену</a:t>
            </a:r>
            <a:r>
              <a:rPr lang="ru-RU" dirty="0"/>
              <a:t>, </a:t>
            </a:r>
            <a:r>
              <a:rPr lang="ru-RU" dirty="0" err="1"/>
              <a:t>поправити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хворого в </a:t>
            </a:r>
            <a:r>
              <a:rPr lang="ru-RU" dirty="0" err="1"/>
              <a:t>ліжку</a:t>
            </a:r>
            <a:r>
              <a:rPr lang="ru-RU" dirty="0"/>
              <a:t>, а при </a:t>
            </a:r>
            <a:r>
              <a:rPr lang="ru-RU" dirty="0" err="1"/>
              <a:t>сильній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та </a:t>
            </a:r>
            <a:r>
              <a:rPr lang="ru-RU" dirty="0" err="1"/>
              <a:t>ознаках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-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чергового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. </a:t>
            </a:r>
          </a:p>
        </p:txBody>
      </p:sp>
      <p:pic>
        <p:nvPicPr>
          <p:cNvPr id="10242" name="Picture 2" descr="http://sogome.ru/images/2011-12-10/persha-dopomoga-ditini-pri-sadnax-i-udar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88" y="404664"/>
            <a:ext cx="32403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8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53709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/>
              <a:t>Догляд за </a:t>
            </a:r>
            <a:r>
              <a:rPr lang="ru-RU" sz="2800" dirty="0" err="1"/>
              <a:t>опіковими</a:t>
            </a:r>
            <a:r>
              <a:rPr lang="ru-RU" sz="2800" dirty="0"/>
              <a:t> </a:t>
            </a:r>
            <a:r>
              <a:rPr lang="ru-RU" sz="2800" dirty="0" err="1"/>
              <a:t>хворими</a:t>
            </a:r>
            <a:endParaRPr lang="uk-UA" sz="2800" dirty="0"/>
          </a:p>
        </p:txBody>
      </p:sp>
      <p:pic>
        <p:nvPicPr>
          <p:cNvPr id="3" name="Рисунок 2" descr="20111214135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0794" y="1844824"/>
            <a:ext cx="44577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028343"/>
            <a:ext cx="428071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через </a:t>
            </a:r>
            <a:r>
              <a:rPr lang="ru-RU" dirty="0" err="1"/>
              <a:t>опікову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і </a:t>
            </a:r>
            <a:r>
              <a:rPr lang="ru-RU" dirty="0" err="1"/>
              <a:t>рідини</a:t>
            </a:r>
            <a:r>
              <a:rPr lang="ru-RU" dirty="0"/>
              <a:t>,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поповнювати</a:t>
            </a:r>
            <a:r>
              <a:rPr lang="ru-RU" dirty="0"/>
              <a:t>. Для </a:t>
            </a:r>
            <a:r>
              <a:rPr lang="ru-RU" dirty="0" err="1"/>
              <a:t>утамування</a:t>
            </a:r>
            <a:r>
              <a:rPr lang="ru-RU" dirty="0"/>
              <a:t> </a:t>
            </a:r>
            <a:r>
              <a:rPr lang="ru-RU" dirty="0" err="1"/>
              <a:t>спраги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мінеральну</a:t>
            </a:r>
            <a:r>
              <a:rPr lang="ru-RU" dirty="0"/>
              <a:t> воду і солоно-</a:t>
            </a:r>
            <a:r>
              <a:rPr lang="ru-RU" dirty="0" err="1"/>
              <a:t>лужну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: на 1 л води 5 г </a:t>
            </a:r>
            <a:r>
              <a:rPr lang="ru-RU" dirty="0" err="1"/>
              <a:t>кухонної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і 2 г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кожного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рота і </a:t>
            </a:r>
            <a:r>
              <a:rPr lang="ru-RU" dirty="0" err="1"/>
              <a:t>привушної</a:t>
            </a:r>
            <a:r>
              <a:rPr lang="ru-RU" dirty="0"/>
              <a:t> </a:t>
            </a:r>
            <a:r>
              <a:rPr lang="ru-RU" dirty="0" err="1"/>
              <a:t>слинної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полоскати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зрошувати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рота </a:t>
            </a:r>
            <a:r>
              <a:rPr lang="ru-RU" dirty="0" err="1"/>
              <a:t>дезинфікуючими</a:t>
            </a:r>
            <a:r>
              <a:rPr lang="ru-RU" dirty="0"/>
              <a:t> </a:t>
            </a:r>
            <a:r>
              <a:rPr lang="ru-RU" dirty="0" err="1"/>
              <a:t>рідинами</a:t>
            </a:r>
            <a:r>
              <a:rPr lang="ru-RU" dirty="0"/>
              <a:t>: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перманганату </a:t>
            </a:r>
            <a:r>
              <a:rPr lang="ru-RU" dirty="0" err="1"/>
              <a:t>калію</a:t>
            </a:r>
            <a:r>
              <a:rPr lang="ru-RU" dirty="0"/>
              <a:t>, 2% -м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3% -м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перекису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384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9685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застеляють</a:t>
            </a:r>
            <a:r>
              <a:rPr lang="ru-RU" dirty="0"/>
              <a:t> стерильною </a:t>
            </a:r>
            <a:r>
              <a:rPr lang="ru-RU" dirty="0" err="1"/>
              <a:t>білизною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обпечені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сприйнятливі</a:t>
            </a:r>
            <a:r>
              <a:rPr lang="ru-RU" dirty="0"/>
              <a:t> до </a:t>
            </a:r>
            <a:r>
              <a:rPr lang="ru-RU" dirty="0" err="1"/>
              <a:t>інфекцій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r>
              <a:rPr lang="ru-RU" dirty="0"/>
              <a:t> не стерильна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попрасувати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</a:t>
            </a:r>
            <a:r>
              <a:rPr lang="ru-RU" dirty="0" err="1"/>
              <a:t>праскою</a:t>
            </a:r>
            <a:r>
              <a:rPr lang="ru-RU" dirty="0"/>
              <a:t> з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 </a:t>
            </a:r>
            <a:r>
              <a:rPr lang="ru-RU" dirty="0" err="1"/>
              <a:t>Обпечені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охолодження</a:t>
            </a:r>
            <a:r>
              <a:rPr lang="ru-RU" dirty="0"/>
              <a:t>, тому при </a:t>
            </a:r>
            <a:r>
              <a:rPr lang="ru-RU" dirty="0" err="1"/>
              <a:t>провітрюванні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3918" y="2924944"/>
            <a:ext cx="41376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/>
              <a:t>Догляд за </a:t>
            </a:r>
            <a:r>
              <a:rPr lang="ru-RU" sz="2400" dirty="0" err="1"/>
              <a:t>хворими</a:t>
            </a:r>
            <a:r>
              <a:rPr lang="ru-RU" sz="2400" dirty="0"/>
              <a:t> </a:t>
            </a:r>
            <a:r>
              <a:rPr lang="ru-RU" sz="2400" dirty="0" err="1"/>
              <a:t>дітьми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224" y="3521332"/>
            <a:ext cx="45720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Важкохворим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уранці</a:t>
            </a:r>
            <a:r>
              <a:rPr lang="ru-RU" dirty="0"/>
              <a:t> та на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протирати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шию</a:t>
            </a:r>
            <a:r>
              <a:rPr lang="ru-RU" dirty="0"/>
              <a:t>, складки </a:t>
            </a:r>
            <a:r>
              <a:rPr lang="ru-RU" dirty="0" err="1"/>
              <a:t>шкіри</a:t>
            </a:r>
            <a:r>
              <a:rPr lang="ru-RU" dirty="0"/>
              <a:t> ватною </a:t>
            </a:r>
            <a:r>
              <a:rPr lang="ru-RU" dirty="0" err="1"/>
              <a:t>або</a:t>
            </a:r>
            <a:r>
              <a:rPr lang="ru-RU" dirty="0"/>
              <a:t> марлевою </a:t>
            </a:r>
            <a:r>
              <a:rPr lang="ru-RU" dirty="0" err="1"/>
              <a:t>кулькою</a:t>
            </a:r>
            <a:r>
              <a:rPr lang="ru-RU" dirty="0"/>
              <a:t>, </a:t>
            </a:r>
            <a:r>
              <a:rPr lang="ru-RU" dirty="0" err="1"/>
              <a:t>змоченою</a:t>
            </a:r>
            <a:r>
              <a:rPr lang="ru-RU" dirty="0"/>
              <a:t> в </a:t>
            </a:r>
            <a:r>
              <a:rPr lang="ru-RU" dirty="0" err="1"/>
              <a:t>теплій</a:t>
            </a:r>
            <a:r>
              <a:rPr lang="ru-RU" dirty="0"/>
              <a:t> </a:t>
            </a:r>
            <a:r>
              <a:rPr lang="ru-RU" dirty="0" err="1"/>
              <a:t>кип'яченій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Грудних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підмивають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день,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висушують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м'якою</a:t>
            </a:r>
            <a:r>
              <a:rPr lang="ru-RU" dirty="0"/>
              <a:t> </a:t>
            </a:r>
            <a:r>
              <a:rPr lang="ru-RU" dirty="0" err="1"/>
              <a:t>пелюшкою</a:t>
            </a:r>
            <a:r>
              <a:rPr lang="ru-RU" dirty="0"/>
              <a:t>, а складки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змазують</a:t>
            </a:r>
            <a:r>
              <a:rPr lang="ru-RU" dirty="0"/>
              <a:t> стерильною (</a:t>
            </a:r>
            <a:r>
              <a:rPr lang="ru-RU" dirty="0" err="1"/>
              <a:t>прокип'яченою</a:t>
            </a:r>
            <a:r>
              <a:rPr lang="ru-RU" dirty="0"/>
              <a:t>) </a:t>
            </a:r>
            <a:r>
              <a:rPr lang="ru-RU" dirty="0" err="1"/>
              <a:t>олією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вазеліном</a:t>
            </a:r>
            <a:r>
              <a:rPr lang="ru-RU" dirty="0"/>
              <a:t>. </a:t>
            </a:r>
          </a:p>
        </p:txBody>
      </p:sp>
      <p:sp>
        <p:nvSpPr>
          <p:cNvPr id="5" name="AutoShape 4" descr="data:image/jpeg;base64,/9j/4AAQSkZJRgABAQAAAQABAAD/2wCEAAkGBhQSEBUUEhQVFRQUFxgXFRcYFBQWFxUXFBQVFBQUGBUXHCYeFxojGRUVHy8gJCcpLCwsFR4xNTAqNSYrLCkBCQoKDgwOGg8PGiskHx8pKSwsKSksLCksLCwsLCwsKSkpLCkpLCkpLCwsLCksLCwpKSwsLCwsKSwsKSwsLCwpLP/AABEIAMIBAwMBIgACEQEDEQH/xAAcAAABBQEBAQAAAAAAAAAAAAAAAQIDBAUGBwj/xAA+EAABAwIDBQYDBgUEAgMAAAABAAIRAyEEEjEFQVFhcQYTIoGRoTJCsQcUI1LB8ENigpLRU3Lh8SQzFaKy/8QAGgEAAgMBAQAAAAAAAAAAAAAAAAMBAgQFBv/EACwRAAICAQQBAwMDBQEAAAAAAAABAhEDEiExQVEEEyIUcYEyUpFCwdHw8SP/2gAMAwEAAhEDEQA/APYEqRKgAQhCABCEIAAiUIQAqEiVAAhCEACQpUiAArOd2ew5qGp3NMPPztbld1zNgytFCKTJTrgycZ2UwlWO8w9J5Gji3xTxzi8q9T2fTFLuQxvdkFuTVsHjKsJJUUgtnK0MOxp8LGtLRHhAGmuiQ1IVrGMio8D858hqSs/7617ntZdzLmOBMTOnkuVJUdeO+5SxNz+/VNFlK9knRRmnH73JI8a51uV/pK8hq0O8L3G3icQeHi8IXrzW29f8Lzp+y3NdWpu+V2eN5bFiOUq8HQabOZxtLfx/TVR1MJ/44qDQOLTC0MVhy1kuB4jz3KXsxhu/wuJpTcQ5tuMj/C1xltfgQ4/KvJgCmS4N1J05p+FwZkEXBmRvBGoIVo7PccpiC0gO5EaLtaGwWMyuA8WpNryLqZZElsEMLb3Mpuzm0WZx4iR4Qb3Nmx5r0Clg+5w7Ke9rWtMcYl/vK5zZWA7/ABlNkeCmQ9w1Fj4fddxVwmdzG6ZnSehMfRWxray86TSLeAwsUWMGrhfzufr7LoaDCXOGgAEdIhVaNMNOc/CwW6DU+dgp6D/A3PZz/ERy1AWhbGCbsY6u1nhgWQmYjDS4mNUKLBUaqEITDGLKEiEAEpZSIQAsoSBKgASpEIAVCRCAFQkQgASIlCABCEIAz9p7Bo4ie9aTIh0Pc0OHA5TdR4vZVOnS/BpBmXdTbct32GsLTQqPHFqhiySVbnBtxdR9cDK6nSbObvGw55IOVrWnTjKmq66Supxux6VV4e8OzARZxHS3FZG0tnilEElp0J15glYMuBx36Ojjzwm0uzKc2brmtv4QOe1zbVG2B1zAn4CN8rosXigN6n7P9n3Of94rCGsk0mkXe75XkcBuSseNzexoeRY1qZyvafsuKeEpd6SK1WSGDSmALg7ybhc1sfC/cnFxGfvjlLQYLQL5jK9F7QUe/wAWQSSKLAPSJM83H2XK4rYpLn1XZhlc2m0GIkmahHoAtLik6XBON6knLkSnjcIa73OOSr4SQ8Q20hpB03LTxFNr25mwRuIIjyjRct93nF1Qfy0/S5/VdR2Z2AH1csZWDxVNwjgY3kpUlvSG3SbZpdj9jOpkvOr76bj4aY+pXV4XDTUJ0A8M8APiP6BWqNANYNBMnoAIHsp6NKKZ/mE+XBbYx0qjmZMuptlHaFwym3+I8ZuTGX/SPNWsZAe1x6KtRdLX1Pyuyt6C5j1Utcd4yRuEjy1VmUqiwXJE2jV8I6IRqKaWXQiU0JUwyjpQmoQA6USmyhADkJqWUALKJSSglACyiU2USgByE1EoAdKSUkpJQA6USoa2Ka34nActT6KjU7QUxqHe30lVckuWXUJS4RpyiVmDtJQ4uH9KD2jofmd/YVHuR8k+1PwzTKixGHbUbleJHoeoKojtFhz/ABI6tcFINtUP9Ue6nVF9homumNw2wKLHZsuZw0LzmjoNFcxdRwY9zAHOAsCcoJ4k7h/hVH7doD+JPQFRY7GB+GdUpGRMOEXJBs2D6qtxWyLqM5STlf5OeoYYVHvDvC+o8lg0zRJPMEe9lj9o8K6m0NuQSHzzaZJ859l1Hcd/RD2AB7CCwDUOaJcJ/wApdr0216ObhB6TZw6SlOOx0IZKkr/4eX1xG0TwNOmfVpj6L1Hs3szJhwXQM8Ped5n4GeQ+q8xeA3aTO8BIaKLXDSQHvbHuF7f3Ylrdwl0fT0Vccbk5B6qbUUvuVHt0BsXEW4NF4VnF1AGOPAJrr1hyH/Cgr1Bob+OSOS0GLkSlDfwxcD9dUuAZGZp3fQpKjAKgcd+76SpWsJqmNCL8BCqWfBlioRYnQn6oVus6HEEDXeEqpQxM0EJoKWVoOeOQmyiUAOQm5kSgB0pQUyUsoAWUSklEoAWUJuZGZADkiaXeio4naoFma8f8DeolJLktGDk6RcxGIawS4+W8+SycXtVxs05Rw3qjisVvJk+6zq2Lv5rHkyt8G7HgS3ZbxWMyjn7rHrY4G5Pqo9oYiBrF1n//AA2Ld424Ws5h0IAEjoTKz05GtaYrc0qdbMJGisNpdVmUq9Vln0KrI4sd9YVultIHgDzkKri1yXu+C13PsnikoxXtb6pHYrjHqFV7E0yYtG5aGwsfleabvgq2/wBrjZp89D5LDfj2b3DoJJ9kx2MJb4W1DvEMdqL/AOERyaXaKyx6lTOtbTOHqkGctSDMfMPD6wB6etHF4ju6rh/DqtI6PI1HAGJ6groqbu+py4RLWkbjJYHG24glcJiHuNGoHfFTJPTeCORyn1XSnstjNh+b357OY7W08m0DESaDKgHEteT7wvWGbVNWjRxFFwFN0F9pIEXYeFyZ6LxztpjMm0sOCIBwwE8Q5ziF2f2e4qHGkZLagLSAbDfmIPKUtS0yryXyR1wv9rZ3WGqTVeb7vpMKhjKwbUcHGBEk8L6+6vNgEEaOefZoaFh9pzAc46FjvYJ0nSM2NXKjRZU7ylJMNZBzT8Y4g8FV2htZzj+C4sZEEx4j0nTqs7ZjD3FMEn4WwN2kiymqHmsWT1De0TQsST3KT8MHElxJJ1Jc7/KFLHVCy2/LHnT/AHkI+9BUg9ErV9TM5/sxL33lJ95VKUoR9RMPaiXPvPJHfqt3Z4H0KXIeB9Cp97IHtwLH3jkk+8lV45H0KUMkgQb8io9zI3QaIFqXx8J9EAu/K70Wiytu8lFtB5FM5TBt9Vs9t/uErmqRTLX/AJT6KJ1Zw1BHkkbWcPnd6pDiHQTm+iiWNr+pjvarpFfEPLyAfTQc1zu2NuNpGARfwyToTYdAr+2dpd0xzibnQ/qvLKeLfjcU2ixjqocfxAHZYaDvcR4WrK7k6RphFRVs73AYl+IIGjWsD3OI4mGs62JUWLqy61gP2VeruZhqfc0WgTEhpJi2knVcziNr0RUh9TTUNguJ3jkqKI6PktsbnqNn4GEF3OLgdStPGdq365neqiwGzHYkAUcrW7g4wepGpWg77M3OHixAB5UyR7lNWOfQjJOF/M5vFdtKuge/+5Q089f/ANjif3xW5U+yeqDIxNM9aTx9CrNDsRiKfzUHdHOH1Cpkx5K2RaGTEuGQbN7PMOsnqStilsKkPlHpP1UuF2fVpjxM/tLXe2qsNrXuCPIrP7L/AKkEst8MdR2c1ugA8lN3fRI2sFK16uoJdCXJvknpie7H8xcf6RA8lxvaFmXGANsytTdPA2kecyuwa+GuI3NgdXOXP9tcHlp06zQS7Dlof0dcre1cA9PKsledjzT7V8CQMDiWXjDsa+LwQZafWR1XonYjYRo0KT3gjEVmNe8H+GxxgNA3GCJ6rIqYJuIqYeg67O8DCNZYanet/wALvmg5nvdqXtaBbwtboLc7ohUt/AZbhcV2GIZ+H/tcfKDosLtTD2U2/wCoY65tQugc2zxzPvouZxHjrMn+CXH+4Q39UZnUWRg5vwWGiBA3AegTKrRc8lM530VeofVctmpblckc0J0niPRCCx2Y2bTHypwwDPyhWYSLtaI+Di6peSNtBo+UDyTw3kPRKkLlNIixSiUmZRvqIAH1IcJ0KKpgKpjakAEai6e7EZmA8UDFHdDgZCdWMty8kUhZOKkZ2YzioSZDY0dfymFf2hgS6ctswMxaOJWQ7HAMqEfwg1vo2UjM9jUnrSo847b7ZeXmmy8nK3qTAHqui2Lshmz8Nkj8WoJqVN7ncBvyg2XFbXc51UPbZ4Id/tIcHBeobN2O/GhlbEDI0gOLeJ5cAkRg2qQ7I1Hd8I4rateo9wo0QXVaugFyBHHctjsr9lr2nNiAA4HU3H9N7ruNi9mWUKj6gaMzjrvA0ABW4StGPHS3M8/VtP4FTZ2yadFsMbfed581bASAoza9E4wybbtkBxGZxazXe7c3/KhxNKqGy18mdMoH1S7ONncZurbHTZSXfwdIzzQqxpSnobnqosBjpdlLQCZgidRqLqxtHHhlhd//AORxKqbIw5JznQWHMnUoHJXBykvsaThOv6KN1Bp+UeimIQRZVaQgpvogRAgZpP8AQJUWIwwq0XMcJ70OLvQkellZxA8J/euqZia4ptc8/DTY8/2NLnfRRRdOtzi+ymBc+rSeLNpauPmxrQOJXXufJqDeCHDosvsrhzTwTHunPUAqv4jvHZg2N0NgLTI/EaeMtPmLJcI6UOyz1zYYmple7+YSPJYdJt3v0Lj9P2Vo7YvSkagW+hVGmLeSz+ofQzFxYVCon+6kc66gf+/JYWaEQu11CFE/XVIoGUejJHJSkBmy7pwhrx/wgOkc00HVp8kxr9+8WcgkcHKCs9LXfDuRVavVuoLJFfa+KysnmEbLq5qIPFzo9VhdpcdoJsD7ra2AP/Go8wT6kqFyPqomw3QJtSpAlLKhxBuFYrHdkVatDXEmwB+i4CnjD91xNQyDVrBrZsMrWiSu/bTLjA81Q7SdlfvTWMFTIxuoyyTxg6BIywcuDVjyQg6l/tHE9i+zpqltZ7ZbVcSJH8Nlh6kL1RlOBA/4VGo+nhaLQGkhjQxjGiXOgQAB+pssPF7UxlW1NzMON8UxWeORcXBk9AepVtoKjPPVmdo1O1Uii0yQ0PGcgxrIaZ5OhQ7P7SNHgxDg140f8rxudPynqsllLEhrmVcS6ux4hwq0adgeBbHXfos3EbNNIDxvqQN4bJE74F0mWVqVxHY8KcdMj0MP4X4RoZ5prai4PZm2307MIyflOmvy72n2VjavbIMaD4riwgxPDMme9GrYv6eV0bQxfd4iNw9CCb+iuYraYbZmvHh0Xmtbt4IhzDJdMzu3iF1/Z97a9MVS7wn5BqI/Mf0U48qnwPyYoxSlPo08Nge8OYzHzHe4rXA3Cw3JtF40ERw3BONk8wyyOYsJqdKcGcVBUiySs7HtmhVB/wBOoD1fmatkBZG16opsquOgZn8mgkqrJi7ZFhXyGjc+iyPJsHokwzpYRvaY9LpK8Mylo+CByg/9pabYrHg8e4/4VR9bFPaNbK8s3HxN5cQqxKnx1USB8zZB5cFVd7Ln+ofzNONbCA+qiqnnM+yc7eVVr1rLKOSIHuuhQPq3QgYepFROMX3KV1rplS3Rd44JDinWD+GvTikpCZd+ZNNTK6Dof1T6FINaGjd/2oLpEdahmtOip1sI4mxFuOq02ppagsmeZdr8SWVwxwLYuJEZpGo4rrtiOccPSvADG+a2MXhGVWw9rXjg5ocPdV27NZECWQIEfDA0gKEtx6yKuB9KsQYJUtcKm/BPmQ4EjcbTG+VLidoilSc99iB1gSAT5SpexDrmJcptDGyepKbU2kwAEGZEgcVhbU7R0m1adF5J734Q0F5c68CGzAge6ccznEyWQLjwkxNhOgsEqWTwQsbe8hMVne6S4idTMDoDw5JrMEPlI8nKHGYQE336uc4OnyKV2x6FQAZKbuYAn2Wdtsfwh1ShGub1JWO4PLuIbqN8cYWy/BNYIEgRYZjHJY1IHMfFBBvNxyuLpchsCu6gDcE39OvJU8TTkEEZmnUEWK1TIuRqNZ9dFBiKea4g9OW9L1UMPO9t4Q0Xhpnu3zkcZi2tM8HD3Csdku1T8JXDHmaTyAeUnVdnidlsq03U3jM1wuOe5wO5wXA7c7IYhg8NN9Vg+F7BmPRzB4g72TMbSdorNWj3PCY6LStNtUHevM9kdo4w7X1S5hawZ8zS0y0AGx32WtsPtqx9RrC1zM5Aa4uBEnQOA0ldGznrBN24rg76mnrFqbda12QXcPi3hp4dVKzGk3zE9FJT2pNWzVVLaWHzsNs0Ay38zSIe3zEptLHR8Vxx3hXZQVcXB7nG0domk5zMTlFJxDaNWbPDhDWP/K8RF7GArudxGXSoyHN/mG4g7xCsbY2NmY8ZBUpukuYYsTckA2I38iuOxuHq0ofhXHKz4qRuP6Wn4TxAIBSXaNuNLIrRu4muHuzAQY8Q5hRkWUdGu5zWueA15EmxHqCTB80OdZc3K7k2aIqlQ2rVtAvxVLEVLclNVqeipYh6SMSIHATqlVR9a50Qr0Xo9jemNMggqQGyrudBXbOCivVpyYOoI9FaKbVpy5rh5pxUF0BSEpyY5ACJr0spj3ILDXvXB9tO1tTC1KlJ1Npa9gh7yGsh2o4notjtpt6nh6QbUpvq5w52UNloDIEuJIEZnCF5FtPaP3h2Vz6rqQGlZzbTchrRoBaLnRZs0+jX6fHfyYmz+0dSnVZWpvhzSQ05cwLXWLINyI32IXoXZftWzG0z3mHHf0pktaS1w3OEmQb3BXi2NpPZVyhxytOo3AafUL2X7MtkgYR9U5iKzyGyYLmsgOdbcXT/AGpNOK+I2clJ3Jbo0qgw8Zu6pipGrqd5362S/caFVozU6bju8AB9WkFarsIGn8M5D+W5afIqy7DNcyXNE8QI9wqpu90VbRkVKGRpDQYEQJMCOElU6RN9Ok/VSbSYGg5XOjgbg9N4VLCY6mLPDmHi4HL/AHaKupNjUtrNBktHFMGW0iCeFkroGhsba/ROwgl1yiiAOHiTx0SUqZAnd/z9FoPpDLAN/wDKbSECI+qhxI1FZ7JsYPXTpeyysSKTCG0qVE1qs5JaIaGE56r4HgNMxbeTZdVgNltqNLnF0fCA2Rc6zxWFWwkY55sS3DU2zAl01DJcRqfDHknpPHCxKnrlV7IqU8G5jiTULibk5GtEnWGt3LRwe0S1sOk3OiDRGvFI6j/1vSl6iaNL3VMuN2u3g70Vyh2mYAAWPJFrZfLescU4Rk/eqn6qYqWKMuTQxG3XP0ZbdJsPTeqBeXPDiBmvcW9eKC2376oJjqlyzzl2WUIx4EdqoXH6qR9SFWrEjVJGIhrulUMTUjpv5qxWq2hZOIqf9ISGJEVStc6IVd+tzCE3SXPdWOUVexT6vFNrXauuefQlN25OKiwxmfRSyoLhKYnFNJjzQCGuTHBPISPCCTi/tJI+707ZiXlrR/vEfoPReK7XwWRz8+oMWvJJg/Qr13tzje+Y1wAFFlVrGu+ao7NDi0flHFeVbRYA7xEEjhfeblc6cryto6eKP/krKuC2e/E1aVFvx1nBgPAF0T5CT5L6Ar7PpsosoQe6psDG5XFpDWiAZaRff5ryn7LqfebVpH/Tp1X+jcrfqvY30rK++kTOtf2ONxfZYGqH0cRWp3nc5mgBnMfFOX1JWrtnbpptDW3P1WlUrsHgc1/w5pyks1iM2k8lw+1qjTULqbmPphwa7K9riwmQAQDImEqUmNxxUnuamxtoZyTUDnTOWB4fCMxzP0B4Dehva3D1Tka4FpMQdxje07r63CgwuCNM5mxeMzToeBUeK2bRnN3LQdZAA9woco0X0/K+jA7RU30Hl1Co+mDctDvCDxDTZZOC+0ivScG1WNqj8wPdu4X3H2W1tmoDTIi/WVwZwfeOJJADZgalxJgNA/VXx1W5ORPo7kfajTmHU6zeYbTfHC2YStfZn2iYeoQBimNO4VaTqfQZhIXmm0MC1hyDxECXkcSLjykBR7MwTYl3E26WHlZX+LVlWpXR7zge0DmNyjJkeQc+fwXNy0ic26w3lUcBtRtetiasye97kCR4W0WkAW4uc4rzDsFgatXFZ6TnMpXzNHwuvYFptwXqVDscKdU1aL2hzwBVa5hyvjRwy6OF7xdXcXKNCahF2+y4HjcgEJauyHg2hw3QY9iq1Wg9uoI8v1WeWKSL3F8Mmi3LeoovZRd6eqPvCS4l6JiP3+qaTJ0/fFRivbVRVcQNyoTRYy+yz69USY3JXVXGbxZUagg/4UpF1Ehx2JjTzhZNXEwCToL9FZxTjJ3rC2xSc/LSY5gJIc7MRpuETKdCFsu9kZ9epUqOLpgE2HLchbtDshii0HPRMjokWyl4M/5PfXqsHwYOhVhxkKtWbIPFaTkIkpMgeZSoboOiQlBYQlNa1KEjngILCly5vt5th+HwVR9MS4w0fygnKXHoSPVdA1s3Kwu1Gz6lb8NlLvWVKNVhuA1r7ZMxOk8eSXkvS6L461KzyDaO23ua01iTlaGtBs0ReYGhneuXxeLBJNhO/wD7XrWzvsYLmj75iNBGWjJIG4d4/X+1dJhPszwGHpu7nDsfUykB1Umo4yCDBdpM7gs8MD5Zryepj+mJ5r9izA7H1XD5MO7/AO72tXrmNx1OkJqPawQTcgWHAalePfZg4YXbGIozDHNrUmkkXNJ+do6wPZeqYhof4u5NQ7nd3mjm0nRTNVshUflJuRSPaqi5wDXD4vEDEuAFrawqJwjKjiHDwlwflAa0ED4ZLRLonQpMbsmrVnNRLhuLqZkcphZ+ycBXw9UBzj3U3bUa8ubO5r+HIpEl2bdMEvizqMbEWtbQei53H1Y/wp9obXa2fFbmViuZXxBihRqVOYaQ0c87oCppbYQWlW2Ym2sRIXB0cSW4ggfmJsCSTrAA5r2PBfZPWrXxVdtJu9lLx1OneHwtPQFdhsTsbg8A38Ci0P8A9R3jqk8c508lsx4qW5lzZ02tB4FRwuIeC40a3jcczu5qQ0C8THn6LPdUc5/dtDgXGAIILgbNaAeK+nWVnGpdxFjaSs/amCZUcC9rXuYQ5jnNDnNcNCDEhX9tIhZJPZmR2D7JjB4ZofBqmC6PlMaeS61lJc+7ajm1WtiAYvxnh5rqGNV0qQvJd7jDRTHMUxuiPJSLsz62Ba7Vo/X1CpVdjN3Ejzn6rZconMVXFMuptHPVtkO3EFZ9fCuabjquofhydFRxVJzfiFkqWGLNEMzOazDfb1UFeDYELWxOHm4uFmYnDB45pTwI0xnZm1KGZwa0SZn0ElY1Hs8w1+8xb/jMtbTZne4fK2TZoC6Xs9QP3hzC6JAe0cXMMOj+kkrp6uyWurMsJbJ8jr6EK8IUGTIk6MRuzcGQCKj6YgeBzXZm20MWQtvFbPGc2O76BCbuZvcXlnXsqgA5iABvJgepUFLEMcfC9jhycDfgvOqWDx2POesTSpzbvJG/5aQ+pWvheyIYQTXectwAxrR14qfdFfTwj+qe/hKztKrw0SbKqcXb4T6qhkeQIdAFgdT7pjqT9O8M/wBKXLM+haxrtl+ljwfiBZ7+6lo4sEuiDER5rOa2oNS1w5iD6hLinEN09ChZX2S8aNR7hvtzUQwcmTUeeQgBY9Haz2iPjHPUee9XcPtYO5ck6M1Io4SiXMbQd3TxSMVC05HOMgOixKjw5qhje8jPAzx8JcNSFH98afm909tU7irkbmFgexGEpYmpiBh2mq97qmdxLyHPJJyg+Fmp0EreFd2kQmmpx9kGuev1UEknecXe6HUswsfdRFzXcEjQBcICijVBDoMT0H+Fo/eYAzW5fvRU8ViwybDMd6zcRtCGue7cCfTQeZgeai6GqDmblHGZn5WjmTwnTzKkxToF1nbFEB2bVp8Z4vIBd/aCB5J73uqnwgx7IKuO42m64KKlOXHmrLMEeCkyAa26oDUujG2js2cOXNH4lI943nlHiHmJWvsvF97RY/8AMPVPnS9v3Zc7gNoDCVX0Hkvc934LB8zXHwuJ3AaHopDeaa7Ope8AToOKiFQn4Rbi79AkpYf5nmT7DoP1UxQL4I8p3knpb2TSP5T5qQphcOKAspbVxZp0nOjSIvFyQBfzXP4jtJULAABIN/mkC4Akb7+i1dq4dveB1QF1PLAjMcrg4m4beCCsPF4K/wADmt+IiHS1jnhonfMAmN08kmbfRswYblqcuuK7/nrwOqY0Z81MeCXZhfwxlAdpvJPomYqlvHn0VKphQXOhrwLwCxzpIhoBFvXqqVWiWw0sOeTNiWgQQ0Am0C0dFTW+zbi9JXM7f2r+5p7OwwDnYgkAUg4M/meWnMB/TI810dKpmZQqtMgtF9zgRYrzzC+EuaWE5nDuyZgEzLSP5rX5Lo+zY7h7sO8BrnuLqIcAHS0eOjm3tmSDzhEJ2V9VgUN7v/H8nW1qAJn96IU9FuZoIiDxNxySrScixj1m4yoQDBOnFCFllwNxcmXhqhNS5J6laj9EISUamOwrzm1Kt4vRCFZGfsz6osVXqahCFK5Lk1YJtJ5nUoQtzIZrs0Td6RCgS+RuI1ap8Pp6oQgv0ZG1j+IegWfiP4fOtSB5jvBZCFVmnH+lGrsm9K++vVnn+IdeK18SYgCw4DRCFYyS5JqSTG/AUIQLXJkg6rLxrf8Ay6R3ik++/wD9jd6VCg0Y/wBX4Olon9+isBIhWMzEcVHVFkIUMEVCUmJ0SIQMRQqHwrJxyEJbNGPkwtpDwnoVqbQbOGwrzd8zmN3TlF82qRCWjRPr8msys6PiPqUqEJyKrg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0" name="Picture 6" descr="http://www.sakhcube.ru/2/g/702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96" y="3717033"/>
            <a:ext cx="3860884" cy="2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33670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Таблетки (</a:t>
            </a:r>
            <a:r>
              <a:rPr lang="ru-RU" dirty="0" err="1"/>
              <a:t>пігулки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даються</a:t>
            </a:r>
            <a:r>
              <a:rPr lang="ru-RU" dirty="0"/>
              <a:t> маленьким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подрібнювати</a:t>
            </a:r>
            <a:r>
              <a:rPr lang="ru-RU" dirty="0"/>
              <a:t> і </a:t>
            </a:r>
            <a:r>
              <a:rPr lang="ru-RU" dirty="0" err="1"/>
              <a:t>змішувати</a:t>
            </a:r>
            <a:r>
              <a:rPr lang="ru-RU" dirty="0"/>
              <a:t> з </a:t>
            </a:r>
            <a:r>
              <a:rPr lang="ru-RU" dirty="0" err="1"/>
              <a:t>цукровим</a:t>
            </a:r>
            <a:r>
              <a:rPr lang="ru-RU" dirty="0"/>
              <a:t> сиропом.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не </a:t>
            </a:r>
            <a:r>
              <a:rPr lang="ru-RU" dirty="0" err="1"/>
              <a:t>відкриває</a:t>
            </a:r>
            <a:r>
              <a:rPr lang="ru-RU" dirty="0"/>
              <a:t> рот, то треба </a:t>
            </a:r>
            <a:r>
              <a:rPr lang="ru-RU" dirty="0" err="1"/>
              <a:t>обережно</a:t>
            </a:r>
            <a:r>
              <a:rPr lang="ru-RU" dirty="0"/>
              <a:t> великим пальцем руки </a:t>
            </a:r>
            <a:r>
              <a:rPr lang="ru-RU" dirty="0" err="1"/>
              <a:t>надавити</a:t>
            </a:r>
            <a:r>
              <a:rPr lang="ru-RU" dirty="0"/>
              <a:t> на </a:t>
            </a:r>
            <a:r>
              <a:rPr lang="ru-RU" dirty="0" err="1"/>
              <a:t>підборіддя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здавити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носа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рот для </a:t>
            </a:r>
            <a:r>
              <a:rPr lang="ru-RU" dirty="0" err="1"/>
              <a:t>вдиху</a:t>
            </a:r>
            <a:r>
              <a:rPr lang="ru-RU" dirty="0"/>
              <a:t> -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вливають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. </a:t>
            </a:r>
          </a:p>
        </p:txBody>
      </p:sp>
      <p:pic>
        <p:nvPicPr>
          <p:cNvPr id="3" name="Рисунок 2" descr="original-132213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672074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091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0219"/>
            <a:ext cx="547260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знижену</a:t>
            </a:r>
            <a:r>
              <a:rPr lang="ru-RU" dirty="0"/>
              <a:t>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всім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доглядає</a:t>
            </a:r>
            <a:r>
              <a:rPr lang="ru-RU" dirty="0"/>
              <a:t> за ними, </a:t>
            </a:r>
            <a:r>
              <a:rPr lang="ru-RU" dirty="0" err="1"/>
              <a:t>необхідно</a:t>
            </a:r>
            <a:r>
              <a:rPr lang="ru-RU" dirty="0"/>
              <a:t> особливо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правил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, </a:t>
            </a:r>
            <a:r>
              <a:rPr lang="ru-RU" dirty="0" err="1"/>
              <a:t>ізоляції</a:t>
            </a:r>
            <a:r>
              <a:rPr lang="ru-RU" dirty="0"/>
              <a:t>, </a:t>
            </a:r>
            <a:r>
              <a:rPr lang="ru-RU" dirty="0" err="1"/>
              <a:t>дезінфекції</a:t>
            </a:r>
            <a:r>
              <a:rPr lang="ru-RU" dirty="0"/>
              <a:t>: </a:t>
            </a:r>
            <a:r>
              <a:rPr lang="ru-RU" dirty="0" err="1"/>
              <a:t>мити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руки перед </a:t>
            </a:r>
            <a:r>
              <a:rPr lang="ru-RU" dirty="0" err="1"/>
              <a:t>їжею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ними туалетом, </a:t>
            </a:r>
            <a:r>
              <a:rPr lang="ru-RU" dirty="0" err="1"/>
              <a:t>кипятити</a:t>
            </a:r>
            <a:r>
              <a:rPr lang="ru-RU" dirty="0"/>
              <a:t> посуд, </a:t>
            </a:r>
            <a:r>
              <a:rPr lang="ru-RU" dirty="0" err="1"/>
              <a:t>дезінфікуватл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,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і </a:t>
            </a:r>
            <a:r>
              <a:rPr lang="ru-RU" dirty="0" err="1"/>
              <a:t>предмети</a:t>
            </a:r>
            <a:r>
              <a:rPr lang="ru-RU" dirty="0"/>
              <a:t> догляду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кипєячену</a:t>
            </a:r>
            <a:r>
              <a:rPr lang="ru-RU" dirty="0"/>
              <a:t> воду і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перевірених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 </a:t>
            </a:r>
          </a:p>
        </p:txBody>
      </p:sp>
      <p:pic>
        <p:nvPicPr>
          <p:cNvPr id="3" name="Рисунок 2" descr="CareNow-Teaching-Children-to-Wash-Hands-Proper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50105"/>
            <a:ext cx="5184576" cy="344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013"/>
            <a:ext cx="518457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приміщеннях</a:t>
            </a:r>
            <a:r>
              <a:rPr lang="ru-RU" dirty="0"/>
              <a:t>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дотримують</a:t>
            </a:r>
            <a:r>
              <a:rPr lang="ru-RU" dirty="0"/>
              <a:t> </a:t>
            </a:r>
            <a:r>
              <a:rPr lang="ru-RU" dirty="0" err="1"/>
              <a:t>ретельний</a:t>
            </a:r>
            <a:r>
              <a:rPr lang="ru-RU" dirty="0"/>
              <a:t> </a:t>
            </a:r>
            <a:r>
              <a:rPr lang="ru-RU" dirty="0" err="1"/>
              <a:t>гігієнічний</a:t>
            </a:r>
            <a:r>
              <a:rPr lang="ru-RU" dirty="0"/>
              <a:t> режим: </a:t>
            </a:r>
            <a:r>
              <a:rPr lang="ru-RU" dirty="0" err="1"/>
              <a:t>провітрювання</a:t>
            </a:r>
            <a:r>
              <a:rPr lang="ru-RU" dirty="0"/>
              <a:t>,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, контроль за температурою, </a:t>
            </a:r>
            <a:r>
              <a:rPr lang="ru-RU" dirty="0" err="1"/>
              <a:t>чистотою</a:t>
            </a:r>
            <a:r>
              <a:rPr lang="ru-RU" dirty="0"/>
              <a:t> і </a:t>
            </a:r>
            <a:r>
              <a:rPr lang="ru-RU" dirty="0" err="1"/>
              <a:t>своєчасною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постільної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2290" name="Picture 2" descr="http://yak-prosto.com/images/8/1/yak-rozrahuvati-likarnyaniy-list-po-doglyadu-za-ditino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061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4ernigiv.info/uploads/posts/2013-09/1380121481_meningi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7" y="3356992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6048672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Харчування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хворих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дітей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повинне</a:t>
            </a:r>
            <a:r>
              <a:rPr lang="ru-RU" sz="2400" dirty="0">
                <a:solidFill>
                  <a:prstClr val="black"/>
                </a:solidFill>
              </a:rPr>
              <a:t> бути </a:t>
            </a:r>
            <a:r>
              <a:rPr lang="ru-RU" sz="2400" dirty="0" err="1">
                <a:solidFill>
                  <a:prstClr val="black"/>
                </a:solidFill>
              </a:rPr>
              <a:t>раціональним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їх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потрібно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годувати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якісними</a:t>
            </a:r>
            <a:r>
              <a:rPr lang="ru-RU" sz="2400" dirty="0">
                <a:solidFill>
                  <a:prstClr val="black"/>
                </a:solidFill>
              </a:rPr>
              <a:t> продуктами, </a:t>
            </a:r>
            <a:r>
              <a:rPr lang="ru-RU" sz="2400" dirty="0" err="1">
                <a:solidFill>
                  <a:prstClr val="black"/>
                </a:solidFill>
              </a:rPr>
              <a:t>їжу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давати</a:t>
            </a:r>
            <a:r>
              <a:rPr lang="ru-RU" sz="2400" dirty="0">
                <a:solidFill>
                  <a:prstClr val="black"/>
                </a:solidFill>
              </a:rPr>
              <a:t> в той </a:t>
            </a:r>
            <a:r>
              <a:rPr lang="ru-RU" sz="2400" dirty="0" err="1">
                <a:solidFill>
                  <a:prstClr val="black"/>
                </a:solidFill>
              </a:rPr>
              <a:t>самий</a:t>
            </a:r>
            <a:r>
              <a:rPr lang="ru-RU" sz="2400" dirty="0">
                <a:solidFill>
                  <a:prstClr val="black"/>
                </a:solidFill>
              </a:rPr>
              <a:t> час, невеликими </a:t>
            </a:r>
            <a:r>
              <a:rPr lang="ru-RU" sz="2400" dirty="0" err="1">
                <a:solidFill>
                  <a:prstClr val="black"/>
                </a:solidFill>
              </a:rPr>
              <a:t>порціями</a:t>
            </a:r>
            <a:r>
              <a:rPr lang="ru-RU" sz="2400" dirty="0">
                <a:solidFill>
                  <a:prstClr val="black"/>
                </a:solidFill>
              </a:rPr>
              <a:t>. Маленьких </a:t>
            </a:r>
            <a:r>
              <a:rPr lang="ru-RU" sz="2400" dirty="0" err="1">
                <a:solidFill>
                  <a:prstClr val="black"/>
                </a:solidFill>
              </a:rPr>
              <a:t>дітей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варто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годувати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з ложки, а </a:t>
            </a:r>
            <a:r>
              <a:rPr lang="ru-RU" sz="2400" dirty="0" err="1">
                <a:solidFill>
                  <a:prstClr val="black"/>
                </a:solidFill>
              </a:rPr>
              <a:t>напувати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спеціальних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дитячих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поїльників</a:t>
            </a:r>
            <a:r>
              <a:rPr lang="ru-RU" sz="2400" dirty="0">
                <a:solidFill>
                  <a:prstClr val="black"/>
                </a:solidFill>
              </a:rPr>
              <a:t>. </a:t>
            </a:r>
          </a:p>
        </p:txBody>
      </p:sp>
      <p:pic>
        <p:nvPicPr>
          <p:cNvPr id="13314" name="Picture 2" descr="http://ukrhealth.net/wp-content/uploads/2013/05/Depositphotos_5414394_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6296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.bp.blogspot.com/-k9SMl5rOgos/T6A5GOuC7OI/AAAAAAAAA3c/nmUtVCXCRHQ/s1600/x_da71fb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" y="2866296"/>
            <a:ext cx="4533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годуванні</a:t>
            </a:r>
            <a:r>
              <a:rPr lang="ru-RU" dirty="0"/>
              <a:t> треба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напівсидячи</a:t>
            </a:r>
            <a:r>
              <a:rPr lang="ru-RU" dirty="0"/>
              <a:t>: </a:t>
            </a:r>
            <a:r>
              <a:rPr lang="ru-RU" dirty="0" err="1"/>
              <a:t>годувати</a:t>
            </a:r>
            <a:r>
              <a:rPr lang="ru-RU" dirty="0"/>
              <a:t> в момент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стану.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будити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вона заснула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неспокійно</a:t>
            </a:r>
            <a:r>
              <a:rPr lang="ru-RU" dirty="0"/>
              <a:t> </a:t>
            </a:r>
            <a:r>
              <a:rPr lang="ru-RU" dirty="0" err="1"/>
              <a:t>проведених</a:t>
            </a:r>
            <a:r>
              <a:rPr lang="ru-RU" dirty="0"/>
              <a:t> ночей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порції</a:t>
            </a:r>
            <a:r>
              <a:rPr lang="ru-RU" dirty="0"/>
              <a:t> </a:t>
            </a:r>
            <a:r>
              <a:rPr lang="ru-RU" dirty="0" err="1"/>
              <a:t>позбавляє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дитиня</a:t>
            </a:r>
            <a:r>
              <a:rPr lang="ru-RU" dirty="0"/>
              <a:t> погано </a:t>
            </a:r>
            <a:r>
              <a:rPr lang="ru-RU" dirty="0" err="1"/>
              <a:t>їсть</a:t>
            </a:r>
            <a:r>
              <a:rPr lang="ru-RU" dirty="0"/>
              <a:t> через </a:t>
            </a:r>
            <a:r>
              <a:rPr lang="ru-RU" dirty="0" err="1"/>
              <a:t>болі</a:t>
            </a:r>
            <a:r>
              <a:rPr lang="ru-RU" dirty="0"/>
              <a:t>, то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і невеликими </a:t>
            </a:r>
            <a:r>
              <a:rPr lang="ru-RU" dirty="0" err="1"/>
              <a:t>порціями</a:t>
            </a:r>
            <a:r>
              <a:rPr lang="ru-RU" dirty="0"/>
              <a:t>, не </a:t>
            </a:r>
            <a:r>
              <a:rPr lang="ru-RU" dirty="0" err="1"/>
              <a:t>торкаючись</a:t>
            </a:r>
            <a:r>
              <a:rPr lang="ru-RU" dirty="0"/>
              <a:t> хворого </a:t>
            </a:r>
            <a:r>
              <a:rPr lang="ru-RU" dirty="0" err="1"/>
              <a:t>місця</a:t>
            </a:r>
            <a:r>
              <a:rPr lang="ru-RU" dirty="0"/>
              <a:t> ложкою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соскою</a:t>
            </a:r>
            <a:r>
              <a:rPr lang="ru-RU" dirty="0"/>
              <a:t>. </a:t>
            </a:r>
          </a:p>
        </p:txBody>
      </p:sp>
      <p:pic>
        <p:nvPicPr>
          <p:cNvPr id="14338" name="Picture 2" descr="https://encrypted-tbn0.gstatic.com/images?q=tbn:ANd9GcSOn_irQiyaXDE1Td5ibrE7MdFw7OzRbWeKj7SMkhpRmYIp6B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7147"/>
            <a:ext cx="4146295" cy="27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abies.co.ua/wp-content/uploads/2012/03/harchuvannya-dytyny-v-2-ro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17614"/>
            <a:ext cx="3616601" cy="26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3568" y="476672"/>
            <a:ext cx="7992888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i="1" dirty="0" err="1"/>
              <a:t>Відомо</a:t>
            </a:r>
            <a:r>
              <a:rPr lang="ru-RU" sz="2000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лікування</a:t>
            </a:r>
            <a:r>
              <a:rPr lang="ru-RU" sz="2000" b="1" i="1" dirty="0"/>
              <a:t> є комплексом </a:t>
            </a:r>
            <a:r>
              <a:rPr lang="ru-RU" sz="2000" b="1" i="1" dirty="0" err="1"/>
              <a:t>заходів</a:t>
            </a:r>
            <a:r>
              <a:rPr lang="ru-RU" sz="2000" i="1" dirty="0"/>
              <a:t>, </a:t>
            </a:r>
            <a:r>
              <a:rPr lang="ru-RU" sz="2000" i="1" dirty="0" err="1"/>
              <a:t>здійснюваних</a:t>
            </a:r>
            <a:r>
              <a:rPr lang="ru-RU" sz="2000" i="1" dirty="0"/>
              <a:t> з </a:t>
            </a:r>
            <a:r>
              <a:rPr lang="ru-RU" sz="2000" b="1" i="1" dirty="0"/>
              <a:t>метою </a:t>
            </a:r>
            <a:r>
              <a:rPr lang="ru-RU" sz="2000" b="1" i="1" dirty="0" err="1"/>
              <a:t>усунення</a:t>
            </a:r>
            <a:r>
              <a:rPr lang="ru-RU" sz="2000" b="1" i="1" dirty="0"/>
              <a:t> </a:t>
            </a:r>
            <a:r>
              <a:rPr lang="ru-RU" sz="2000" b="1" i="1" dirty="0" err="1"/>
              <a:t>страждань</a:t>
            </a:r>
            <a:r>
              <a:rPr lang="ru-RU" sz="2000" b="1" i="1" dirty="0"/>
              <a:t> хворого і </a:t>
            </a:r>
            <a:r>
              <a:rPr lang="ru-RU" sz="2000" b="1" i="1" dirty="0" err="1"/>
              <a:t>відновлення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порушених</a:t>
            </a:r>
            <a:r>
              <a:rPr lang="ru-RU" sz="2000" b="1" i="1" dirty="0"/>
              <a:t> </a:t>
            </a:r>
            <a:r>
              <a:rPr lang="ru-RU" sz="2000" b="1" i="1" dirty="0" err="1"/>
              <a:t>функцій</a:t>
            </a:r>
            <a:r>
              <a:rPr lang="ru-RU" sz="2000" b="1" i="1" dirty="0"/>
              <a:t>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</a:t>
            </a:r>
            <a:r>
              <a:rPr lang="ru-RU" sz="2000" b="1" i="1" dirty="0" err="1"/>
              <a:t>організму</a:t>
            </a:r>
            <a:r>
              <a:rPr lang="ru-RU" sz="2000" b="1" i="1" dirty="0"/>
              <a:t>.</a:t>
            </a:r>
            <a:r>
              <a:rPr lang="ru-RU" sz="2000" i="1" dirty="0"/>
              <a:t> Перша </a:t>
            </a:r>
            <a:r>
              <a:rPr lang="ru-RU" sz="2000" i="1" dirty="0" err="1"/>
              <a:t>допомога</a:t>
            </a:r>
            <a:r>
              <a:rPr lang="ru-RU" sz="2000" i="1" dirty="0"/>
              <a:t> </a:t>
            </a:r>
            <a:r>
              <a:rPr lang="ru-RU" sz="2000" i="1" dirty="0" err="1"/>
              <a:t>хворим</a:t>
            </a:r>
            <a:r>
              <a:rPr lang="ru-RU" sz="2000" i="1" dirty="0"/>
              <a:t> - </a:t>
            </a:r>
            <a:r>
              <a:rPr lang="ru-RU" sz="2000" i="1" dirty="0" err="1"/>
              <a:t>найпростіші</a:t>
            </a:r>
            <a:r>
              <a:rPr lang="ru-RU" sz="2000" i="1" dirty="0"/>
              <a:t> </a:t>
            </a:r>
            <a:r>
              <a:rPr lang="ru-RU" sz="2000" i="1" dirty="0" err="1"/>
              <a:t>доцільні</a:t>
            </a:r>
            <a:r>
              <a:rPr lang="ru-RU" sz="2000" i="1" dirty="0"/>
              <a:t> заходи для </a:t>
            </a:r>
            <a:r>
              <a:rPr lang="ru-RU" sz="2000" i="1" dirty="0" err="1"/>
              <a:t>полегшення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самопочуття</a:t>
            </a:r>
            <a:r>
              <a:rPr lang="ru-RU" sz="2000" i="1" dirty="0"/>
              <a:t> і </a:t>
            </a:r>
            <a:r>
              <a:rPr lang="ru-RU" sz="2000" i="1" dirty="0" err="1"/>
              <a:t>перебігу</a:t>
            </a:r>
            <a:r>
              <a:rPr lang="ru-RU" sz="2000" i="1" dirty="0"/>
              <a:t> </a:t>
            </a:r>
            <a:r>
              <a:rPr lang="ru-RU" sz="2000" i="1" dirty="0" err="1"/>
              <a:t>захворювання</a:t>
            </a:r>
            <a:r>
              <a:rPr lang="ru-RU" sz="2000" i="1" dirty="0"/>
              <a:t>. </a:t>
            </a:r>
            <a:r>
              <a:rPr lang="ru-RU" sz="2000" i="1" dirty="0" err="1"/>
              <a:t>Вчасно</a:t>
            </a:r>
            <a:r>
              <a:rPr lang="ru-RU" sz="2000" i="1" dirty="0"/>
              <a:t> </a:t>
            </a:r>
            <a:r>
              <a:rPr lang="ru-RU" sz="2000" i="1" dirty="0" err="1"/>
              <a:t>призначене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, правильно </a:t>
            </a:r>
            <a:r>
              <a:rPr lang="ru-RU" sz="2000" i="1" dirty="0" err="1"/>
              <a:t>організований</a:t>
            </a:r>
            <a:r>
              <a:rPr lang="ru-RU" sz="2000" i="1" dirty="0"/>
              <a:t> догляд за </a:t>
            </a:r>
            <a:r>
              <a:rPr lang="ru-RU" sz="2000" i="1" dirty="0" err="1"/>
              <a:t>хворими</a:t>
            </a:r>
            <a:r>
              <a:rPr lang="ru-RU" sz="2000" i="1" dirty="0"/>
              <a:t> </a:t>
            </a:r>
            <a:r>
              <a:rPr lang="ru-RU" sz="2000" i="1" dirty="0" err="1"/>
              <a:t>сприяють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швидкому</a:t>
            </a:r>
            <a:r>
              <a:rPr lang="ru-RU" sz="2000" i="1" dirty="0"/>
              <a:t> </a:t>
            </a:r>
            <a:r>
              <a:rPr lang="ru-RU" sz="2000" i="1" dirty="0" err="1"/>
              <a:t>одужанню</a:t>
            </a:r>
            <a:r>
              <a:rPr lang="ru-RU" sz="2000" i="1" dirty="0"/>
              <a:t> і </a:t>
            </a:r>
            <a:r>
              <a:rPr lang="ru-RU" sz="2000" i="1" dirty="0" err="1"/>
              <a:t>поверненню</a:t>
            </a:r>
            <a:r>
              <a:rPr lang="ru-RU" sz="2000" i="1" dirty="0"/>
              <a:t> до </a:t>
            </a:r>
            <a:r>
              <a:rPr lang="ru-RU" sz="2000" i="1" dirty="0" err="1"/>
              <a:t>активної</a:t>
            </a:r>
            <a:r>
              <a:rPr lang="ru-RU" sz="2000" i="1" dirty="0"/>
              <a:t> </a:t>
            </a:r>
            <a:r>
              <a:rPr lang="ru-RU" sz="2000" i="1" dirty="0" err="1"/>
              <a:t>діяльності</a:t>
            </a:r>
            <a:r>
              <a:rPr lang="ru-RU" sz="2000" i="1" dirty="0"/>
              <a:t>. </a:t>
            </a:r>
          </a:p>
        </p:txBody>
      </p:sp>
      <p:pic>
        <p:nvPicPr>
          <p:cNvPr id="14" name="Рисунок 13" descr="393709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11117"/>
            <a:ext cx="5544616" cy="367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4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56084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Медична</a:t>
            </a:r>
            <a:r>
              <a:rPr lang="ru-RU" b="1" dirty="0"/>
              <a:t> </a:t>
            </a:r>
            <a:r>
              <a:rPr lang="ru-RU" b="1" dirty="0" err="1"/>
              <a:t>деонтологія</a:t>
            </a:r>
            <a:r>
              <a:rPr lang="ru-RU" b="1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норм і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.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деонтологія</a:t>
            </a:r>
            <a:r>
              <a:rPr lang="ru-RU" dirty="0"/>
              <a:t> заснована на </a:t>
            </a:r>
            <a:r>
              <a:rPr lang="ru-RU" dirty="0" err="1"/>
              <a:t>повазі</a:t>
            </a:r>
            <a:r>
              <a:rPr lang="ru-RU" dirty="0"/>
              <a:t> до хворого,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персоналу, </a:t>
            </a:r>
            <a:r>
              <a:rPr lang="ru-RU" dirty="0" err="1"/>
              <a:t>дотриманні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і </a:t>
            </a:r>
            <a:r>
              <a:rPr lang="ru-RU" dirty="0" err="1"/>
              <a:t>правових</a:t>
            </a:r>
            <a:r>
              <a:rPr lang="ru-RU" dirty="0"/>
              <a:t> норм.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деонтології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медичними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і </a:t>
            </a:r>
            <a:r>
              <a:rPr lang="ru-RU" dirty="0" err="1"/>
              <a:t>пацієнтом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будуватися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партнерства, </a:t>
            </a:r>
            <a:r>
              <a:rPr lang="ru-RU" dirty="0" err="1"/>
              <a:t>адже</a:t>
            </a:r>
            <a:r>
              <a:rPr lang="ru-RU" dirty="0"/>
              <a:t> без </a:t>
            </a:r>
            <a:r>
              <a:rPr lang="ru-RU" dirty="0" err="1"/>
              <a:t>бажання</a:t>
            </a:r>
            <a:r>
              <a:rPr lang="ru-RU" dirty="0"/>
              <a:t> і </a:t>
            </a:r>
            <a:r>
              <a:rPr lang="ru-RU" dirty="0" err="1"/>
              <a:t>намагання</a:t>
            </a:r>
            <a:r>
              <a:rPr lang="ru-RU" dirty="0"/>
              <a:t> самого хворого </a:t>
            </a:r>
            <a:r>
              <a:rPr lang="ru-RU" dirty="0" err="1"/>
              <a:t>видужати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вшикувати</a:t>
            </a:r>
            <a:r>
              <a:rPr lang="ru-RU" dirty="0"/>
              <a:t>. </a:t>
            </a:r>
          </a:p>
        </p:txBody>
      </p:sp>
      <p:pic>
        <p:nvPicPr>
          <p:cNvPr id="3" name="Рисунок 2" descr="vm7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660" y="2995300"/>
            <a:ext cx="5832648" cy="38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7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5720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b="1" i="1" dirty="0"/>
              <a:t>Догляд за </a:t>
            </a:r>
            <a:r>
              <a:rPr lang="ru-RU" sz="2000" b="1" i="1" dirty="0" err="1"/>
              <a:t>хворими</a:t>
            </a:r>
            <a:r>
              <a:rPr lang="ru-RU" sz="2000" b="1" i="1" dirty="0"/>
              <a:t> </a:t>
            </a:r>
            <a:r>
              <a:rPr lang="ru-RU" sz="2000" i="1" dirty="0"/>
              <a:t>-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сукупність</a:t>
            </a:r>
            <a:r>
              <a:rPr lang="ru-RU" sz="2000" i="1" dirty="0"/>
              <a:t> </a:t>
            </a:r>
            <a:r>
              <a:rPr lang="ru-RU" sz="2000" i="1" dirty="0" err="1"/>
              <a:t>заходів</a:t>
            </a:r>
            <a:r>
              <a:rPr lang="ru-RU" sz="2000" i="1" dirty="0"/>
              <a:t>, </a:t>
            </a:r>
            <a:r>
              <a:rPr lang="ru-RU" sz="2000" i="1" dirty="0" err="1"/>
              <a:t>спрямованих</a:t>
            </a:r>
            <a:r>
              <a:rPr lang="ru-RU" sz="2000" i="1" dirty="0"/>
              <a:t> на </a:t>
            </a:r>
            <a:r>
              <a:rPr lang="ru-RU" sz="2000" i="1" dirty="0" err="1"/>
              <a:t>полегшення</a:t>
            </a:r>
            <a:r>
              <a:rPr lang="ru-RU" sz="2000" i="1" dirty="0"/>
              <a:t> стану хворого і </a:t>
            </a:r>
            <a:r>
              <a:rPr lang="ru-RU" sz="2000" i="1" dirty="0" err="1"/>
              <a:t>забезпечення</a:t>
            </a:r>
            <a:r>
              <a:rPr lang="ru-RU" sz="2000" i="1" dirty="0"/>
              <a:t> </a:t>
            </a:r>
            <a:r>
              <a:rPr lang="ru-RU" sz="2000" i="1" dirty="0" err="1"/>
              <a:t>успіху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;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створення</a:t>
            </a:r>
            <a:r>
              <a:rPr lang="ru-RU" sz="2000" i="1" dirty="0"/>
              <a:t> </a:t>
            </a:r>
            <a:r>
              <a:rPr lang="ru-RU" sz="2000" i="1" dirty="0" err="1"/>
              <a:t>гігієнічного</a:t>
            </a:r>
            <a:r>
              <a:rPr lang="ru-RU" sz="2000" i="1" dirty="0"/>
              <a:t> й </a:t>
            </a:r>
            <a:r>
              <a:rPr lang="ru-RU" sz="2000" i="1" dirty="0" err="1"/>
              <a:t>охоронного</a:t>
            </a:r>
            <a:r>
              <a:rPr lang="ru-RU" sz="2000" i="1" dirty="0"/>
              <a:t> режиму, </a:t>
            </a:r>
            <a:r>
              <a:rPr lang="ru-RU" sz="2000" i="1" dirty="0" err="1"/>
              <a:t>виконання</a:t>
            </a:r>
            <a:r>
              <a:rPr lang="ru-RU" sz="2000" i="1" dirty="0"/>
              <a:t> </a:t>
            </a:r>
            <a:r>
              <a:rPr lang="ru-RU" sz="2000" i="1" dirty="0" err="1"/>
              <a:t>всіх</a:t>
            </a:r>
            <a:r>
              <a:rPr lang="ru-RU" sz="2000" i="1" dirty="0"/>
              <a:t> </a:t>
            </a:r>
            <a:r>
              <a:rPr lang="ru-RU" sz="2000" i="1" dirty="0" err="1"/>
              <a:t>призначень</a:t>
            </a:r>
            <a:r>
              <a:rPr lang="ru-RU" sz="2000" i="1" dirty="0"/>
              <a:t> </a:t>
            </a:r>
            <a:r>
              <a:rPr lang="ru-RU" sz="2000" i="1" dirty="0" err="1"/>
              <a:t>лікаря</a:t>
            </a:r>
            <a:r>
              <a:rPr lang="ru-RU" sz="2000" i="1" dirty="0"/>
              <a:t>, а </a:t>
            </a:r>
            <a:r>
              <a:rPr lang="ru-RU" sz="2000" i="1" dirty="0" err="1"/>
              <a:t>також</a:t>
            </a:r>
            <a:r>
              <a:rPr lang="ru-RU" sz="2000" i="1" dirty="0"/>
              <a:t> </a:t>
            </a:r>
            <a:r>
              <a:rPr lang="ru-RU" sz="2000" i="1" dirty="0" err="1"/>
              <a:t>нагляд</a:t>
            </a:r>
            <a:r>
              <a:rPr lang="ru-RU" sz="2000" i="1" dirty="0"/>
              <a:t> за </a:t>
            </a:r>
            <a:r>
              <a:rPr lang="ru-RU" sz="2000" i="1" dirty="0" err="1"/>
              <a:t>хворим</a:t>
            </a:r>
            <a:r>
              <a:rPr lang="ru-RU" sz="2000" i="1" dirty="0"/>
              <a:t>, особливо при </a:t>
            </a:r>
            <a:r>
              <a:rPr lang="ru-RU" sz="2000" i="1" dirty="0" err="1"/>
              <a:t>погіршенні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стану. </a:t>
            </a:r>
            <a:r>
              <a:rPr lang="ru-RU" sz="2000" i="1" dirty="0" err="1"/>
              <a:t>Головним</a:t>
            </a:r>
            <a:r>
              <a:rPr lang="ru-RU" sz="2000" i="1" dirty="0"/>
              <a:t> </a:t>
            </a:r>
            <a:r>
              <a:rPr lang="ru-RU" sz="2000" i="1" dirty="0" err="1"/>
              <a:t>завданням</a:t>
            </a:r>
            <a:r>
              <a:rPr lang="ru-RU" sz="2000" i="1" dirty="0"/>
              <a:t> догляду за </a:t>
            </a:r>
            <a:r>
              <a:rPr lang="ru-RU" sz="2000" i="1" dirty="0" err="1"/>
              <a:t>хворим</a:t>
            </a:r>
            <a:r>
              <a:rPr lang="ru-RU" sz="2000" i="1" dirty="0"/>
              <a:t> є </a:t>
            </a:r>
            <a:r>
              <a:rPr lang="ru-RU" sz="2000" i="1" dirty="0" err="1"/>
              <a:t>підтримка</a:t>
            </a:r>
            <a:r>
              <a:rPr lang="ru-RU" sz="2000" i="1" dirty="0"/>
              <a:t> </a:t>
            </a:r>
            <a:r>
              <a:rPr lang="ru-RU" sz="2000" i="1" dirty="0" err="1"/>
              <a:t>захисних</a:t>
            </a:r>
            <a:r>
              <a:rPr lang="ru-RU" sz="2000" i="1" dirty="0"/>
              <a:t> сил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організму</a:t>
            </a:r>
            <a:r>
              <a:rPr lang="ru-RU" sz="2000" i="1" dirty="0"/>
              <a:t> в </a:t>
            </a:r>
            <a:r>
              <a:rPr lang="ru-RU" sz="2000" i="1" dirty="0" err="1"/>
              <a:t>боротьбі</a:t>
            </a:r>
            <a:r>
              <a:rPr lang="ru-RU" sz="2000" i="1" dirty="0"/>
              <a:t> з хворобою. Догляд за </a:t>
            </a:r>
            <a:r>
              <a:rPr lang="ru-RU" sz="2000" i="1" dirty="0" err="1"/>
              <a:t>хворими</a:t>
            </a:r>
            <a:r>
              <a:rPr lang="ru-RU" sz="2000" i="1" dirty="0"/>
              <a:t> </a:t>
            </a:r>
            <a:r>
              <a:rPr lang="ru-RU" sz="2000" i="1" dirty="0" err="1"/>
              <a:t>слід</a:t>
            </a:r>
            <a:r>
              <a:rPr lang="ru-RU" sz="2000" i="1" dirty="0"/>
              <a:t> </a:t>
            </a:r>
            <a:r>
              <a:rPr lang="ru-RU" sz="2000" i="1" dirty="0" err="1"/>
              <a:t>розглядати</a:t>
            </a:r>
            <a:r>
              <a:rPr lang="ru-RU" sz="2000" i="1" dirty="0"/>
              <a:t> як </a:t>
            </a:r>
            <a:r>
              <a:rPr lang="ru-RU" sz="2000" i="1" dirty="0" err="1"/>
              <a:t>істотну</a:t>
            </a:r>
            <a:r>
              <a:rPr lang="ru-RU" sz="2000" i="1" dirty="0"/>
              <a:t> </a:t>
            </a:r>
            <a:r>
              <a:rPr lang="ru-RU" sz="2000" i="1" dirty="0" err="1"/>
              <a:t>частину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має</a:t>
            </a:r>
            <a:r>
              <a:rPr lang="ru-RU" sz="2000" i="1" dirty="0"/>
              <a:t> </a:t>
            </a:r>
            <a:r>
              <a:rPr lang="ru-RU" sz="2000" i="1" dirty="0" err="1"/>
              <a:t>велике</a:t>
            </a:r>
            <a:r>
              <a:rPr lang="ru-RU" sz="2000" i="1" dirty="0"/>
              <a:t> </a:t>
            </a:r>
            <a:r>
              <a:rPr lang="ru-RU" sz="2000" i="1" dirty="0" err="1"/>
              <a:t>значення</a:t>
            </a:r>
            <a:r>
              <a:rPr lang="ru-RU" sz="2000" i="1" dirty="0"/>
              <a:t> у </a:t>
            </a:r>
            <a:r>
              <a:rPr lang="ru-RU" sz="2000" i="1" dirty="0" err="1"/>
              <a:t>відновленні</a:t>
            </a:r>
            <a:r>
              <a:rPr lang="ru-RU" sz="2000" i="1" dirty="0"/>
              <a:t> </a:t>
            </a:r>
            <a:r>
              <a:rPr lang="ru-RU" sz="2000" i="1" dirty="0" err="1"/>
              <a:t>здоров'я</a:t>
            </a:r>
            <a:r>
              <a:rPr lang="ru-RU" sz="2000" i="1" dirty="0"/>
              <a:t>. </a:t>
            </a:r>
          </a:p>
        </p:txBody>
      </p:sp>
      <p:pic>
        <p:nvPicPr>
          <p:cNvPr id="2050" name="Picture 2" descr="http://www.medup.com.ua/Uploads/Images/MCE/illn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" y="3592729"/>
            <a:ext cx="4072996" cy="27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ISEBUQDxIWFQ8WEBQUFBQUFQ8WFhQUFBAVFRcUGBQYHCYeFxkjGRUUHy8gIycpLCwsFR8xNTAqNSYrLCkBCQoKDgwOGg8PFCkYHBgpKSkpKSkpKSkpKSkpKSkpKikpNSkpLCk2KTUpKSkpKSkyKSksKSkpKSkuKSkpKSkpKf/AABEIAIoA6AMBIgACEQEDEQH/xAAcAAABBQEBAQAAAAAAAAAAAAABAAIEBQYDBwj/xABAEAABAwEFBAYHBgMJAAAAAAABAAIRAwQFEiExBkFRYRMiMnGBkSNSobGywdEUM0JicvAHgsIVJCU0c5Ki4fH/xAAaAQEAAwEBAQAAAAAAAAAAAAAAAQIDBAUG/8QAIxEBAQACAgIDAAIDAAAAAAAAAAECEQMhEjETUWEEQRQiMv/aAAwDAQACEQMRAD8A3wanhqcGpwapVANTgEQE6EAAShGEUCRASATlAEIgIwjCAQlCKSgABKE4JIGwhCeUIQc8KaWrtCa0Cc1MDBRyncudmshLi6DgGnM/RW4sZOvgNwXWmyBAO/kr7NId30yA5p7ROI+5Q3y2q4uyyEcCI96veh1dy+ahXiRgjDizGXDPVRKnTlSIgA5EiclBt1LGKrCJDmzHhnHkp72DOOAgcIiYPiuTG6O3ukeGYnzVoqoL4rkBlNur3tBO4AnsqLbLHq1oJmoXkD1aYJyHPRdbm61XoanWLGdIDzc44Z5gKferSymWU/vnNwT6rTBe5X9KMnWaKNmDGZvwnpCPWecTvZCp7vsfSh2L7to6xMb9B3RK1Vvu9oaGns4cAPEkZkqivYfZrI1h7dQmo7u7LQrxVAvS3scRTZlTaIa2Pb7Pakqh0aO1+qSD2cBOARARAXK2KEYToRhA3CjhTkkDQE6EoRAQJFJJQFCUIwjCJNARToQIQNKEJ0JIGQnVqRwSEQFamiMPgJ8FMoVmJDGhxl0KLb7YxsYpEnXmptFwIB8lWXuKbQXucBrkc/ADeU2mJVC0ty6wM/vRV1vaSXNxADPOQJnMe1UdWq6oNBTyyLcnDx+XNRqt0MeB0hqPj1nOjyWfzSXpvOC32uv7dpNLcTgXF34c4kQZ4CQuFivtlQ9dwbhc5uHuOR7oUFljY0Q1oA5AKLbKTeAUfN+L/wCP+rO7LP0XS2qr2nvOEZZU2mGBNsDX1Q97x131HNA9VjTLvos260uZ2XGAQQDJEjTIrrR2zq0xhcxrhpI6pAJkngStpyyscuDKNBtJVbTpgTJkYuIjNed3hVfarR+WfJu72LU2yvTtbPR1JaBLho8nhG4c1DF3Ns9IEiXEnE780aDkAQt8b05rNKC2WFoc46mIGXBJc7wvDCCfYeKSvFNPXmhOhIBOhcjY0BOhKE6ESbCMIogIGwknwhCgCEYRARhAAjCMJQgCUIooOXSAkt3gAnWM9M/BOTKY67v5PcV1hA1mo71aszBnSFWKUKkAEcM0D7MAynDjm0HyzhYZ1u6evUfM02OwszMEjV3yWwt5pPpuFUZRzHkQsfZbIykMIMNkkTrmZWXN/wAungkuSSwKQ1qj/amN1cPMLobWCFyzp227Oqqtth1UmrXVbaa4zzVtoV9pVRairO0VhxVbXz0VpUZK9tpdTcHsMOByPyPJaWwW0WwTUcGuY6TTG/TMDmsnanKKy0Fjmuac2uB8j7lvhn4ublwmTXWLZipWtR6VuFgOJn5ic/JJGz7TPrgPxhtYNw4WiA0EcUl2y7cFmrp6VCMIhGFzNACdCQCSBQkAiiEAhJGEYQNRARhJAgEkUkSCI/fmjCUIhEotf0tQktwRSwgB2IEBwdiMwc4iI8VJhRaVsYazmAyQ1ue6QX9UHed/gVMVrjZ7VxymXcMhSLN6q4wi1xBkaqqx9roNIgifFZC+K7aYc94ENGfIBay32tjWYnuw7uZPJZe8bKys1zXCWunXVZc16dPBO3m15bZ06pw06D35wMAMyJOXgJXTZ3a1r4bLhwD/AKq7tuzLW0jSAOEEua5kNc0ndzCqLuuPs0Oj6gdJLsvKNFHjhcd77aTLk8vXTYMq4mYuSx1938Q8tatrUsgpWdwG5q8wtwxVCOJWEjfK9OFpvuXYXOcZ3NzJ5CNTyTrPtJZY7TgeZKtbBcraVJ2KW1cTXU6rMy0gQB4yVBNnp06Jo4A8nQloGvM5krrmGHj7cd5M99Q19ZtTrMf1fNNDFBu25C0kiQCdBpCtH04WN69NZdld1fo6wOk5JKJae03KYckurjy1i5eTH/Z9CgIpIqqhBKEgEUChKEUkSSSSKAQnBKEkCShFKECSj9+CQCFWqGiSYEjjrOQRDP3ecNqgaObUnjk5/wD35rQQqk2Wm2s13pJa9xyOQme0COBOnFWtN4cA5plpEg8lvzZzOyz605f43HlhLL93Xf2KBToTSsHWDrOKsU3tkTPdC5VrhE9R0cj9VNsJ6/hkpVUiVXLGX2tjlcfTM2m7HNywk9wlQW2QNziD3LZkgpoDdCAfBZfG6Jz/AIwF+uig4968sfUGKZ/Eve9o6dPABgaQeICyzbHTHZbTHc1qTjTef8Z67rUH0hLSco0Tat0YzIpnyWmFMesPBPxN3nRW+L9UvN+MhVuCoBk0DxChOuCo4wXNAnmVsqr5kblAdRMnCM/crzijO81ZG3XN0TmkuluLM6Z6wgtXtDd7HWIMH3gqNdPPegtZj9M/Lft6OkgnKiCCSQRCBJJJBEikkigSKCIQFIJJIgQFGvDsD9bPjCkqPb+x/Mz4wgY13pnd5/evJK6/uaf6B8/ok0emPfz+iZchP2enOuD+oqf6RE2E0p0phULDSqYXA8FM7QkaqAV2oVYUUjpBTZIXYkTK41ard/uRZBvxuKk7iGyFhX1Xb8itnb7w16riNN31WatzWE4hLRvkK0RVewkrqA7iurGUuLvcnvFPc0eJVtK7R6dUA9Zyk17AwDpnkg/hbx/M7gmVLU0CAwA8YCr7VaHOzKnSLT6lmNcikDhxHtapLTXbZQym3LrRme9JN2I0vUkEQs1hCSQSQFJJJAQkgigKIQSCAohBIFA5RrycBTJJAALcyQB2hvUmVU7V3Y60WOrQptY572gNFTsl2METw4+CSbqL0i0NqLG61dELVS6XeBUZMyBE6TylWVyCLOwb8Ltde25eJV/4U3hTfUd0VODSqhpZVaRi6MEZGCMxMr2HY2g6nd9mY+MbaDWujTECZ781fKSekSrgpieU0qiwFIFIpIOuJcqhSNXC0udoEm1GubiaZCjelp2rrWY7u4LOWyrBIbp3LQ3hnkBJPBZu2sIdG/SBmtYhFc4oNK7U7ue7XLu1Xd1JlIZ5v4aqdqotSl1c0yx2XHVY0jLECfBC2Wwa1CGhV1h23s1Gt6SQw9UP4E/JRcoeNegEIrnSrte0PaQWkSCN6SqhaIhNCKqsclKCKBIoSkgKfTYSYGqFKkXGB/5zVixrW5ad51RKst9QUWl9QwwakAmBxKcDvB/fHu+qmXjSDqbgdCIPiF5nU23qWO0UrvfSBBeGio4uBDDVwDKNwI71W3SdbegpLtXoBrS6SSATGX7hV1y3tTrOwOBbV6xw6ggRmD4jJTuGqmItEkDmPiCnmg3gPILhbKYawvb2m5+SnaEa/R1PB/wqDcp/u9P9J+NyiXptEx9PXMNef+C47BdLVpPfVdNIVCyk0YYgQXOJAmZcdSq70aX0ppUO9L2ZQq0mEy2o8M5tccmkje0nIxpkphVpdmjSU6mye5JjJKlMp7kVqFe1CbO9vFhHsWP2Qvs1aOvpGkseOJaYW2vK1NDMJIBdk0E6nlxXjTrY6w3i+RFKocRG7PI+Kz5ZdbjThzm9V6Lbrc4CWjyWbffbGuOIwZ3q9pWtr2hwORVVet2tqTLRPGAspz2e3TeGVDtW1bWjJwA5Zk93BZu2bUOcYpNj8x1Xe1XJBgDeob7Fh3K3zWo+KRGqOc7N5JKoNpmRT8QtI5ZraKXvZTb64HtUY3dVz1I3+xG1HRUmUa3Y/C71Z+SSqzY8ADeQSXf4bef56ezSiCmhFYNzkU1qcgSIEmAmqTYO34FBLp0QwdXXeqTaBtR4bga4Pa8Oa9pLgC0g6Ag6gZRpK67SCKTiMjxGuix9ktlQaPd/ucqWtJHoNnq9LRB0JZByIgxnrnqvL/4o3S7pqNrpxNN4nTdhcPa1ei3DUJY6ST1hqSdyy+2AnGDp0jfcVXJOLYUqxqWcVCM3UWuI4YmA/NecXlfVSzNNajHSU3NHWEggnDmN+RXpFD/Lj/Sb8AXk+0zvR1e9nxKuS2LW3D/FKhUEWsCzvjNzjNM9ztR4+atNqdpqVOzuIqNh1MwQQe03q4eMkhfObHEvOLPqHXP8Kutm3k1KbCSWB2TSZaM+GivvaLjrtprhtLn03BxzhwMzkKgIkd0nJRrHtvVsuOjRDnNxukOAAaTDTBG4kTmp92Dquj1v6iu2x9lY61uL2NcQ90FzWmOueKvrqMt91I2Nue1260ttlrltFhDhIINRzYjC07pAk6HcvQaVtDnupjJw9vNS7Noe8+wwFnrpP+IVP0LXHHUqmV7aYMUS87xFFmI5umGjiVMasttWfSt/QfemGPllply5XHHcZW/6latNUk42w5sT1YM5Ju3d0Or3fTt+H0jIxxvad/zWrsdIdC7Idk7hwXe3tH9j1Ru+zP8AhK259eOnN/H3M979vM9mNoS1oY45RktZ9qDhIOS8vsGg8PcFtrlPVC8jOPoMKvBQGHEVkb5rjEQOa2J+6WBvQ9dyrFr6cycj3JbNXEbRbGZdVpxO5RoulHseC1f8ORnWO/JdHH7cnLdY7Daa7gyoBuISUrbTtM7kl6EeY//Z"/>
          <p:cNvSpPr>
            <a:spLocks noChangeAspect="1" noChangeArrowheads="1"/>
          </p:cNvSpPr>
          <p:nvPr/>
        </p:nvSpPr>
        <p:spPr bwMode="auto">
          <a:xfrm>
            <a:off x="155575" y="-7842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data:image/jpeg;base64,/9j/4AAQSkZJRgABAQAAAQABAAD/2wCEAAkGBhISEBUQDxIWFQ8WEBQUFBQUFQ8WFhQUFBAVFRcUGBQYHCYeFxkjGRUUHy8gIycpLCwsFR8xNTAqNSYrLCkBCQoKDgwOGg8PFCkYHBgpKSkpKSkpKSkpKSkpKSkpKikpNSkpLCk2KTUpKSkpKSkyKSksKSkpKSkuKSkpKSkpKf/AABEIAIoA6AMBIgACEQEDEQH/xAAcAAABBQEBAQAAAAAAAAAAAAABAAIEBQYDBwj/xABAEAABAwEFBAYHBgMJAAAAAAABAAIRAwQFEiExBkFRYRMiMnGBkSNSobGywdEUM0JicvAHgsIVJCU0c5Ki4fH/xAAaAQEAAwEBAQAAAAAAAAAAAAAAAQIDBAUG/8QAIxEBAQACAgIDAAIDAAAAAAAAAAECEQMhEjETUWEEQRQiMv/aAAwDAQACEQMRAD8A3wanhqcGpwapVANTgEQE6EAAShGEUCRASATlAEIgIwjCAQlCKSgABKE4JIGwhCeUIQc8KaWrtCa0Cc1MDBRyncudmshLi6DgGnM/RW4sZOvgNwXWmyBAO/kr7NId30yA5p7ROI+5Q3y2q4uyyEcCI96veh1dy+ahXiRgjDizGXDPVRKnTlSIgA5EiclBt1LGKrCJDmzHhnHkp72DOOAgcIiYPiuTG6O3ukeGYnzVoqoL4rkBlNur3tBO4AnsqLbLHq1oJmoXkD1aYJyHPRdbm61XoanWLGdIDzc44Z5gKferSymWU/vnNwT6rTBe5X9KMnWaKNmDGZvwnpCPWecTvZCp7vsfSh2L7to6xMb9B3RK1Vvu9oaGns4cAPEkZkqivYfZrI1h7dQmo7u7LQrxVAvS3scRTZlTaIa2Pb7Pakqh0aO1+qSD2cBOARARAXK2KEYToRhA3CjhTkkDQE6EoRAQJFJJQFCUIwjCJNARToQIQNKEJ0JIGQnVqRwSEQFamiMPgJ8FMoVmJDGhxl0KLb7YxsYpEnXmptFwIB8lWXuKbQXucBrkc/ADeU2mJVC0ty6wM/vRV1vaSXNxADPOQJnMe1UdWq6oNBTyyLcnDx+XNRqt0MeB0hqPj1nOjyWfzSXpvOC32uv7dpNLcTgXF34c4kQZ4CQuFivtlQ9dwbhc5uHuOR7oUFljY0Q1oA5AKLbKTeAUfN+L/wCP+rO7LP0XS2qr2nvOEZZU2mGBNsDX1Q97x131HNA9VjTLvos260uZ2XGAQQDJEjTIrrR2zq0xhcxrhpI6pAJkngStpyyscuDKNBtJVbTpgTJkYuIjNed3hVfarR+WfJu72LU2yvTtbPR1JaBLho8nhG4c1DF3Ns9IEiXEnE780aDkAQt8b05rNKC2WFoc46mIGXBJc7wvDCCfYeKSvFNPXmhOhIBOhcjY0BOhKE6ESbCMIogIGwknwhCgCEYRARhAAjCMJQgCUIooOXSAkt3gAnWM9M/BOTKY67v5PcV1hA1mo71aszBnSFWKUKkAEcM0D7MAynDjm0HyzhYZ1u6evUfM02OwszMEjV3yWwt5pPpuFUZRzHkQsfZbIykMIMNkkTrmZWXN/wAungkuSSwKQ1qj/amN1cPMLobWCFyzp227Oqqtth1UmrXVbaa4zzVtoV9pVRairO0VhxVbXz0VpUZK9tpdTcHsMOByPyPJaWwW0WwTUcGuY6TTG/TMDmsnanKKy0Fjmuac2uB8j7lvhn4ublwmTXWLZipWtR6VuFgOJn5ic/JJGz7TPrgPxhtYNw4WiA0EcUl2y7cFmrp6VCMIhGFzNACdCQCSBQkAiiEAhJGEYQNRARhJAgEkUkSCI/fmjCUIhEotf0tQktwRSwgB2IEBwdiMwc4iI8VJhRaVsYazmAyQ1ue6QX9UHed/gVMVrjZ7VxymXcMhSLN6q4wi1xBkaqqx9roNIgifFZC+K7aYc94ENGfIBay32tjWYnuw7uZPJZe8bKys1zXCWunXVZc16dPBO3m15bZ06pw06D35wMAMyJOXgJXTZ3a1r4bLhwD/AKq7tuzLW0jSAOEEua5kNc0ndzCqLuuPs0Oj6gdJLsvKNFHjhcd77aTLk8vXTYMq4mYuSx1938Q8tatrUsgpWdwG5q8wtwxVCOJWEjfK9OFpvuXYXOcZ3NzJ5CNTyTrPtJZY7TgeZKtbBcraVJ2KW1cTXU6rMy0gQB4yVBNnp06Jo4A8nQloGvM5krrmGHj7cd5M99Q19ZtTrMf1fNNDFBu25C0kiQCdBpCtH04WN69NZdld1fo6wOk5JKJae03KYckurjy1i5eTH/Z9CgIpIqqhBKEgEUChKEUkSSSSKAQnBKEkCShFKECSj9+CQCFWqGiSYEjjrOQRDP3ecNqgaObUnjk5/wD35rQQqk2Wm2s13pJa9xyOQme0COBOnFWtN4cA5plpEg8lvzZzOyz605f43HlhLL93Xf2KBToTSsHWDrOKsU3tkTPdC5VrhE9R0cj9VNsJ6/hkpVUiVXLGX2tjlcfTM2m7HNywk9wlQW2QNziD3LZkgpoDdCAfBZfG6Jz/AIwF+uig4968sfUGKZ/Eve9o6dPABgaQeICyzbHTHZbTHc1qTjTef8Z67rUH0hLSco0Tat0YzIpnyWmFMesPBPxN3nRW+L9UvN+MhVuCoBk0DxChOuCo4wXNAnmVsqr5kblAdRMnCM/crzijO81ZG3XN0TmkuluLM6Z6wgtXtDd7HWIMH3gqNdPPegtZj9M/Lft6OkgnKiCCSQRCBJJJBEikkigSKCIQFIJJIgQFGvDsD9bPjCkqPb+x/Mz4wgY13pnd5/evJK6/uaf6B8/ok0emPfz+iZchP2enOuD+oqf6RE2E0p0phULDSqYXA8FM7QkaqAV2oVYUUjpBTZIXYkTK41ard/uRZBvxuKk7iGyFhX1Xb8itnb7w16riNN31WatzWE4hLRvkK0RVewkrqA7iurGUuLvcnvFPc0eJVtK7R6dUA9Zyk17AwDpnkg/hbx/M7gmVLU0CAwA8YCr7VaHOzKnSLT6lmNcikDhxHtapLTXbZQym3LrRme9JN2I0vUkEQs1hCSQSQFJJJAQkgigKIQSCAohBIFA5RrycBTJJAALcyQB2hvUmVU7V3Y60WOrQptY572gNFTsl2METw4+CSbqL0i0NqLG61dELVS6XeBUZMyBE6TylWVyCLOwb8Ltde25eJV/4U3hTfUd0VODSqhpZVaRi6MEZGCMxMr2HY2g6nd9mY+MbaDWujTECZ781fKSekSrgpieU0qiwFIFIpIOuJcqhSNXC0udoEm1GubiaZCjelp2rrWY7u4LOWyrBIbp3LQ3hnkBJPBZu2sIdG/SBmtYhFc4oNK7U7ue7XLu1Xd1JlIZ5v4aqdqotSl1c0yx2XHVY0jLECfBC2Wwa1CGhV1h23s1Gt6SQw9UP4E/JRcoeNegEIrnSrte0PaQWkSCN6SqhaIhNCKqsclKCKBIoSkgKfTYSYGqFKkXGB/5zVixrW5ad51RKst9QUWl9QwwakAmBxKcDvB/fHu+qmXjSDqbgdCIPiF5nU23qWO0UrvfSBBeGio4uBDDVwDKNwI71W3SdbegpLtXoBrS6SSATGX7hV1y3tTrOwOBbV6xw6ggRmD4jJTuGqmItEkDmPiCnmg3gPILhbKYawvb2m5+SnaEa/R1PB/wqDcp/u9P9J+NyiXptEx9PXMNef+C47BdLVpPfVdNIVCyk0YYgQXOJAmZcdSq70aX0ppUO9L2ZQq0mEy2o8M5tccmkje0nIxpkphVpdmjSU6mye5JjJKlMp7kVqFe1CbO9vFhHsWP2Qvs1aOvpGkseOJaYW2vK1NDMJIBdk0E6nlxXjTrY6w3i+RFKocRG7PI+Kz5ZdbjThzm9V6Lbrc4CWjyWbffbGuOIwZ3q9pWtr2hwORVVet2tqTLRPGAspz2e3TeGVDtW1bWjJwA5Zk93BZu2bUOcYpNj8x1Xe1XJBgDeob7Fh3K3zWo+KRGqOc7N5JKoNpmRT8QtI5ZraKXvZTb64HtUY3dVz1I3+xG1HRUmUa3Y/C71Z+SSqzY8ADeQSXf4bef56ezSiCmhFYNzkU1qcgSIEmAmqTYO34FBLp0QwdXXeqTaBtR4bga4Pa8Oa9pLgC0g6Ag6gZRpK67SCKTiMjxGuix9ktlQaPd/ucqWtJHoNnq9LRB0JZByIgxnrnqvL/4o3S7pqNrpxNN4nTdhcPa1ei3DUJY6ST1hqSdyy+2AnGDp0jfcVXJOLYUqxqWcVCM3UWuI4YmA/NecXlfVSzNNajHSU3NHWEggnDmN+RXpFD/Lj/Sb8AXk+0zvR1e9nxKuS2LW3D/FKhUEWsCzvjNzjNM9ztR4+atNqdpqVOzuIqNh1MwQQe03q4eMkhfObHEvOLPqHXP8Kutm3k1KbCSWB2TSZaM+GivvaLjrtprhtLn03BxzhwMzkKgIkd0nJRrHtvVsuOjRDnNxukOAAaTDTBG4kTmp92Dquj1v6iu2x9lY61uL2NcQ90FzWmOueKvrqMt91I2Nue1260ttlrltFhDhIINRzYjC07pAk6HcvQaVtDnupjJw9vNS7Noe8+wwFnrpP+IVP0LXHHUqmV7aYMUS87xFFmI5umGjiVMasttWfSt/QfemGPllply5XHHcZW/6latNUk42w5sT1YM5Ju3d0Or3fTt+H0jIxxvad/zWrsdIdC7Idk7hwXe3tH9j1Ru+zP8AhK259eOnN/H3M979vM9mNoS1oY45RktZ9qDhIOS8vsGg8PcFtrlPVC8jOPoMKvBQGHEVkb5rjEQOa2J+6WBvQ9dyrFr6cycj3JbNXEbRbGZdVpxO5RoulHseC1f8ORnWO/JdHH7cnLdY7Daa7gyoBuISUrbTtM7kl6EeY//Z"/>
          <p:cNvSpPr>
            <a:spLocks noChangeAspect="1" noChangeArrowheads="1"/>
          </p:cNvSpPr>
          <p:nvPr/>
        </p:nvSpPr>
        <p:spPr bwMode="auto">
          <a:xfrm>
            <a:off x="307975" y="-6318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data:image/jpeg;base64,/9j/4AAQSkZJRgABAQAAAQABAAD/2wCEAAkGBhISEBUQDxIWFQ8WEBQUFBQUFQ8WFhQUFBAVFRcUGBQYHCYeFxkjGRUUHy8gIycpLCwsFR8xNTAqNSYrLCkBCQoKDgwOGg8PFCkYHBgpKSkpKSkpKSkpKSkpKSkpKikpNSkpLCk2KTUpKSkpKSkyKSksKSkpKSkuKSkpKSkpKf/AABEIAIoA6AMBIgACEQEDEQH/xAAcAAABBQEBAQAAAAAAAAAAAAABAAIEBQYDBwj/xABAEAABAwEFBAYHBgMJAAAAAAABAAIRAwQFEiExBkFRYRMiMnGBkSNSobGywdEUM0JicvAHgsIVJCU0c5Ki4fH/xAAaAQEAAwEBAQAAAAAAAAAAAAAAAQIDBAUG/8QAIxEBAQACAgIDAAIDAAAAAAAAAAECEQMhEjETUWEEQRQiMv/aAAwDAQACEQMRAD8A3wanhqcGpwapVANTgEQE6EAAShGEUCRASATlAEIgIwjCAQlCKSgABKE4JIGwhCeUIQc8KaWrtCa0Cc1MDBRyncudmshLi6DgGnM/RW4sZOvgNwXWmyBAO/kr7NId30yA5p7ROI+5Q3y2q4uyyEcCI96veh1dy+ahXiRgjDizGXDPVRKnTlSIgA5EiclBt1LGKrCJDmzHhnHkp72DOOAgcIiYPiuTG6O3ukeGYnzVoqoL4rkBlNur3tBO4AnsqLbLHq1oJmoXkD1aYJyHPRdbm61XoanWLGdIDzc44Z5gKferSymWU/vnNwT6rTBe5X9KMnWaKNmDGZvwnpCPWecTvZCp7vsfSh2L7to6xMb9B3RK1Vvu9oaGns4cAPEkZkqivYfZrI1h7dQmo7u7LQrxVAvS3scRTZlTaIa2Pb7Pakqh0aO1+qSD2cBOARARAXK2KEYToRhA3CjhTkkDQE6EoRAQJFJJQFCUIwjCJNARToQIQNKEJ0JIGQnVqRwSEQFamiMPgJ8FMoVmJDGhxl0KLb7YxsYpEnXmptFwIB8lWXuKbQXucBrkc/ADeU2mJVC0ty6wM/vRV1vaSXNxADPOQJnMe1UdWq6oNBTyyLcnDx+XNRqt0MeB0hqPj1nOjyWfzSXpvOC32uv7dpNLcTgXF34c4kQZ4CQuFivtlQ9dwbhc5uHuOR7oUFljY0Q1oA5AKLbKTeAUfN+L/wCP+rO7LP0XS2qr2nvOEZZU2mGBNsDX1Q97x131HNA9VjTLvos260uZ2XGAQQDJEjTIrrR2zq0xhcxrhpI6pAJkngStpyyscuDKNBtJVbTpgTJkYuIjNed3hVfarR+WfJu72LU2yvTtbPR1JaBLho8nhG4c1DF3Ns9IEiXEnE780aDkAQt8b05rNKC2WFoc46mIGXBJc7wvDCCfYeKSvFNPXmhOhIBOhcjY0BOhKE6ESbCMIogIGwknwhCgCEYRARhAAjCMJQgCUIooOXSAkt3gAnWM9M/BOTKY67v5PcV1hA1mo71aszBnSFWKUKkAEcM0D7MAynDjm0HyzhYZ1u6evUfM02OwszMEjV3yWwt5pPpuFUZRzHkQsfZbIykMIMNkkTrmZWXN/wAungkuSSwKQ1qj/amN1cPMLobWCFyzp227Oqqtth1UmrXVbaa4zzVtoV9pVRairO0VhxVbXz0VpUZK9tpdTcHsMOByPyPJaWwW0WwTUcGuY6TTG/TMDmsnanKKy0Fjmuac2uB8j7lvhn4ublwmTXWLZipWtR6VuFgOJn5ic/JJGz7TPrgPxhtYNw4WiA0EcUl2y7cFmrp6VCMIhGFzNACdCQCSBQkAiiEAhJGEYQNRARhJAgEkUkSCI/fmjCUIhEotf0tQktwRSwgB2IEBwdiMwc4iI8VJhRaVsYazmAyQ1ue6QX9UHed/gVMVrjZ7VxymXcMhSLN6q4wi1xBkaqqx9roNIgifFZC+K7aYc94ENGfIBay32tjWYnuw7uZPJZe8bKys1zXCWunXVZc16dPBO3m15bZ06pw06D35wMAMyJOXgJXTZ3a1r4bLhwD/AKq7tuzLW0jSAOEEua5kNc0ndzCqLuuPs0Oj6gdJLsvKNFHjhcd77aTLk8vXTYMq4mYuSx1938Q8tatrUsgpWdwG5q8wtwxVCOJWEjfK9OFpvuXYXOcZ3NzJ5CNTyTrPtJZY7TgeZKtbBcraVJ2KW1cTXU6rMy0gQB4yVBNnp06Jo4A8nQloGvM5krrmGHj7cd5M99Q19ZtTrMf1fNNDFBu25C0kiQCdBpCtH04WN69NZdld1fo6wOk5JKJae03KYckurjy1i5eTH/Z9CgIpIqqhBKEgEUChKEUkSSSSKAQnBKEkCShFKECSj9+CQCFWqGiSYEjjrOQRDP3ecNqgaObUnjk5/wD35rQQqk2Wm2s13pJa9xyOQme0COBOnFWtN4cA5plpEg8lvzZzOyz605f43HlhLL93Xf2KBToTSsHWDrOKsU3tkTPdC5VrhE9R0cj9VNsJ6/hkpVUiVXLGX2tjlcfTM2m7HNywk9wlQW2QNziD3LZkgpoDdCAfBZfG6Jz/AIwF+uig4968sfUGKZ/Eve9o6dPABgaQeICyzbHTHZbTHc1qTjTef8Z67rUH0hLSco0Tat0YzIpnyWmFMesPBPxN3nRW+L9UvN+MhVuCoBk0DxChOuCo4wXNAnmVsqr5kblAdRMnCM/crzijO81ZG3XN0TmkuluLM6Z6wgtXtDd7HWIMH3gqNdPPegtZj9M/Lft6OkgnKiCCSQRCBJJJBEikkigSKCIQFIJJIgQFGvDsD9bPjCkqPb+x/Mz4wgY13pnd5/evJK6/uaf6B8/ok0emPfz+iZchP2enOuD+oqf6RE2E0p0phULDSqYXA8FM7QkaqAV2oVYUUjpBTZIXYkTK41ard/uRZBvxuKk7iGyFhX1Xb8itnb7w16riNN31WatzWE4hLRvkK0RVewkrqA7iurGUuLvcnvFPc0eJVtK7R6dUA9Zyk17AwDpnkg/hbx/M7gmVLU0CAwA8YCr7VaHOzKnSLT6lmNcikDhxHtapLTXbZQym3LrRme9JN2I0vUkEQs1hCSQSQFJJJAQkgigKIQSCAohBIFA5RrycBTJJAALcyQB2hvUmVU7V3Y60WOrQptY572gNFTsl2METw4+CSbqL0i0NqLG61dELVS6XeBUZMyBE6TylWVyCLOwb8Ltde25eJV/4U3hTfUd0VODSqhpZVaRi6MEZGCMxMr2HY2g6nd9mY+MbaDWujTECZ781fKSekSrgpieU0qiwFIFIpIOuJcqhSNXC0udoEm1GubiaZCjelp2rrWY7u4LOWyrBIbp3LQ3hnkBJPBZu2sIdG/SBmtYhFc4oNK7U7ue7XLu1Xd1JlIZ5v4aqdqotSl1c0yx2XHVY0jLECfBC2Wwa1CGhV1h23s1Gt6SQw9UP4E/JRcoeNegEIrnSrte0PaQWkSCN6SqhaIhNCKqsclKCKBIoSkgKfTYSYGqFKkXGB/5zVixrW5ad51RKst9QUWl9QwwakAmBxKcDvB/fHu+qmXjSDqbgdCIPiF5nU23qWO0UrvfSBBeGio4uBDDVwDKNwI71W3SdbegpLtXoBrS6SSATGX7hV1y3tTrOwOBbV6xw6ggRmD4jJTuGqmItEkDmPiCnmg3gPILhbKYawvb2m5+SnaEa/R1PB/wqDcp/u9P9J+NyiXptEx9PXMNef+C47BdLVpPfVdNIVCyk0YYgQXOJAmZcdSq70aX0ppUO9L2ZQq0mEy2o8M5tccmkje0nIxpkphVpdmjSU6mye5JjJKlMp7kVqFe1CbO9vFhHsWP2Qvs1aOvpGkseOJaYW2vK1NDMJIBdk0E6nlxXjTrY6w3i+RFKocRG7PI+Kz5ZdbjThzm9V6Lbrc4CWjyWbffbGuOIwZ3q9pWtr2hwORVVet2tqTLRPGAspz2e3TeGVDtW1bWjJwA5Zk93BZu2bUOcYpNj8x1Xe1XJBgDeob7Fh3K3zWo+KRGqOc7N5JKoNpmRT8QtI5ZraKXvZTb64HtUY3dVz1I3+xG1HRUmUa3Y/C71Z+SSqzY8ADeQSXf4bef56ezSiCmhFYNzkU1qcgSIEmAmqTYO34FBLp0QwdXXeqTaBtR4bga4Pa8Oa9pLgC0g6Ag6gZRpK67SCKTiMjxGuix9ktlQaPd/ucqWtJHoNnq9LRB0JZByIgxnrnqvL/4o3S7pqNrpxNN4nTdhcPa1ei3DUJY6ST1hqSdyy+2AnGDp0jfcVXJOLYUqxqWcVCM3UWuI4YmA/NecXlfVSzNNajHSU3NHWEggnDmN+RXpFD/Lj/Sb8AXk+0zvR1e9nxKuS2LW3D/FKhUEWsCzvjNzjNM9ztR4+atNqdpqVOzuIqNh1MwQQe03q4eMkhfObHEvOLPqHXP8Kutm3k1KbCSWB2TSZaM+GivvaLjrtprhtLn03BxzhwMzkKgIkd0nJRrHtvVsuOjRDnNxukOAAaTDTBG4kTmp92Dquj1v6iu2x9lY61uL2NcQ90FzWmOueKvrqMt91I2Nue1260ttlrltFhDhIINRzYjC07pAk6HcvQaVtDnupjJw9vNS7Noe8+wwFnrpP+IVP0LXHHUqmV7aYMUS87xFFmI5umGjiVMasttWfSt/QfemGPllply5XHHcZW/6latNUk42w5sT1YM5Ju3d0Or3fTt+H0jIxxvad/zWrsdIdC7Idk7hwXe3tH9j1Ru+zP8AhK259eOnN/H3M979vM9mNoS1oY45RktZ9qDhIOS8vsGg8PcFtrlPVC8jOPoMKvBQGHEVkb5rjEQOa2J+6WBvQ9dyrFr6cycj3JbNXEbRbGZdVpxO5RoulHseC1f8ORnWO/JdHH7cnLdY7Daa7gyoBuISUrbTtM7kl6EeY//Z"/>
          <p:cNvSpPr>
            <a:spLocks noChangeAspect="1" noChangeArrowheads="1"/>
          </p:cNvSpPr>
          <p:nvPr/>
        </p:nvSpPr>
        <p:spPr bwMode="auto">
          <a:xfrm>
            <a:off x="460375" y="-4794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8" name="Picture 10" descr="http://cs10836.vk.me/g21785556/a_e16bad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1" y="692696"/>
            <a:ext cx="3689527" cy="24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6768752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час догляду за </a:t>
            </a:r>
            <a:r>
              <a:rPr lang="ru-RU" sz="2000" dirty="0" err="1"/>
              <a:t>хворими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виявляти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витримку</a:t>
            </a:r>
            <a:r>
              <a:rPr lang="ru-RU" sz="2000" dirty="0"/>
              <a:t> й </a:t>
            </a:r>
            <a:r>
              <a:rPr lang="ru-RU" sz="2000" dirty="0" err="1"/>
              <a:t>терпіння</a:t>
            </a:r>
            <a:r>
              <a:rPr lang="ru-RU" sz="2000" dirty="0"/>
              <a:t>. </a:t>
            </a:r>
            <a:r>
              <a:rPr lang="ru-RU" sz="2000" dirty="0" err="1"/>
              <a:t>Стримане</a:t>
            </a:r>
            <a:r>
              <a:rPr lang="ru-RU" sz="2000" dirty="0"/>
              <a:t> і </a:t>
            </a:r>
            <a:r>
              <a:rPr lang="ru-RU" sz="2000" dirty="0" err="1"/>
              <a:t>спокійне</a:t>
            </a:r>
            <a:r>
              <a:rPr lang="ru-RU" sz="2000" dirty="0"/>
              <a:t> </a:t>
            </a:r>
            <a:r>
              <a:rPr lang="ru-RU" sz="2000" dirty="0" err="1"/>
              <a:t>звертання</a:t>
            </a:r>
            <a:r>
              <a:rPr lang="ru-RU" sz="2000" dirty="0"/>
              <a:t> </a:t>
            </a:r>
            <a:r>
              <a:rPr lang="ru-RU" sz="2000" dirty="0" err="1"/>
              <a:t>діє</a:t>
            </a:r>
            <a:r>
              <a:rPr lang="ru-RU" sz="2000" dirty="0"/>
              <a:t> на </a:t>
            </a:r>
            <a:r>
              <a:rPr lang="ru-RU" sz="2000" dirty="0" err="1"/>
              <a:t>хворих</a:t>
            </a:r>
            <a:r>
              <a:rPr lang="ru-RU" sz="2000" dirty="0"/>
              <a:t> </a:t>
            </a:r>
            <a:r>
              <a:rPr lang="ru-RU" sz="2000" dirty="0" err="1"/>
              <a:t>заспокійливо</a:t>
            </a:r>
            <a:r>
              <a:rPr lang="ru-RU" sz="2000" dirty="0"/>
              <a:t>. </a:t>
            </a:r>
            <a:r>
              <a:rPr lang="ru-RU" sz="2000" dirty="0" err="1"/>
              <a:t>Сумлінне</a:t>
            </a:r>
            <a:r>
              <a:rPr lang="ru-RU" sz="2000" dirty="0"/>
              <a:t> і </a:t>
            </a:r>
            <a:r>
              <a:rPr lang="ru-RU" sz="2000" dirty="0" err="1"/>
              <a:t>турботливе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хворих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їхню</a:t>
            </a:r>
            <a:r>
              <a:rPr lang="ru-RU" sz="2000" dirty="0"/>
              <a:t> </a:t>
            </a:r>
            <a:r>
              <a:rPr lang="ru-RU" sz="2000" dirty="0" err="1"/>
              <a:t>довіру</a:t>
            </a:r>
            <a:r>
              <a:rPr lang="ru-RU" sz="2000" dirty="0"/>
              <a:t> до догляду за ними та </a:t>
            </a:r>
            <a:r>
              <a:rPr lang="ru-RU" sz="2000" dirty="0" err="1"/>
              <a:t>лікування</a:t>
            </a:r>
            <a:r>
              <a:rPr lang="ru-RU" sz="2000" dirty="0"/>
              <a:t>.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розпорядження</a:t>
            </a:r>
            <a:r>
              <a:rPr lang="ru-RU" sz="2000" dirty="0"/>
              <a:t> </a:t>
            </a:r>
            <a:r>
              <a:rPr lang="ru-RU" sz="2000" dirty="0" err="1"/>
              <a:t>лікаря</a:t>
            </a:r>
            <a:r>
              <a:rPr lang="ru-RU" sz="2000" dirty="0"/>
              <a:t> треба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свідомо</a:t>
            </a:r>
            <a:r>
              <a:rPr lang="ru-RU" sz="2000" dirty="0"/>
              <a:t>, </a:t>
            </a:r>
            <a:r>
              <a:rPr lang="ru-RU" sz="2000" dirty="0" err="1"/>
              <a:t>розуміючи</a:t>
            </a:r>
            <a:r>
              <a:rPr lang="ru-RU" sz="2000" dirty="0"/>
              <a:t>, на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спрямовані</a:t>
            </a:r>
            <a:r>
              <a:rPr lang="ru-RU" sz="2000" dirty="0"/>
              <a:t>. </a:t>
            </a:r>
          </a:p>
        </p:txBody>
      </p:sp>
      <p:pic>
        <p:nvPicPr>
          <p:cNvPr id="3074" name="Picture 2" descr="http://www.aybolit.ua/wp-content/uploads/2011/10/0512_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76663"/>
            <a:ext cx="5400600" cy="35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dup.com.ua/Uploads/Images/MCE/illn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7" y="3437421"/>
            <a:ext cx="3578269" cy="24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624736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i="1" dirty="0"/>
              <a:t>Загальний догляд містить такі під­розділи: </a:t>
            </a:r>
          </a:p>
          <a:p>
            <a:r>
              <a:rPr lang="uk-UA" sz="2400" i="1" dirty="0"/>
              <a:t>1) гігієна навколишнього середо­вища; </a:t>
            </a:r>
          </a:p>
          <a:p>
            <a:r>
              <a:rPr lang="uk-UA" sz="2400" i="1" dirty="0"/>
              <a:t>2) гігієна персоналу, профілактика </a:t>
            </a:r>
            <a:r>
              <a:rPr lang="uk-UA" sz="2400" i="1" dirty="0" err="1"/>
              <a:t>внутрішньогоспітальної</a:t>
            </a:r>
            <a:r>
              <a:rPr lang="uk-UA" sz="2400" i="1" dirty="0"/>
              <a:t> інфекції; </a:t>
            </a:r>
          </a:p>
          <a:p>
            <a:r>
              <a:rPr lang="uk-UA" sz="2400" i="1" dirty="0"/>
              <a:t>3) особиста гігієна хворого; </a:t>
            </a:r>
          </a:p>
          <a:p>
            <a:r>
              <a:rPr lang="uk-UA" sz="2400" i="1" dirty="0"/>
              <a:t>4) дезінфекція виділень хворого; </a:t>
            </a:r>
          </a:p>
          <a:p>
            <a:r>
              <a:rPr lang="uk-UA" sz="2400" i="1" dirty="0"/>
              <a:t>5) гігієна білизни; </a:t>
            </a:r>
          </a:p>
          <a:p>
            <a:r>
              <a:rPr lang="uk-UA" sz="2400" i="1" dirty="0"/>
              <a:t>6) гігієна передач і відвідувачів; </a:t>
            </a:r>
            <a:endParaRPr lang="uk-UA" sz="2400" i="1" dirty="0" smtClean="0"/>
          </a:p>
          <a:p>
            <a:r>
              <a:rPr lang="ru-RU" sz="2400" i="1" dirty="0" smtClean="0"/>
              <a:t>7)г</a:t>
            </a:r>
            <a:r>
              <a:rPr lang="uk-UA" sz="2400" i="1" dirty="0" err="1" smtClean="0"/>
              <a:t>ігієна</a:t>
            </a:r>
            <a:r>
              <a:rPr lang="uk-UA" sz="2400" i="1" dirty="0" smtClean="0"/>
              <a:t> харчування;</a:t>
            </a:r>
            <a:endParaRPr lang="uk-UA" sz="2400" i="1" dirty="0"/>
          </a:p>
        </p:txBody>
      </p:sp>
      <p:pic>
        <p:nvPicPr>
          <p:cNvPr id="4098" name="Picture 2" descr="http://usiter.com/uploads/20101012/medicina_6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356992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tokanal.com/images/9/picture-11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07501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824536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 err="1"/>
              <a:t>Доглядаючи</a:t>
            </a:r>
            <a:r>
              <a:rPr lang="ru-RU" i="1" dirty="0"/>
              <a:t> за </a:t>
            </a:r>
            <a:r>
              <a:rPr lang="ru-RU" i="1" dirty="0" err="1"/>
              <a:t>хворими</a:t>
            </a:r>
            <a:r>
              <a:rPr lang="ru-RU" i="1" dirty="0"/>
              <a:t>, </a:t>
            </a:r>
            <a:r>
              <a:rPr lang="ru-RU" i="1" dirty="0" err="1"/>
              <a:t>виконують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: </a:t>
            </a:r>
            <a:r>
              <a:rPr lang="ru-RU" i="1" dirty="0" err="1"/>
              <a:t>здійснюють</a:t>
            </a:r>
            <a:r>
              <a:rPr lang="ru-RU" i="1" dirty="0"/>
              <a:t> </a:t>
            </a:r>
            <a:r>
              <a:rPr lang="ru-RU" i="1" dirty="0" err="1"/>
              <a:t>найпростіші</a:t>
            </a:r>
            <a:r>
              <a:rPr lang="ru-RU" i="1" dirty="0"/>
              <a:t> </a:t>
            </a:r>
            <a:r>
              <a:rPr lang="ru-RU" i="1" dirty="0" err="1"/>
              <a:t>лікувальні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, </a:t>
            </a:r>
            <a:r>
              <a:rPr lang="ru-RU" i="1" dirty="0" err="1"/>
              <a:t>видають</a:t>
            </a:r>
            <a:r>
              <a:rPr lang="ru-RU" i="1" dirty="0"/>
              <a:t> </a:t>
            </a:r>
            <a:r>
              <a:rPr lang="ru-RU" i="1" dirty="0" err="1"/>
              <a:t>ліки</a:t>
            </a:r>
            <a:r>
              <a:rPr lang="ru-RU" i="1" dirty="0"/>
              <a:t> і </a:t>
            </a:r>
            <a:r>
              <a:rPr lang="ru-RU" i="1" dirty="0" err="1"/>
              <a:t>забезпечують</a:t>
            </a:r>
            <a:r>
              <a:rPr lang="ru-RU" i="1" dirty="0"/>
              <a:t> </a:t>
            </a:r>
            <a:r>
              <a:rPr lang="ru-RU" i="1" dirty="0" err="1"/>
              <a:t>правильний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прийом</a:t>
            </a:r>
            <a:r>
              <a:rPr lang="ru-RU" i="1" dirty="0"/>
              <a:t>, </a:t>
            </a:r>
            <a:r>
              <a:rPr lang="ru-RU" i="1" dirty="0" err="1"/>
              <a:t>вимірюють</a:t>
            </a:r>
            <a:r>
              <a:rPr lang="ru-RU" i="1" dirty="0"/>
              <a:t> температуру </a:t>
            </a:r>
            <a:r>
              <a:rPr lang="ru-RU" i="1" dirty="0" err="1"/>
              <a:t>тіла</a:t>
            </a:r>
            <a:r>
              <a:rPr lang="ru-RU" i="1" dirty="0"/>
              <a:t>, </a:t>
            </a:r>
            <a:r>
              <a:rPr lang="ru-RU" i="1" dirty="0" err="1"/>
              <a:t>міняють</a:t>
            </a:r>
            <a:r>
              <a:rPr lang="ru-RU" i="1" dirty="0"/>
              <a:t> </a:t>
            </a:r>
            <a:r>
              <a:rPr lang="ru-RU" i="1" dirty="0" err="1"/>
              <a:t>постільну</a:t>
            </a:r>
            <a:r>
              <a:rPr lang="ru-RU" i="1" dirty="0"/>
              <a:t> й </a:t>
            </a:r>
            <a:r>
              <a:rPr lang="ru-RU" i="1" dirty="0" err="1"/>
              <a:t>натільну</a:t>
            </a:r>
            <a:r>
              <a:rPr lang="ru-RU" i="1" dirty="0"/>
              <a:t> </a:t>
            </a:r>
            <a:r>
              <a:rPr lang="ru-RU" i="1" dirty="0" err="1"/>
              <a:t>білизну</a:t>
            </a:r>
            <a:r>
              <a:rPr lang="ru-RU" i="1" dirty="0"/>
              <a:t>, </a:t>
            </a:r>
            <a:r>
              <a:rPr lang="ru-RU" i="1" dirty="0" err="1"/>
              <a:t>годують</a:t>
            </a:r>
            <a:r>
              <a:rPr lang="ru-RU" i="1" dirty="0"/>
              <a:t>, </a:t>
            </a:r>
            <a:r>
              <a:rPr lang="ru-RU" i="1" dirty="0" err="1"/>
              <a:t>напувають</a:t>
            </a:r>
            <a:r>
              <a:rPr lang="ru-RU" i="1" dirty="0"/>
              <a:t> й </a:t>
            </a:r>
            <a:r>
              <a:rPr lang="ru-RU" i="1" dirty="0" err="1"/>
              <a:t>обмивають</a:t>
            </a:r>
            <a:r>
              <a:rPr lang="ru-RU" i="1" dirty="0"/>
              <a:t> </a:t>
            </a:r>
            <a:r>
              <a:rPr lang="ru-RU" i="1" dirty="0" err="1"/>
              <a:t>важкохворих</a:t>
            </a:r>
            <a:r>
              <a:rPr lang="ru-RU" i="1" dirty="0"/>
              <a:t>, </a:t>
            </a:r>
            <a:r>
              <a:rPr lang="ru-RU" i="1" dirty="0" err="1"/>
              <a:t>ставлять</a:t>
            </a:r>
            <a:r>
              <a:rPr lang="ru-RU" i="1" dirty="0"/>
              <a:t> </a:t>
            </a:r>
            <a:r>
              <a:rPr lang="ru-RU" i="1" dirty="0" err="1"/>
              <a:t>компреси</a:t>
            </a:r>
            <a:r>
              <a:rPr lang="ru-RU" i="1" dirty="0"/>
              <a:t>, банки і </a:t>
            </a:r>
            <a:r>
              <a:rPr lang="ru-RU" i="1" dirty="0" err="1"/>
              <a:t>гірчичники</a:t>
            </a:r>
            <a:r>
              <a:rPr lang="ru-RU" i="1" dirty="0"/>
              <a:t>, </a:t>
            </a:r>
            <a:r>
              <a:rPr lang="ru-RU" i="1" dirty="0" err="1"/>
              <a:t>прибирають</a:t>
            </a:r>
            <a:r>
              <a:rPr lang="ru-RU" i="1" dirty="0"/>
              <a:t> і </a:t>
            </a:r>
            <a:r>
              <a:rPr lang="ru-RU" i="1" dirty="0" err="1"/>
              <a:t>провітрюють</a:t>
            </a:r>
            <a:r>
              <a:rPr lang="ru-RU" i="1" dirty="0"/>
              <a:t> </a:t>
            </a:r>
            <a:r>
              <a:rPr lang="ru-RU" i="1" dirty="0" err="1"/>
              <a:t>кімнати</a:t>
            </a:r>
            <a:r>
              <a:rPr lang="ru-RU" i="1" dirty="0"/>
              <a:t>, </a:t>
            </a:r>
            <a:r>
              <a:rPr lang="ru-RU" i="1" dirty="0" err="1"/>
              <a:t>стежать</a:t>
            </a:r>
            <a:r>
              <a:rPr lang="ru-RU" i="1" dirty="0"/>
              <a:t> за </a:t>
            </a:r>
            <a:r>
              <a:rPr lang="ru-RU" i="1" dirty="0" err="1"/>
              <a:t>своєчасністю</a:t>
            </a:r>
            <a:r>
              <a:rPr lang="ru-RU" i="1" dirty="0"/>
              <a:t> </a:t>
            </a:r>
            <a:r>
              <a:rPr lang="ru-RU" i="1" dirty="0" err="1"/>
              <a:t>сечовиділення</a:t>
            </a:r>
            <a:r>
              <a:rPr lang="ru-RU" i="1" dirty="0"/>
              <a:t> і </a:t>
            </a:r>
            <a:r>
              <a:rPr lang="ru-RU" i="1" dirty="0" err="1"/>
              <a:t>випорожнення</a:t>
            </a:r>
            <a:r>
              <a:rPr lang="ru-RU" i="1" dirty="0"/>
              <a:t> кишечнику хворого </a:t>
            </a:r>
            <a:r>
              <a:rPr lang="ru-RU" i="1" dirty="0" err="1"/>
              <a:t>тощо</a:t>
            </a:r>
            <a:r>
              <a:rPr lang="ru-RU" i="1" dirty="0"/>
              <a:t>.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прибирання</a:t>
            </a:r>
            <a:r>
              <a:rPr lang="ru-RU" i="1" dirty="0"/>
              <a:t> і </a:t>
            </a:r>
            <a:r>
              <a:rPr lang="ru-RU" i="1" dirty="0" err="1"/>
              <a:t>провітрювання</a:t>
            </a:r>
            <a:r>
              <a:rPr lang="ru-RU" i="1" dirty="0"/>
              <a:t> </a:t>
            </a:r>
            <a:r>
              <a:rPr lang="ru-RU" i="1" dirty="0" err="1"/>
              <a:t>притінення</a:t>
            </a:r>
            <a:r>
              <a:rPr lang="ru-RU" i="1" dirty="0"/>
              <a:t> </a:t>
            </a:r>
            <a:r>
              <a:rPr lang="ru-RU" i="1" dirty="0" err="1"/>
              <a:t>хворих</a:t>
            </a:r>
            <a:r>
              <a:rPr lang="ru-RU" i="1" dirty="0"/>
              <a:t> треба добре </a:t>
            </a:r>
            <a:r>
              <a:rPr lang="ru-RU" i="1" dirty="0" err="1"/>
              <a:t>вкривати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уникнути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переохолодження</a:t>
            </a:r>
            <a:r>
              <a:rPr lang="ru-RU" i="1" dirty="0"/>
              <a:t>. </a:t>
            </a:r>
            <a:r>
              <a:rPr lang="ru-RU" i="1" dirty="0" err="1"/>
              <a:t>Улітку</a:t>
            </a:r>
            <a:r>
              <a:rPr lang="ru-RU" i="1" dirty="0"/>
              <a:t> </a:t>
            </a:r>
            <a:r>
              <a:rPr lang="ru-RU" i="1" dirty="0" err="1"/>
              <a:t>вікна</a:t>
            </a:r>
            <a:r>
              <a:rPr lang="ru-RU" i="1" dirty="0"/>
              <a:t>, </a:t>
            </a:r>
            <a:r>
              <a:rPr lang="ru-RU" i="1" dirty="0" err="1"/>
              <a:t>закривши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сіткою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комах,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тримати</a:t>
            </a:r>
            <a:r>
              <a:rPr lang="ru-RU" i="1" dirty="0"/>
              <a:t> </a:t>
            </a:r>
            <a:r>
              <a:rPr lang="ru-RU" i="1" dirty="0" err="1"/>
              <a:t>цілодобово</a:t>
            </a:r>
            <a:r>
              <a:rPr lang="ru-RU" i="1" dirty="0"/>
              <a:t> </a:t>
            </a:r>
            <a:r>
              <a:rPr lang="ru-RU" i="1" dirty="0" err="1"/>
              <a:t>відкритими</a:t>
            </a:r>
            <a:r>
              <a:rPr lang="ru-RU" i="1" dirty="0"/>
              <a:t>, </a:t>
            </a:r>
            <a:r>
              <a:rPr lang="ru-RU" i="1" dirty="0" err="1"/>
              <a:t>проте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уникати</a:t>
            </a:r>
            <a:r>
              <a:rPr lang="ru-RU" i="1" dirty="0"/>
              <a:t> </a:t>
            </a:r>
            <a:r>
              <a:rPr lang="ru-RU" i="1" dirty="0" err="1"/>
              <a:t>протягів</a:t>
            </a:r>
            <a:r>
              <a:rPr lang="ru-RU" i="1" dirty="0"/>
              <a:t>. </a:t>
            </a:r>
            <a:r>
              <a:rPr lang="ru-RU" i="1" dirty="0" err="1"/>
              <a:t>Повітря</a:t>
            </a:r>
            <a:r>
              <a:rPr lang="ru-RU" i="1" dirty="0"/>
              <a:t> бути </a:t>
            </a:r>
            <a:r>
              <a:rPr lang="ru-RU" i="1" dirty="0" err="1"/>
              <a:t>свіжим</a:t>
            </a:r>
            <a:r>
              <a:rPr lang="ru-RU" i="1" dirty="0"/>
              <a:t>, а температура </a:t>
            </a:r>
            <a:r>
              <a:rPr lang="ru-RU" i="1" dirty="0" err="1"/>
              <a:t>постійною</a:t>
            </a:r>
            <a:r>
              <a:rPr lang="ru-RU" i="1" dirty="0"/>
              <a:t>, у межах плюс 20-22 °С. </a:t>
            </a:r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793701"/>
            <a:ext cx="3456384" cy="468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3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tsn.ua/media/images2/original/Oct2008/90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29" y="2676143"/>
            <a:ext cx="48067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34481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Велике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при </a:t>
            </a:r>
            <a:r>
              <a:rPr lang="ru-RU" sz="2000" dirty="0" err="1"/>
              <a:t>догляді</a:t>
            </a:r>
            <a:r>
              <a:rPr lang="ru-RU" sz="2000" dirty="0"/>
              <a:t> за </a:t>
            </a:r>
            <a:r>
              <a:rPr lang="ru-RU" sz="2000" dirty="0" err="1"/>
              <a:t>хворими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дотримання</a:t>
            </a:r>
            <a:r>
              <a:rPr lang="ru-RU" sz="2000" dirty="0"/>
              <a:t> правил </a:t>
            </a:r>
            <a:r>
              <a:rPr lang="ru-RU" sz="2000" dirty="0" err="1"/>
              <a:t>особистої</a:t>
            </a:r>
            <a:r>
              <a:rPr lang="ru-RU" sz="2000" dirty="0"/>
              <a:t> </a:t>
            </a:r>
            <a:r>
              <a:rPr lang="ru-RU" sz="2000" dirty="0" err="1"/>
              <a:t>гігієни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доглядає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,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стежити</a:t>
            </a:r>
            <a:r>
              <a:rPr lang="ru-RU" sz="2000" dirty="0"/>
              <a:t> за </a:t>
            </a:r>
            <a:r>
              <a:rPr lang="ru-RU" sz="2000" dirty="0" err="1"/>
              <a:t>чистотою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коротко </a:t>
            </a:r>
            <a:r>
              <a:rPr lang="ru-RU" sz="2000" dirty="0" err="1"/>
              <a:t>підстригати</a:t>
            </a:r>
            <a:r>
              <a:rPr lang="ru-RU" sz="2000" dirty="0"/>
              <a:t> </a:t>
            </a:r>
            <a:r>
              <a:rPr lang="ru-RU" sz="2000" dirty="0" err="1"/>
              <a:t>нігті</a:t>
            </a:r>
            <a:r>
              <a:rPr lang="ru-RU" sz="2000" dirty="0"/>
              <a:t> на руках,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ними </a:t>
            </a:r>
            <a:r>
              <a:rPr lang="ru-RU" sz="2000" dirty="0" err="1"/>
              <a:t>накопичується</a:t>
            </a:r>
            <a:r>
              <a:rPr lang="ru-RU" sz="2000" dirty="0"/>
              <a:t> </a:t>
            </a:r>
            <a:r>
              <a:rPr lang="ru-RU" sz="2000" dirty="0" err="1"/>
              <a:t>бруд</a:t>
            </a:r>
            <a:r>
              <a:rPr lang="ru-RU" sz="2000" dirty="0"/>
              <a:t>, </a:t>
            </a:r>
            <a:r>
              <a:rPr lang="ru-RU" sz="2000" dirty="0" err="1"/>
              <a:t>мити</a:t>
            </a:r>
            <a:r>
              <a:rPr lang="ru-RU" sz="2000" dirty="0"/>
              <a:t> руки теплою водою з милом до і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кожної</a:t>
            </a:r>
            <a:r>
              <a:rPr lang="ru-RU" sz="2000" dirty="0"/>
              <a:t> </a:t>
            </a:r>
            <a:r>
              <a:rPr lang="ru-RU" sz="2000" dirty="0" err="1"/>
              <a:t>процедури</a:t>
            </a:r>
            <a:r>
              <a:rPr lang="ru-RU" sz="2000" dirty="0"/>
              <a:t>. </a:t>
            </a:r>
          </a:p>
        </p:txBody>
      </p:sp>
      <p:pic>
        <p:nvPicPr>
          <p:cNvPr id="5124" name="Picture 4" descr="http://poglyad.com/Content/stories/3042/e0472c152e6beac3b8d5fdcf4a654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960440" cy="33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Гігієна навколишнього середовища є передумовою лікувальних заходів, їх ефективності. Приміщення палати, в якій перебуває хворий, і її площа, опа­лення, освітлення, стан повітря (про­вітрювання) повинні відповідати гігієнічним нормам за всіма парамет­рами. Вона має бути світлою, добре провітрюваною; узимку добре, але не надмірно, опалюватись. Вікна палати повинні мати штори для захисту хворих від прямого сонячного опромінення. Підлога у палаті має бути з лінолеумо­вим покриттям, що забезпечує мож­ливість її вологого прибирання та без­шумного пересування персоналу, особ­ливо вночі. </a:t>
            </a:r>
          </a:p>
        </p:txBody>
      </p:sp>
      <p:pic>
        <p:nvPicPr>
          <p:cNvPr id="6146" name="Picture 2" descr="http://minzdrav.gov.by/export/content/ENGLISH/Oblasti/Brestskaia/oblbol/fot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1977"/>
            <a:ext cx="466687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iramax.kiev.ua/i/1527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1977"/>
            <a:ext cx="33690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056784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Гігієна хворого. </a:t>
            </a:r>
            <a:endParaRPr lang="uk-UA" b="1" dirty="0" smtClean="0"/>
          </a:p>
          <a:p>
            <a:r>
              <a:rPr lang="uk-UA" dirty="0" smtClean="0"/>
              <a:t>Перед </a:t>
            </a:r>
            <a:r>
              <a:rPr lang="uk-UA" dirty="0"/>
              <a:t>вступом до лікарні хво­рий проходить санітарну обробку. Він приймає душ у приймальній, після чого переодягається в лікарняний одяг. Тяж­кохворого миє персонал у ванні. Дея­ких, особливо тяжкохворих, лише пе­реодягають (надягають лікарняну білиз­ну; хворі, що мають домашню чисту білизну, залишаються в ній). Хворих з наявністю головних вошей чи гнид стри­жуть та миють їм голову лізолом. У разі виявлення одежних вошей одяг хворого направляють у дезкамеру для обробки. Чистий одяг або зберігають у лікарня­ній камері, або віддають рідним хворого. </a:t>
            </a:r>
          </a:p>
          <a:p>
            <a:r>
              <a:rPr lang="uk-UA" dirty="0"/>
              <a:t>У відділенні хворому надають ліжко з комплектом чистої постільної білиз­ни. Вранці після нічного сну ходячі хворі вмиваються в спеціальній туа­летній кімнаті, а лежачих хворих уми­вають молодші медичні </a:t>
            </a:r>
            <a:r>
              <a:rPr lang="uk-UA" dirty="0" smtClean="0"/>
              <a:t>сестри.</a:t>
            </a:r>
            <a:endParaRPr lang="uk-UA" dirty="0"/>
          </a:p>
        </p:txBody>
      </p:sp>
      <p:pic>
        <p:nvPicPr>
          <p:cNvPr id="7170" name="Picture 2" descr="http://img15.slando.ua/images_slandocomua/94946695_2_644x461_medsestra-rabota-v-germanii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14675"/>
            <a:ext cx="183569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cdc.ru/images/events/2012/2012-05-1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46" y="4784963"/>
            <a:ext cx="3146498" cy="20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1332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Book Antiqua</vt:lpstr>
      <vt:lpstr>Century Gothic</vt:lpstr>
      <vt:lpstr>Wingdings</vt:lpstr>
      <vt:lpstr>Твердый переплет</vt:lpstr>
      <vt:lpstr>Догляд за хворими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Догляд за хворими</dc:title>
  <dc:creator>Марійка</dc:creator>
  <cp:lastModifiedBy>Prodavatel</cp:lastModifiedBy>
  <cp:revision>10</cp:revision>
  <dcterms:created xsi:type="dcterms:W3CDTF">2014-01-23T17:42:16Z</dcterms:created>
  <dcterms:modified xsi:type="dcterms:W3CDTF">2014-11-19T17:55:44Z</dcterms:modified>
</cp:coreProperties>
</file>