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96D0D-8644-4B2D-A29E-CBDDE9A6222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C11AC-7F3A-4594-B4F1-130B32B971C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96D0D-8644-4B2D-A29E-CBDDE9A6222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C11AC-7F3A-4594-B4F1-130B32B97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96D0D-8644-4B2D-A29E-CBDDE9A6222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C11AC-7F3A-4594-B4F1-130B32B97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96D0D-8644-4B2D-A29E-CBDDE9A6222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C11AC-7F3A-4594-B4F1-130B32B97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96D0D-8644-4B2D-A29E-CBDDE9A6222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C11AC-7F3A-4594-B4F1-130B32B971C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96D0D-8644-4B2D-A29E-CBDDE9A6222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C11AC-7F3A-4594-B4F1-130B32B97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96D0D-8644-4B2D-A29E-CBDDE9A6222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C11AC-7F3A-4594-B4F1-130B32B97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96D0D-8644-4B2D-A29E-CBDDE9A6222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C11AC-7F3A-4594-B4F1-130B32B97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96D0D-8644-4B2D-A29E-CBDDE9A6222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C11AC-7F3A-4594-B4F1-130B32B971C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96D0D-8644-4B2D-A29E-CBDDE9A6222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C11AC-7F3A-4594-B4F1-130B32B97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96D0D-8644-4B2D-A29E-CBDDE9A6222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C11AC-7F3A-4594-B4F1-130B32B971C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6396D0D-8644-4B2D-A29E-CBDDE9A6222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AFC11AC-7F3A-4594-B4F1-130B32B971C5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-35420" y="1052736"/>
            <a:ext cx="8964488" cy="5588486"/>
          </a:xfrm>
        </p:spPr>
        <p:txBody>
          <a:bodyPr>
            <a:normAutofit/>
          </a:bodyPr>
          <a:lstStyle/>
          <a:p>
            <a:pPr algn="ctr"/>
            <a:r>
              <a:rPr lang="uk-UA" sz="7200" dirty="0" smtClean="0"/>
              <a:t>Микола </a:t>
            </a:r>
            <a:r>
              <a:rPr lang="uk-UA" sz="7200" dirty="0" err="1" smtClean="0"/>
              <a:t>зеров</a:t>
            </a:r>
            <a:r>
              <a:rPr lang="uk-UA" sz="7200" dirty="0" smtClean="0"/>
              <a:t/>
            </a:r>
            <a:br>
              <a:rPr lang="uk-UA" sz="7200" dirty="0" smtClean="0"/>
            </a:br>
            <a:r>
              <a:rPr lang="uk-UA" sz="7200" dirty="0"/>
              <a:t/>
            </a:r>
            <a:br>
              <a:rPr lang="uk-UA" sz="7200" dirty="0"/>
            </a:br>
            <a:r>
              <a:rPr lang="uk-UA" sz="7200" dirty="0" smtClean="0"/>
              <a:t/>
            </a:r>
            <a:br>
              <a:rPr lang="uk-UA" sz="7200" dirty="0" smtClean="0"/>
            </a:br>
            <a:r>
              <a:rPr lang="uk-UA" sz="7200" dirty="0" smtClean="0"/>
              <a:t>(1890-1937)</a:t>
            </a:r>
            <a:endParaRPr lang="ru-RU" sz="7200" dirty="0"/>
          </a:p>
        </p:txBody>
      </p:sp>
      <p:pic>
        <p:nvPicPr>
          <p:cNvPr id="1026" name="Picture 2" descr="C:\Users\Вика\Desktop\Zerov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88640"/>
            <a:ext cx="3888432" cy="4392488"/>
          </a:xfrm>
          <a:prstGeom prst="rect">
            <a:avLst/>
          </a:prstGeom>
          <a:noFill/>
          <a:effectLst>
            <a:glow rad="228600">
              <a:schemeClr val="bg2">
                <a:lumMod val="10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09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7818072" cy="4800600"/>
          </a:xfrm>
        </p:spPr>
        <p:txBody>
          <a:bodyPr/>
          <a:lstStyle/>
          <a:p>
            <a:pPr marL="82296" indent="0" algn="ctr">
              <a:buNone/>
            </a:pPr>
            <a:r>
              <a:rPr lang="ru-RU" dirty="0" err="1"/>
              <a:t>Символічна</a:t>
            </a:r>
            <a:r>
              <a:rPr lang="ru-RU" dirty="0"/>
              <a:t> могила </a:t>
            </a:r>
            <a:r>
              <a:rPr lang="ru-RU" dirty="0" err="1"/>
              <a:t>Миколи</a:t>
            </a:r>
            <a:r>
              <a:rPr lang="ru-RU" dirty="0"/>
              <a:t> Зерова </a:t>
            </a:r>
            <a:r>
              <a:rPr lang="ru-RU" dirty="0" err="1"/>
              <a:t>знаходиться</a:t>
            </a:r>
            <a:r>
              <a:rPr lang="ru-RU" dirty="0"/>
              <a:t> на </a:t>
            </a:r>
            <a:r>
              <a:rPr lang="ru-RU" dirty="0" err="1"/>
              <a:t>Лук'янівському</a:t>
            </a:r>
            <a:r>
              <a:rPr lang="ru-RU" dirty="0"/>
              <a:t> </a:t>
            </a:r>
            <a:r>
              <a:rPr lang="ru-RU" dirty="0" err="1"/>
              <a:t>кладовищі</a:t>
            </a:r>
            <a:r>
              <a:rPr lang="ru-RU" dirty="0"/>
              <a:t> в </a:t>
            </a:r>
            <a:r>
              <a:rPr lang="ru-RU" dirty="0" err="1"/>
              <a:t>Києві</a:t>
            </a:r>
            <a:r>
              <a:rPr lang="ru-RU" dirty="0"/>
              <a:t> (</a:t>
            </a:r>
            <a:r>
              <a:rPr lang="ru-RU" dirty="0" err="1"/>
              <a:t>ділянка</a:t>
            </a:r>
            <a:r>
              <a:rPr lang="ru-RU" dirty="0"/>
              <a:t> 12) разом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справжньою</a:t>
            </a:r>
            <a:r>
              <a:rPr lang="ru-RU" dirty="0"/>
              <a:t> могилою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сина</a:t>
            </a:r>
            <a:r>
              <a:rPr lang="ru-RU" dirty="0"/>
              <a:t> — Котика (</a:t>
            </a:r>
            <a:r>
              <a:rPr lang="ru-RU" dirty="0" err="1"/>
              <a:t>Констянтина</a:t>
            </a:r>
            <a:r>
              <a:rPr lang="ru-RU" dirty="0"/>
              <a:t>) Зерова.</a:t>
            </a:r>
          </a:p>
        </p:txBody>
      </p:sp>
      <p:pic>
        <p:nvPicPr>
          <p:cNvPr id="5122" name="Picture 2" descr="C:\Users\Вика\Desktop\720px-Кенотаф_Зєров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52936"/>
            <a:ext cx="7272808" cy="3744416"/>
          </a:xfrm>
          <a:prstGeom prst="rect">
            <a:avLst/>
          </a:prstGeom>
          <a:noFill/>
          <a:effectLst>
            <a:glow rad="228600">
              <a:schemeClr val="bg2">
                <a:lumMod val="10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87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-171400"/>
            <a:ext cx="7498080" cy="1143000"/>
          </a:xfrm>
        </p:spPr>
        <p:txBody>
          <a:bodyPr/>
          <a:lstStyle/>
          <a:p>
            <a:r>
              <a:rPr lang="ru-RU" i="1" dirty="0" err="1"/>
              <a:t>Дитинство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840" y="764704"/>
            <a:ext cx="8610160" cy="609329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3600" dirty="0" err="1" smtClean="0"/>
              <a:t>Народився</a:t>
            </a:r>
            <a:r>
              <a:rPr lang="ru-RU" sz="3600" dirty="0" smtClean="0"/>
              <a:t> </a:t>
            </a:r>
            <a:r>
              <a:rPr lang="ru-RU" sz="3600" dirty="0"/>
              <a:t>26 </a:t>
            </a:r>
            <a:r>
              <a:rPr lang="ru-RU" sz="3600" dirty="0" err="1"/>
              <a:t>квітня</a:t>
            </a:r>
            <a:r>
              <a:rPr lang="ru-RU" sz="3600" dirty="0"/>
              <a:t> 1890 року в </a:t>
            </a:r>
            <a:r>
              <a:rPr lang="ru-RU" sz="3600" dirty="0" err="1"/>
              <a:t>повітовому</a:t>
            </a:r>
            <a:r>
              <a:rPr lang="ru-RU" sz="3600" dirty="0"/>
              <a:t> </a:t>
            </a:r>
            <a:r>
              <a:rPr lang="ru-RU" sz="3600" dirty="0" err="1"/>
              <a:t>місті</a:t>
            </a:r>
            <a:r>
              <a:rPr lang="ru-RU" sz="3600" dirty="0"/>
              <a:t> </a:t>
            </a:r>
            <a:r>
              <a:rPr lang="ru-RU" sz="3600" dirty="0" err="1"/>
              <a:t>Зінькові</a:t>
            </a:r>
            <a:r>
              <a:rPr lang="ru-RU" sz="3600" dirty="0"/>
              <a:t> на </a:t>
            </a:r>
            <a:r>
              <a:rPr lang="ru-RU" sz="3600" dirty="0" err="1"/>
              <a:t>Полтавщині</a:t>
            </a:r>
            <a:r>
              <a:rPr lang="ru-RU" sz="3600" dirty="0"/>
              <a:t> в </a:t>
            </a:r>
            <a:r>
              <a:rPr lang="ru-RU" sz="3600" dirty="0" err="1"/>
              <a:t>багатодітній</a:t>
            </a:r>
            <a:r>
              <a:rPr lang="ru-RU" sz="3600" dirty="0"/>
              <a:t> </a:t>
            </a:r>
            <a:r>
              <a:rPr lang="ru-RU" sz="3600" dirty="0" err="1"/>
              <a:t>сім'ї</a:t>
            </a:r>
            <a:r>
              <a:rPr lang="ru-RU" sz="3600" dirty="0"/>
              <a:t> </a:t>
            </a:r>
            <a:r>
              <a:rPr lang="ru-RU" sz="3600" dirty="0" err="1"/>
              <a:t>вчителя</a:t>
            </a:r>
            <a:r>
              <a:rPr lang="ru-RU" sz="3600" dirty="0"/>
              <a:t> </a:t>
            </a:r>
            <a:r>
              <a:rPr lang="ru-RU" sz="3600" dirty="0" err="1"/>
              <a:t>місцевої</a:t>
            </a:r>
            <a:r>
              <a:rPr lang="ru-RU" sz="3600" dirty="0"/>
              <a:t> </a:t>
            </a:r>
            <a:r>
              <a:rPr lang="ru-RU" sz="3600" dirty="0" err="1"/>
              <a:t>двокласної</a:t>
            </a:r>
            <a:r>
              <a:rPr lang="ru-RU" sz="3600" dirty="0"/>
              <a:t> </a:t>
            </a:r>
            <a:r>
              <a:rPr lang="ru-RU" sz="3600" dirty="0" err="1"/>
              <a:t>школи</a:t>
            </a:r>
            <a:r>
              <a:rPr lang="ru-RU" sz="3600" dirty="0"/>
              <a:t> </a:t>
            </a:r>
            <a:r>
              <a:rPr lang="ru-RU" sz="3600" dirty="0" err="1"/>
              <a:t>Костянтина</a:t>
            </a:r>
            <a:r>
              <a:rPr lang="ru-RU" sz="3600" dirty="0"/>
              <a:t> </a:t>
            </a:r>
            <a:r>
              <a:rPr lang="uk-UA" sz="3600" dirty="0" smtClean="0"/>
              <a:t>Іраклійовича</a:t>
            </a:r>
            <a:r>
              <a:rPr lang="ru-RU" sz="3600" dirty="0" smtClean="0"/>
              <a:t> </a:t>
            </a:r>
            <a:r>
              <a:rPr lang="ru-RU" sz="3600" dirty="0"/>
              <a:t>Зерова. </a:t>
            </a:r>
            <a:endParaRPr lang="ru-RU" sz="3600" dirty="0" smtClean="0"/>
          </a:p>
          <a:p>
            <a:pPr marL="82296" indent="0" algn="r">
              <a:buNone/>
            </a:pPr>
            <a:endParaRPr lang="ru-RU" dirty="0" smtClean="0"/>
          </a:p>
          <a:p>
            <a:pPr marL="82296" indent="0" algn="r">
              <a:buNone/>
            </a:pPr>
            <a:r>
              <a:rPr lang="ru-RU" dirty="0" err="1" smtClean="0"/>
              <a:t>Молодший</a:t>
            </a:r>
            <a:r>
              <a:rPr lang="ru-RU" dirty="0" smtClean="0"/>
              <a:t> </a:t>
            </a:r>
            <a:r>
              <a:rPr lang="ru-RU" dirty="0"/>
              <a:t>брат </a:t>
            </a:r>
            <a:r>
              <a:rPr lang="ru-RU" dirty="0" err="1"/>
              <a:t>Миколи</a:t>
            </a:r>
            <a:r>
              <a:rPr lang="ru-RU" dirty="0"/>
              <a:t> — Михайло — став </a:t>
            </a:r>
            <a:r>
              <a:rPr lang="ru-RU" dirty="0" err="1"/>
              <a:t>поетом</a:t>
            </a:r>
            <a:r>
              <a:rPr lang="ru-RU" dirty="0"/>
              <a:t> і </a:t>
            </a:r>
            <a:r>
              <a:rPr lang="ru-RU" dirty="0" err="1"/>
              <a:t>перекладачем</a:t>
            </a:r>
            <a:r>
              <a:rPr lang="ru-RU" dirty="0"/>
              <a:t>, </a:t>
            </a:r>
            <a:r>
              <a:rPr lang="ru-RU" dirty="0" err="1"/>
              <a:t>відомим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літературним</a:t>
            </a:r>
            <a:r>
              <a:rPr lang="ru-RU" dirty="0"/>
              <a:t> </a:t>
            </a:r>
            <a:r>
              <a:rPr lang="ru-RU" dirty="0" err="1"/>
              <a:t>псевдонімом</a:t>
            </a:r>
            <a:r>
              <a:rPr lang="ru-RU" dirty="0"/>
              <a:t> Михайло Орест. </a:t>
            </a:r>
            <a:r>
              <a:rPr lang="ru-RU" dirty="0" err="1"/>
              <a:t>Ще</a:t>
            </a:r>
            <a:r>
              <a:rPr lang="ru-RU" dirty="0"/>
              <a:t> один </a:t>
            </a:r>
            <a:r>
              <a:rPr lang="ru-RU" dirty="0" err="1"/>
              <a:t>молодший</a:t>
            </a:r>
            <a:r>
              <a:rPr lang="ru-RU" dirty="0"/>
              <a:t> брат — </a:t>
            </a:r>
            <a:r>
              <a:rPr lang="ru-RU" dirty="0" err="1"/>
              <a:t>Дмитро</a:t>
            </a:r>
            <a:r>
              <a:rPr lang="ru-RU" dirty="0"/>
              <a:t> Зеров — став </a:t>
            </a:r>
            <a:r>
              <a:rPr lang="ru-RU" dirty="0" err="1"/>
              <a:t>ботаніком</a:t>
            </a:r>
            <a:r>
              <a:rPr lang="ru-RU" dirty="0"/>
              <a:t>, </a:t>
            </a:r>
            <a:r>
              <a:rPr lang="ru-RU" dirty="0" err="1"/>
              <a:t>академіком</a:t>
            </a:r>
            <a:r>
              <a:rPr lang="ru-RU" dirty="0"/>
              <a:t> АН УРСР.</a:t>
            </a:r>
          </a:p>
        </p:txBody>
      </p:sp>
    </p:spTree>
    <p:extLst>
      <p:ext uri="{BB962C8B-B14F-4D97-AF65-F5344CB8AC3E}">
        <p14:creationId xmlns:p14="http://schemas.microsoft.com/office/powerpoint/2010/main" val="296480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463671" y="269718"/>
            <a:ext cx="3680329" cy="5791200"/>
          </a:xfrm>
        </p:spPr>
        <p:txBody>
          <a:bodyPr/>
          <a:lstStyle/>
          <a:p>
            <a:pPr algn="ctr"/>
            <a:r>
              <a:rPr lang="ru-RU" sz="2400" dirty="0"/>
              <a:t>По </a:t>
            </a:r>
            <a:r>
              <a:rPr lang="ru-RU" sz="2400" dirty="0" err="1"/>
              <a:t>закінченні</a:t>
            </a:r>
            <a:r>
              <a:rPr lang="ru-RU" sz="2400" dirty="0"/>
              <a:t> </a:t>
            </a:r>
            <a:r>
              <a:rPr lang="ru-RU" sz="2400" dirty="0" err="1"/>
              <a:t>Зіньківської</a:t>
            </a:r>
            <a:r>
              <a:rPr lang="ru-RU" sz="2400" dirty="0"/>
              <a:t> </a:t>
            </a:r>
            <a:r>
              <a:rPr lang="ru-RU" sz="2400" dirty="0" err="1"/>
              <a:t>школи</a:t>
            </a:r>
            <a:r>
              <a:rPr lang="ru-RU" sz="2400" dirty="0"/>
              <a:t>, де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однокласником</a:t>
            </a:r>
            <a:r>
              <a:rPr lang="ru-RU" sz="2400" dirty="0"/>
              <a:t> </a:t>
            </a:r>
            <a:r>
              <a:rPr lang="ru-RU" sz="2400" dirty="0" err="1"/>
              <a:t>був</a:t>
            </a:r>
            <a:r>
              <a:rPr lang="ru-RU" sz="2400" dirty="0"/>
              <a:t> </a:t>
            </a:r>
            <a:r>
              <a:rPr lang="ru-RU" sz="2400" dirty="0" err="1"/>
              <a:t>майбутній</a:t>
            </a:r>
            <a:r>
              <a:rPr lang="ru-RU" sz="2400" dirty="0"/>
              <a:t> </a:t>
            </a:r>
            <a:r>
              <a:rPr lang="ru-RU" sz="2400" dirty="0" err="1"/>
              <a:t>гуморист</a:t>
            </a:r>
            <a:r>
              <a:rPr lang="ru-RU" sz="2400" dirty="0"/>
              <a:t> Остап Вишня, Зеров </a:t>
            </a:r>
            <a:r>
              <a:rPr lang="ru-RU" sz="2400" dirty="0" err="1"/>
              <a:t>навчався</a:t>
            </a:r>
            <a:r>
              <a:rPr lang="ru-RU" sz="2400" dirty="0"/>
              <a:t> в </a:t>
            </a:r>
            <a:r>
              <a:rPr lang="ru-RU" sz="2400" dirty="0" err="1"/>
              <a:t>Охтирській</a:t>
            </a:r>
            <a:r>
              <a:rPr lang="ru-RU" sz="2400" dirty="0"/>
              <a:t> та </a:t>
            </a:r>
            <a:r>
              <a:rPr lang="ru-RU" sz="2400" dirty="0" err="1"/>
              <a:t>Першій</a:t>
            </a:r>
            <a:r>
              <a:rPr lang="ru-RU" sz="2400" dirty="0"/>
              <a:t> </a:t>
            </a:r>
            <a:r>
              <a:rPr lang="ru-RU" sz="2400" dirty="0" err="1"/>
              <a:t>київській</a:t>
            </a:r>
            <a:r>
              <a:rPr lang="ru-RU" sz="2400" dirty="0"/>
              <a:t> </a:t>
            </a:r>
            <a:r>
              <a:rPr lang="ru-RU" sz="2400" dirty="0" err="1"/>
              <a:t>гімназіях</a:t>
            </a:r>
            <a:r>
              <a:rPr lang="ru-RU" sz="2400" dirty="0"/>
              <a:t> (1903–1908).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У </a:t>
            </a:r>
            <a:r>
              <a:rPr lang="ru-RU" sz="2400" dirty="0"/>
              <a:t>1909–1914 роках — студент </a:t>
            </a:r>
            <a:r>
              <a:rPr lang="ru-RU" sz="2400" dirty="0" err="1"/>
              <a:t>історико-філологічного</a:t>
            </a:r>
            <a:r>
              <a:rPr lang="ru-RU" sz="2400" dirty="0"/>
              <a:t> факультету </a:t>
            </a:r>
            <a:r>
              <a:rPr lang="ru-RU" sz="2400" dirty="0" err="1"/>
              <a:t>Київського</a:t>
            </a:r>
            <a:r>
              <a:rPr lang="ru-RU" sz="2400" dirty="0"/>
              <a:t> </a:t>
            </a:r>
            <a:r>
              <a:rPr lang="ru-RU" sz="2400" dirty="0" err="1"/>
              <a:t>університету</a:t>
            </a:r>
            <a:r>
              <a:rPr lang="ru-RU" sz="2400" dirty="0"/>
              <a:t> Святого </a:t>
            </a:r>
            <a:r>
              <a:rPr lang="ru-RU" sz="2400" dirty="0" err="1"/>
              <a:t>Володимира</a:t>
            </a:r>
            <a:r>
              <a:rPr lang="ru-RU" sz="2400" dirty="0"/>
              <a:t>.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idx="1"/>
          </p:nvPr>
        </p:nvSpPr>
        <p:spPr/>
      </p:sp>
      <p:pic>
        <p:nvPicPr>
          <p:cNvPr id="2050" name="Picture 2" descr="C:\Users\Вика\Desktop\150px-Зеров_М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4456575" cy="5080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91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27584" y="116632"/>
            <a:ext cx="8011616" cy="6408712"/>
          </a:xfrm>
        </p:spPr>
        <p:txBody>
          <a:bodyPr>
            <a:noAutofit/>
          </a:bodyPr>
          <a:lstStyle/>
          <a:p>
            <a:pPr marL="484632" indent="-457200">
              <a:buFont typeface="Arial" pitchFamily="34" charset="0"/>
              <a:buChar char="•"/>
            </a:pPr>
            <a:r>
              <a:rPr lang="uk-UA" sz="3200" i="1" dirty="0" smtClean="0"/>
              <a:t>1912 р.</a:t>
            </a:r>
            <a:r>
              <a:rPr lang="uk-UA" sz="3200" dirty="0" smtClean="0"/>
              <a:t> з'явилися друком перші статті та рецензії Зерова в журналі «Світло</a:t>
            </a:r>
          </a:p>
          <a:p>
            <a:pPr marL="484632" indent="-457200">
              <a:buFont typeface="Arial" pitchFamily="34" charset="0"/>
              <a:buChar char="•"/>
            </a:pPr>
            <a:r>
              <a:rPr lang="uk-UA" sz="3200" i="1" dirty="0" smtClean="0"/>
              <a:t>з 1914 р.</a:t>
            </a:r>
            <a:r>
              <a:rPr lang="uk-UA" sz="3200" dirty="0" smtClean="0"/>
              <a:t> Зерова призначено викладачем історії до </a:t>
            </a:r>
            <a:r>
              <a:rPr lang="uk-UA" sz="3200" dirty="0" err="1" smtClean="0"/>
              <a:t>Златопільської</a:t>
            </a:r>
            <a:r>
              <a:rPr lang="uk-UA" sz="3200" dirty="0" smtClean="0"/>
              <a:t> чоловічої, а з жовтня </a:t>
            </a:r>
            <a:r>
              <a:rPr lang="uk-UA" sz="3200" i="1" dirty="0" smtClean="0"/>
              <a:t>1916 р.</a:t>
            </a:r>
            <a:r>
              <a:rPr lang="uk-UA" sz="3200" dirty="0" smtClean="0"/>
              <a:t> — ще й жіночої гімназії. </a:t>
            </a:r>
          </a:p>
          <a:p>
            <a:pPr marL="484632" indent="-457200">
              <a:buFont typeface="Arial" pitchFamily="34" charset="0"/>
              <a:buChar char="•"/>
            </a:pPr>
            <a:r>
              <a:rPr lang="uk-UA" sz="3200" i="1" dirty="0"/>
              <a:t>з</a:t>
            </a:r>
            <a:r>
              <a:rPr lang="uk-UA" sz="3200" i="1" dirty="0" smtClean="0"/>
              <a:t> 1917 р.</a:t>
            </a:r>
            <a:r>
              <a:rPr lang="uk-UA" sz="3200" dirty="0" smtClean="0"/>
              <a:t> учителює в Другій Київській гімназії </a:t>
            </a:r>
          </a:p>
          <a:p>
            <a:pPr marL="484632" indent="-457200">
              <a:buFont typeface="Arial" pitchFamily="34" charset="0"/>
              <a:buChar char="•"/>
            </a:pPr>
            <a:r>
              <a:rPr lang="uk-UA" sz="3200" i="1" dirty="0" smtClean="0"/>
              <a:t>у 1918–1920 </a:t>
            </a:r>
            <a:r>
              <a:rPr lang="uk-UA" sz="3200" i="1" dirty="0" err="1" smtClean="0"/>
              <a:t>р.р</a:t>
            </a:r>
            <a:r>
              <a:rPr lang="uk-UA" sz="3200" i="1" dirty="0" smtClean="0"/>
              <a:t>. </a:t>
            </a:r>
            <a:r>
              <a:rPr lang="uk-UA" sz="3200" dirty="0" smtClean="0"/>
              <a:t>викладає українознавство в Архітектурному інституті, працює редактором бібліографічного журналу «</a:t>
            </a:r>
            <a:r>
              <a:rPr lang="uk-UA" sz="3200" dirty="0" err="1" smtClean="0"/>
              <a:t>Книгарь</a:t>
            </a:r>
            <a:r>
              <a:rPr lang="uk-UA" sz="3200" dirty="0" smtClean="0"/>
              <a:t>»</a:t>
            </a:r>
          </a:p>
          <a:p>
            <a:pPr marL="484632" indent="-457200">
              <a:buFont typeface="Arial" pitchFamily="34" charset="0"/>
              <a:buChar char="•"/>
            </a:pPr>
            <a:r>
              <a:rPr lang="uk-UA" sz="3200" dirty="0" smtClean="0"/>
              <a:t> </a:t>
            </a:r>
            <a:r>
              <a:rPr lang="uk-UA" sz="3200" i="1" dirty="0" smtClean="0"/>
              <a:t>з осені 1923 р</a:t>
            </a:r>
            <a:r>
              <a:rPr lang="uk-UA" sz="3200" dirty="0" smtClean="0"/>
              <a:t> — професор Київського інституту народної освіти.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05054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95037" y="4581128"/>
            <a:ext cx="8610600" cy="1689051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sz="4000" i="1" dirty="0"/>
              <a:t>1920 року </a:t>
            </a:r>
            <a:r>
              <a:rPr lang="ru-RU" sz="4000" dirty="0" err="1"/>
              <a:t>одружився</a:t>
            </a:r>
            <a:r>
              <a:rPr lang="ru-RU" sz="4000" dirty="0"/>
              <a:t> </a:t>
            </a:r>
            <a:r>
              <a:rPr lang="ru-RU" sz="4000" dirty="0" err="1"/>
              <a:t>із</a:t>
            </a:r>
            <a:r>
              <a:rPr lang="ru-RU" sz="4000" dirty="0"/>
              <a:t> </a:t>
            </a:r>
            <a:r>
              <a:rPr lang="ru-RU" sz="4000" dirty="0" err="1"/>
              <a:t>Софією</a:t>
            </a:r>
            <a:r>
              <a:rPr lang="ru-RU" sz="4000" dirty="0"/>
              <a:t> Лободою</a:t>
            </a:r>
          </a:p>
        </p:txBody>
      </p:sp>
      <p:pic>
        <p:nvPicPr>
          <p:cNvPr id="3074" name="Picture 2" descr="C:\Users\Вика\Desktop\336448_1_4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316" y="260648"/>
            <a:ext cx="6554042" cy="3068736"/>
          </a:xfrm>
          <a:prstGeom prst="rect">
            <a:avLst/>
          </a:prstGeom>
          <a:noFill/>
          <a:effectLst>
            <a:glow rad="228600">
              <a:schemeClr val="bg2">
                <a:lumMod val="10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23316" y="3455422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err="1"/>
              <a:t>Софія</a:t>
            </a:r>
            <a:r>
              <a:rPr lang="ru-RU" sz="2800" i="1" dirty="0"/>
              <a:t> та </a:t>
            </a:r>
            <a:r>
              <a:rPr lang="ru-RU" sz="2800" i="1" dirty="0" err="1"/>
              <a:t>Микола</a:t>
            </a:r>
            <a:r>
              <a:rPr lang="ru-RU" sz="2800" i="1" dirty="0"/>
              <a:t> </a:t>
            </a:r>
            <a:r>
              <a:rPr lang="ru-RU" sz="2800" i="1" dirty="0" err="1"/>
              <a:t>Зерови</a:t>
            </a:r>
            <a:r>
              <a:rPr lang="ru-RU" sz="2800" i="1" dirty="0"/>
              <a:t> </a:t>
            </a:r>
            <a:r>
              <a:rPr lang="ru-RU" sz="2800" i="1" dirty="0" err="1"/>
              <a:t>із</a:t>
            </a:r>
            <a:r>
              <a:rPr lang="ru-RU" sz="2800" i="1" dirty="0"/>
              <a:t> </a:t>
            </a:r>
            <a:r>
              <a:rPr lang="ru-RU" sz="2800" i="1" dirty="0" err="1"/>
              <a:t>сином</a:t>
            </a:r>
            <a:r>
              <a:rPr lang="ru-RU" sz="2800" i="1" dirty="0"/>
              <a:t> Котиком</a:t>
            </a:r>
            <a:endParaRPr lang="uk-UA" sz="2800" i="1" dirty="0"/>
          </a:p>
        </p:txBody>
      </p:sp>
    </p:spTree>
    <p:extLst>
      <p:ext uri="{BB962C8B-B14F-4D97-AF65-F5344CB8AC3E}">
        <p14:creationId xmlns:p14="http://schemas.microsoft.com/office/powerpoint/2010/main" val="171656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Вика\Desktop\kiev_u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76037"/>
            <a:ext cx="9144000" cy="3367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0"/>
            <a:ext cx="8933688" cy="624840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uk-UA" sz="3600" i="1" dirty="0" smtClean="0"/>
              <a:t>1 жовтня 1923 року </a:t>
            </a:r>
            <a:r>
              <a:rPr lang="uk-UA" sz="3600" dirty="0" smtClean="0"/>
              <a:t>Микола Зеров став професором української літератури Київського інституту народної освіти (так звався тоді Київський університет). Про лекції Зерова серед студентів ходили легенди. 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04747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339752" y="404664"/>
            <a:ext cx="6400800" cy="5242520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00000"/>
              </a:lnSpc>
            </a:pPr>
            <a:r>
              <a:rPr lang="ru-RU" sz="4800" dirty="0">
                <a:latin typeface="+mj-lt"/>
              </a:rPr>
              <a:t>1923 року до </a:t>
            </a:r>
            <a:r>
              <a:rPr lang="ru-RU" sz="4800" dirty="0" err="1">
                <a:latin typeface="+mj-lt"/>
              </a:rPr>
              <a:t>Києва</a:t>
            </a:r>
            <a:r>
              <a:rPr lang="ru-RU" sz="4800" dirty="0">
                <a:latin typeface="+mj-lt"/>
              </a:rPr>
              <a:t> </a:t>
            </a:r>
            <a:r>
              <a:rPr lang="ru-RU" sz="4800" dirty="0" err="1">
                <a:latin typeface="+mj-lt"/>
              </a:rPr>
              <a:t>повернулося</a:t>
            </a:r>
            <a:r>
              <a:rPr lang="ru-RU" sz="4800" dirty="0">
                <a:latin typeface="+mj-lt"/>
              </a:rPr>
              <a:t> </a:t>
            </a:r>
            <a:r>
              <a:rPr lang="ru-RU" sz="4800" dirty="0" err="1">
                <a:latin typeface="+mj-lt"/>
              </a:rPr>
              <a:t>чимало</a:t>
            </a:r>
            <a:r>
              <a:rPr lang="ru-RU" sz="4800" dirty="0">
                <a:latin typeface="+mj-lt"/>
              </a:rPr>
              <a:t> </a:t>
            </a:r>
            <a:r>
              <a:rPr lang="ru-RU" sz="4800" dirty="0" err="1">
                <a:latin typeface="+mj-lt"/>
              </a:rPr>
              <a:t>письменників</a:t>
            </a:r>
            <a:r>
              <a:rPr lang="ru-RU" sz="4800" dirty="0">
                <a:latin typeface="+mj-lt"/>
              </a:rPr>
              <a:t>, </a:t>
            </a:r>
            <a:r>
              <a:rPr lang="ru-RU" sz="4800" dirty="0" err="1">
                <a:latin typeface="+mj-lt"/>
              </a:rPr>
              <a:t>що</a:t>
            </a:r>
            <a:r>
              <a:rPr lang="ru-RU" sz="4800" dirty="0">
                <a:latin typeface="+mj-lt"/>
              </a:rPr>
              <a:t> </a:t>
            </a:r>
            <a:r>
              <a:rPr lang="ru-RU" sz="4800" dirty="0" err="1">
                <a:latin typeface="+mj-lt"/>
              </a:rPr>
              <a:t>об'єднались</a:t>
            </a:r>
            <a:r>
              <a:rPr lang="ru-RU" sz="4800" dirty="0">
                <a:latin typeface="+mj-lt"/>
              </a:rPr>
              <a:t> у рамках </a:t>
            </a:r>
            <a:r>
              <a:rPr lang="ru-RU" sz="4800" dirty="0" err="1">
                <a:latin typeface="+mj-lt"/>
              </a:rPr>
              <a:t>АСПИСу</a:t>
            </a:r>
            <a:r>
              <a:rPr lang="ru-RU" sz="4800" dirty="0">
                <a:latin typeface="+mj-lt"/>
              </a:rPr>
              <a:t>. </a:t>
            </a:r>
            <a:r>
              <a:rPr lang="ru-RU" sz="4800" dirty="0" err="1">
                <a:latin typeface="+mj-lt"/>
              </a:rPr>
              <a:t>Серед</a:t>
            </a:r>
            <a:r>
              <a:rPr lang="ru-RU" sz="4800" dirty="0">
                <a:latin typeface="+mj-lt"/>
              </a:rPr>
              <a:t> них </a:t>
            </a:r>
            <a:r>
              <a:rPr lang="ru-RU" sz="4800" dirty="0" err="1">
                <a:latin typeface="+mj-lt"/>
              </a:rPr>
              <a:t>вирізнялася</a:t>
            </a:r>
            <a:r>
              <a:rPr lang="ru-RU" sz="4800" dirty="0">
                <a:latin typeface="+mj-lt"/>
              </a:rPr>
              <a:t> </a:t>
            </a:r>
            <a:r>
              <a:rPr lang="ru-RU" sz="4800" dirty="0" err="1">
                <a:latin typeface="+mj-lt"/>
              </a:rPr>
              <a:t>літературна</a:t>
            </a:r>
            <a:r>
              <a:rPr lang="ru-RU" sz="4800" dirty="0">
                <a:latin typeface="+mj-lt"/>
              </a:rPr>
              <a:t> </a:t>
            </a:r>
            <a:r>
              <a:rPr lang="ru-RU" sz="4800" dirty="0" err="1">
                <a:latin typeface="+mj-lt"/>
              </a:rPr>
              <a:t>група</a:t>
            </a:r>
            <a:r>
              <a:rPr lang="ru-RU" sz="4800" dirty="0">
                <a:latin typeface="+mj-lt"/>
              </a:rPr>
              <a:t>, </a:t>
            </a:r>
            <a:r>
              <a:rPr lang="ru-RU" sz="4800" dirty="0" err="1">
                <a:latin typeface="+mj-lt"/>
              </a:rPr>
              <a:t>що</a:t>
            </a:r>
            <a:r>
              <a:rPr lang="ru-RU" sz="4800" dirty="0">
                <a:latin typeface="+mj-lt"/>
              </a:rPr>
              <a:t> </a:t>
            </a:r>
            <a:r>
              <a:rPr lang="ru-RU" sz="4800" dirty="0" err="1">
                <a:latin typeface="+mj-lt"/>
              </a:rPr>
              <a:t>її</a:t>
            </a:r>
            <a:r>
              <a:rPr lang="ru-RU" sz="4800" dirty="0">
                <a:latin typeface="+mj-lt"/>
              </a:rPr>
              <a:t> стали </a:t>
            </a:r>
            <a:r>
              <a:rPr lang="ru-RU" sz="4800" dirty="0" err="1">
                <a:latin typeface="+mj-lt"/>
              </a:rPr>
              <a:t>називати</a:t>
            </a:r>
            <a:r>
              <a:rPr lang="ru-RU" sz="4800" dirty="0">
                <a:latin typeface="+mj-lt"/>
              </a:rPr>
              <a:t> </a:t>
            </a:r>
            <a:r>
              <a:rPr lang="ru-RU" sz="4800" dirty="0" err="1">
                <a:latin typeface="+mj-lt"/>
              </a:rPr>
              <a:t>неокласиками</a:t>
            </a:r>
            <a:r>
              <a:rPr lang="ru-RU" sz="4800" dirty="0">
                <a:latin typeface="+mj-lt"/>
              </a:rPr>
              <a:t>, одним з </a:t>
            </a:r>
            <a:r>
              <a:rPr lang="ru-RU" sz="4800" dirty="0" err="1">
                <a:latin typeface="+mj-lt"/>
              </a:rPr>
              <a:t>лідерів</a:t>
            </a:r>
            <a:r>
              <a:rPr lang="ru-RU" sz="4800" dirty="0">
                <a:latin typeface="+mj-lt"/>
              </a:rPr>
              <a:t> </a:t>
            </a:r>
            <a:r>
              <a:rPr lang="ru-RU" sz="4800" dirty="0" err="1">
                <a:latin typeface="+mj-lt"/>
              </a:rPr>
              <a:t>якої</a:t>
            </a:r>
            <a:r>
              <a:rPr lang="ru-RU" sz="4800" dirty="0">
                <a:latin typeface="+mj-lt"/>
              </a:rPr>
              <a:t> </a:t>
            </a:r>
            <a:r>
              <a:rPr lang="ru-RU" sz="4800" dirty="0" err="1">
                <a:latin typeface="+mj-lt"/>
              </a:rPr>
              <a:t>був</a:t>
            </a:r>
            <a:r>
              <a:rPr lang="ru-RU" sz="4800" dirty="0">
                <a:latin typeface="+mj-lt"/>
              </a:rPr>
              <a:t> Зеров. </a:t>
            </a:r>
          </a:p>
        </p:txBody>
      </p:sp>
    </p:spTree>
    <p:extLst>
      <p:ext uri="{BB962C8B-B14F-4D97-AF65-F5344CB8AC3E}">
        <p14:creationId xmlns:p14="http://schemas.microsoft.com/office/powerpoint/2010/main" val="397468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3528392" cy="547260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 1924 </a:t>
            </a:r>
            <a:r>
              <a:rPr lang="ru-RU" dirty="0" smtClean="0"/>
              <a:t>р.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надруковано</a:t>
            </a:r>
            <a:r>
              <a:rPr lang="ru-RU" dirty="0"/>
              <a:t> «Камену» — першу </a:t>
            </a:r>
            <a:r>
              <a:rPr lang="ru-RU" dirty="0" err="1"/>
              <a:t>збірку</a:t>
            </a:r>
            <a:r>
              <a:rPr lang="ru-RU" dirty="0"/>
              <a:t> </a:t>
            </a:r>
            <a:r>
              <a:rPr lang="ru-RU" dirty="0" err="1"/>
              <a:t>віршів</a:t>
            </a:r>
            <a:r>
              <a:rPr lang="ru-RU" dirty="0"/>
              <a:t> </a:t>
            </a:r>
            <a:r>
              <a:rPr lang="ru-RU" dirty="0" smtClean="0"/>
              <a:t>Зерова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492" y="332656"/>
            <a:ext cx="4394026" cy="5968303"/>
          </a:xfrm>
          <a:effectLst>
            <a:glow rad="228600">
              <a:schemeClr val="bg2">
                <a:lumMod val="10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66333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60648"/>
            <a:ext cx="7858120" cy="5160640"/>
          </a:xfrm>
        </p:spPr>
        <p:txBody>
          <a:bodyPr>
            <a:noAutofit/>
          </a:bodyPr>
          <a:lstStyle/>
          <a:p>
            <a:r>
              <a:rPr lang="ru-RU" dirty="0"/>
              <a:t>У </a:t>
            </a:r>
            <a:r>
              <a:rPr lang="ru-RU" dirty="0" err="1"/>
              <a:t>ніч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27 на 28 </a:t>
            </a:r>
            <a:r>
              <a:rPr lang="ru-RU" dirty="0" err="1"/>
              <a:t>квітня</a:t>
            </a:r>
            <a:r>
              <a:rPr lang="ru-RU" dirty="0"/>
              <a:t> 1935 року Зерова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заарештовано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Москвою</a:t>
            </a:r>
            <a:r>
              <a:rPr lang="ru-RU" dirty="0"/>
              <a:t> на </a:t>
            </a:r>
            <a:r>
              <a:rPr lang="ru-RU" dirty="0" err="1"/>
              <a:t>станції</a:t>
            </a:r>
            <a:r>
              <a:rPr lang="ru-RU" dirty="0"/>
              <a:t> </a:t>
            </a:r>
            <a:r>
              <a:rPr lang="ru-RU" dirty="0" err="1"/>
              <a:t>Пушкіне</a:t>
            </a:r>
            <a:r>
              <a:rPr lang="ru-RU" dirty="0" smtClean="0"/>
              <a:t>.</a:t>
            </a:r>
          </a:p>
          <a:p>
            <a:r>
              <a:rPr lang="ru-RU" dirty="0"/>
              <a:t>М. Зерова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засуджено</a:t>
            </a:r>
            <a:r>
              <a:rPr lang="ru-RU" dirty="0"/>
              <a:t> на 10-річне </a:t>
            </a:r>
            <a:r>
              <a:rPr lang="ru-RU" dirty="0" err="1" smtClean="0"/>
              <a:t>ув'язнення</a:t>
            </a:r>
            <a:endParaRPr lang="ru-RU" dirty="0" smtClean="0"/>
          </a:p>
          <a:p>
            <a:r>
              <a:rPr lang="ru-RU" dirty="0"/>
              <a:t>9 </a:t>
            </a:r>
            <a:r>
              <a:rPr lang="ru-RU" dirty="0" err="1"/>
              <a:t>жовтня</a:t>
            </a:r>
            <a:r>
              <a:rPr lang="ru-RU" dirty="0"/>
              <a:t> 1937 «справа Зерова та </a:t>
            </a:r>
            <a:r>
              <a:rPr lang="ru-RU" dirty="0" err="1"/>
              <a:t>ін</a:t>
            </a:r>
            <a:r>
              <a:rPr lang="ru-RU" dirty="0"/>
              <a:t>.»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переглянута</a:t>
            </a:r>
            <a:r>
              <a:rPr lang="ru-RU" dirty="0"/>
              <a:t> особливою </a:t>
            </a:r>
            <a:r>
              <a:rPr lang="ru-RU" dirty="0" err="1"/>
              <a:t>трійкою</a:t>
            </a:r>
            <a:r>
              <a:rPr lang="ru-RU" dirty="0"/>
              <a:t> УНКВС по </a:t>
            </a:r>
            <a:r>
              <a:rPr lang="ru-RU" dirty="0" err="1"/>
              <a:t>Ленінградській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. </a:t>
            </a:r>
            <a:r>
              <a:rPr lang="ru-RU" dirty="0" err="1"/>
              <a:t>Засуджено</a:t>
            </a:r>
            <a:r>
              <a:rPr lang="ru-RU" dirty="0"/>
              <a:t> до </a:t>
            </a:r>
            <a:r>
              <a:rPr lang="ru-RU" dirty="0" err="1"/>
              <a:t>розстрілу</a:t>
            </a:r>
            <a:r>
              <a:rPr lang="ru-RU" dirty="0"/>
              <a:t>. Зеров разом з </a:t>
            </a:r>
            <a:r>
              <a:rPr lang="ru-RU" dirty="0" err="1"/>
              <a:t>багатьма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представниками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розстріляний</a:t>
            </a:r>
            <a:r>
              <a:rPr lang="ru-RU" dirty="0"/>
              <a:t> в </a:t>
            </a:r>
            <a:r>
              <a:rPr lang="ru-RU" dirty="0" err="1"/>
              <a:t>селищі</a:t>
            </a:r>
            <a:r>
              <a:rPr lang="ru-RU" dirty="0"/>
              <a:t> </a:t>
            </a:r>
            <a:r>
              <a:rPr lang="ru-RU" dirty="0" err="1"/>
              <a:t>Сандармох</a:t>
            </a:r>
            <a:r>
              <a:rPr lang="ru-RU" dirty="0"/>
              <a:t> 3 листопада 1937 року.</a:t>
            </a:r>
          </a:p>
        </p:txBody>
      </p:sp>
    </p:spTree>
    <p:extLst>
      <p:ext uri="{BB962C8B-B14F-4D97-AF65-F5344CB8AC3E}">
        <p14:creationId xmlns:p14="http://schemas.microsoft.com/office/powerpoint/2010/main" val="26176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112</TotalTime>
  <Words>341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Микола зеров   (1890-1937)</vt:lpstr>
      <vt:lpstr>Дитинство</vt:lpstr>
      <vt:lpstr>По закінченні Зіньківської школи, де його однокласником був майбутній гуморист Остап Вишня, Зеров навчався в Охтирській та Першій київській гімназіях (1903–1908).  У 1909–1914 роках — студент історико-філологічного факультету Київського університету Святого Володимира.</vt:lpstr>
      <vt:lpstr>Презентация PowerPoint</vt:lpstr>
      <vt:lpstr>Презентация PowerPoint</vt:lpstr>
      <vt:lpstr>Презентация PowerPoint</vt:lpstr>
      <vt:lpstr>Презентация PowerPoint</vt:lpstr>
      <vt:lpstr> 1924 р. було надруковано «Камену» — першу збірку віршів Зерова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Микола зеров   (1890-1937)</dc:title>
  <dc:creator>Вика</dc:creator>
  <cp:lastModifiedBy>Вика</cp:lastModifiedBy>
  <cp:revision>6</cp:revision>
  <dcterms:created xsi:type="dcterms:W3CDTF">2013-09-17T18:01:52Z</dcterms:created>
  <dcterms:modified xsi:type="dcterms:W3CDTF">2013-09-17T19:54:02Z</dcterms:modified>
</cp:coreProperties>
</file>