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42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9AB7B5-127A-4EE5-9234-6CC13EDEFAFA}" type="datetimeFigureOut">
              <a:rPr lang="uk-UA" smtClean="0"/>
              <a:t>21.04.2013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33B5B4-89DD-49B4-ADA3-624886ABB951}" type="slidenum">
              <a:rPr lang="uk-UA" smtClean="0"/>
              <a:t>‹#›</a:t>
            </a:fld>
            <a:endParaRPr lang="uk-U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AB7B5-127A-4EE5-9234-6CC13EDEFAFA}" type="datetimeFigureOut">
              <a:rPr lang="uk-UA" smtClean="0"/>
              <a:t>21.04.2013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B5B4-89DD-49B4-ADA3-624886ABB951}" type="slidenum">
              <a:rPr lang="uk-UA" smtClean="0"/>
              <a:t>‹#›</a:t>
            </a:fld>
            <a:endParaRPr lang="uk-U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AB7B5-127A-4EE5-9234-6CC13EDEFAFA}" type="datetimeFigureOut">
              <a:rPr lang="uk-UA" smtClean="0"/>
              <a:t>21.04.2013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B5B4-89DD-49B4-ADA3-624886ABB951}" type="slidenum">
              <a:rPr lang="uk-UA" smtClean="0"/>
              <a:t>‹#›</a:t>
            </a:fld>
            <a:endParaRPr lang="uk-U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AB7B5-127A-4EE5-9234-6CC13EDEFAFA}" type="datetimeFigureOut">
              <a:rPr lang="uk-UA" smtClean="0"/>
              <a:t>21.04.2013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B5B4-89DD-49B4-ADA3-624886ABB951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AB7B5-127A-4EE5-9234-6CC13EDEFAFA}" type="datetimeFigureOut">
              <a:rPr lang="uk-UA" smtClean="0"/>
              <a:t>21.04.2013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B5B4-89DD-49B4-ADA3-624886ABB951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AB7B5-127A-4EE5-9234-6CC13EDEFAFA}" type="datetimeFigureOut">
              <a:rPr lang="uk-UA" smtClean="0"/>
              <a:t>21.04.2013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B5B4-89DD-49B4-ADA3-624886ABB951}" type="slidenum">
              <a:rPr lang="uk-UA" smtClean="0"/>
              <a:t>‹#›</a:t>
            </a:fld>
            <a:endParaRPr lang="uk-U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AB7B5-127A-4EE5-9234-6CC13EDEFAFA}" type="datetimeFigureOut">
              <a:rPr lang="uk-UA" smtClean="0"/>
              <a:t>21.04.2013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B5B4-89DD-49B4-ADA3-624886ABB951}" type="slidenum">
              <a:rPr lang="uk-UA" smtClean="0"/>
              <a:t>‹#›</a:t>
            </a:fld>
            <a:endParaRPr lang="uk-U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AB7B5-127A-4EE5-9234-6CC13EDEFAFA}" type="datetimeFigureOut">
              <a:rPr lang="uk-UA" smtClean="0"/>
              <a:t>21.04.2013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B5B4-89DD-49B4-ADA3-624886ABB951}" type="slidenum">
              <a:rPr lang="uk-UA" smtClean="0"/>
              <a:t>‹#›</a:t>
            </a:fld>
            <a:endParaRPr lang="uk-U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AB7B5-127A-4EE5-9234-6CC13EDEFAFA}" type="datetimeFigureOut">
              <a:rPr lang="uk-UA" smtClean="0"/>
              <a:t>21.04.2013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B5B4-89DD-49B4-ADA3-624886ABB95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AB7B5-127A-4EE5-9234-6CC13EDEFAFA}" type="datetimeFigureOut">
              <a:rPr lang="uk-UA" smtClean="0"/>
              <a:t>21.04.2013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B5B4-89DD-49B4-ADA3-624886ABB95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AB7B5-127A-4EE5-9234-6CC13EDEFAFA}" type="datetimeFigureOut">
              <a:rPr lang="uk-UA" smtClean="0"/>
              <a:t>21.04.2013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B5B4-89DD-49B4-ADA3-624886ABB95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39AB7B5-127A-4EE5-9234-6CC13EDEFAFA}" type="datetimeFigureOut">
              <a:rPr lang="uk-UA" smtClean="0"/>
              <a:t>21.04.2013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F33B5B4-89DD-49B4-ADA3-624886ABB951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620688"/>
            <a:ext cx="8208912" cy="1872208"/>
          </a:xfrm>
        </p:spPr>
        <p:txBody>
          <a:bodyPr/>
          <a:lstStyle/>
          <a:p>
            <a:r>
              <a:rPr lang="uk-UA" i="1" dirty="0" smtClean="0"/>
              <a:t>Всеукраїнська академія наук</a:t>
            </a:r>
            <a:endParaRPr lang="uk-UA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6093296"/>
            <a:ext cx="5760640" cy="648072"/>
          </a:xfrm>
        </p:spPr>
        <p:txBody>
          <a:bodyPr/>
          <a:lstStyle/>
          <a:p>
            <a:pPr algn="l"/>
            <a:r>
              <a:rPr lang="uk-UA" i="1" dirty="0" smtClean="0"/>
              <a:t>Підготувала Бабін Вікторія</a:t>
            </a:r>
            <a:endParaRPr lang="uk-UA" i="1" dirty="0"/>
          </a:p>
        </p:txBody>
      </p:sp>
      <p:sp>
        <p:nvSpPr>
          <p:cNvPr id="4" name="TextBox 3"/>
          <p:cNvSpPr txBox="1"/>
          <p:nvPr/>
        </p:nvSpPr>
        <p:spPr>
          <a:xfrm>
            <a:off x="7968226" y="609329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2013р.</a:t>
            </a:r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6577" y="3642315"/>
            <a:ext cx="1944216" cy="2510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44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248347"/>
            <a:ext cx="8784975" cy="449302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 smtClean="0"/>
              <a:t>  </a:t>
            </a:r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>Українська академія наук - одна </a:t>
            </a:r>
            <a:r>
              <a:rPr lang="uk-UA" b="1" i="1" dirty="0">
                <a:solidFill>
                  <a:schemeClr val="accent2">
                    <a:lumMod val="50000"/>
                  </a:schemeClr>
                </a:solidFill>
              </a:rPr>
              <a:t>з провідних наукових установ світу за своїм інтелектуальним і матеріальним потенціалом. Закон про заснування УАН і наказ про призначення першого складу академіків були підписані гетьманом П. Скоропадським </a:t>
            </a:r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>14 листопада 1918р. </a:t>
            </a:r>
            <a:r>
              <a:rPr lang="uk-UA" b="1" i="1" dirty="0">
                <a:solidFill>
                  <a:schemeClr val="accent2">
                    <a:lumMod val="50000"/>
                  </a:schemeClr>
                </a:solidFill>
              </a:rPr>
              <a:t>Згідно зі статутом Академія мала 3 відділи: історико-філологічний, фізико-математичний і соціально-економічний. Засновниками стали визначні українські вчені Д. </a:t>
            </a:r>
            <a:r>
              <a:rPr lang="uk-UA" b="1" i="1" dirty="0" err="1">
                <a:solidFill>
                  <a:schemeClr val="accent2">
                    <a:lumMod val="50000"/>
                  </a:schemeClr>
                </a:solidFill>
              </a:rPr>
              <a:t>Багалій</a:t>
            </a:r>
            <a:r>
              <a:rPr lang="uk-UA" b="1" i="1" dirty="0">
                <a:solidFill>
                  <a:schemeClr val="accent2">
                    <a:lumMod val="50000"/>
                  </a:schemeClr>
                </a:solidFill>
              </a:rPr>
              <a:t>, А. Кримський, </a:t>
            </a:r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>В</a:t>
            </a:r>
            <a:r>
              <a:rPr lang="uk-UA" b="1" i="1" dirty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>Вернадський</a:t>
            </a:r>
            <a:r>
              <a:rPr lang="uk-UA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>та інші. </a:t>
            </a:r>
          </a:p>
          <a:p>
            <a:pPr marL="0" indent="0">
              <a:buNone/>
            </a:pPr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>  Нові </a:t>
            </a:r>
            <a:r>
              <a:rPr lang="uk-UA" b="1" i="1" dirty="0">
                <a:solidFill>
                  <a:schemeClr val="accent2">
                    <a:lumMod val="50000"/>
                  </a:schemeClr>
                </a:solidFill>
              </a:rPr>
              <a:t>члени УАН обиралися на загальних зборах шляхом таємного голосування. Установче спільне зібрання </a:t>
            </a:r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>27</a:t>
            </a:r>
            <a:r>
              <a:rPr lang="uk-UA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>листопада 1918 </a:t>
            </a:r>
            <a:r>
              <a:rPr lang="uk-UA" b="1" i="1" dirty="0">
                <a:solidFill>
                  <a:schemeClr val="accent2">
                    <a:lumMod val="50000"/>
                  </a:schemeClr>
                </a:solidFill>
              </a:rPr>
              <a:t>обрало президентом УАН </a:t>
            </a:r>
            <a:r>
              <a:rPr lang="uk-UA" b="1" i="1" u="sng" dirty="0" smtClean="0">
                <a:solidFill>
                  <a:schemeClr val="accent2">
                    <a:lumMod val="75000"/>
                  </a:schemeClr>
                </a:solidFill>
              </a:rPr>
              <a:t>Володимира Вернадського</a:t>
            </a:r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b="1" i="1" dirty="0" err="1">
                <a:solidFill>
                  <a:schemeClr val="accent2">
                    <a:lumMod val="50000"/>
                  </a:schemeClr>
                </a:solidFill>
              </a:rPr>
              <a:t>віце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-президентом — </a:t>
            </a:r>
            <a:r>
              <a:rPr lang="ru-RU" b="1" i="1" u="sng" dirty="0" err="1">
                <a:solidFill>
                  <a:schemeClr val="accent2">
                    <a:lumMod val="75000"/>
                  </a:schemeClr>
                </a:solidFill>
              </a:rPr>
              <a:t>Дмитра</a:t>
            </a:r>
            <a:r>
              <a:rPr lang="ru-RU" b="1" i="1" u="sng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i="1" u="sng" dirty="0" err="1">
                <a:solidFill>
                  <a:schemeClr val="accent2">
                    <a:lumMod val="75000"/>
                  </a:schemeClr>
                </a:solidFill>
              </a:rPr>
              <a:t>Багалія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, а </a:t>
            </a: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секретарем</a:t>
            </a:r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 — </a:t>
            </a:r>
            <a:r>
              <a:rPr lang="ru-RU" b="1" i="1" u="sng" dirty="0" err="1">
                <a:solidFill>
                  <a:schemeClr val="accent2">
                    <a:lumMod val="75000"/>
                  </a:schemeClr>
                </a:solidFill>
              </a:rPr>
              <a:t>Агатангела</a:t>
            </a:r>
            <a:r>
              <a:rPr lang="ru-RU" b="1" i="1" u="sng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i="1" u="sng" dirty="0" err="1" smtClean="0">
                <a:solidFill>
                  <a:schemeClr val="accent2">
                    <a:lumMod val="75000"/>
                  </a:schemeClr>
                </a:solidFill>
              </a:rPr>
              <a:t>Кримського</a:t>
            </a:r>
            <a:r>
              <a:rPr lang="uk-UA" b="1" i="1" dirty="0" smtClean="0">
                <a:solidFill>
                  <a:schemeClr val="accent2">
                    <a:lumMod val="50000"/>
                  </a:schemeClr>
                </a:solidFill>
              </a:rPr>
              <a:t>. Гетьманський </a:t>
            </a:r>
            <a:r>
              <a:rPr lang="uk-UA" b="1" i="1" dirty="0">
                <a:solidFill>
                  <a:schemeClr val="accent2">
                    <a:lumMod val="50000"/>
                  </a:schemeClr>
                </a:solidFill>
              </a:rPr>
              <a:t>уряд виділив кошти для організації перших науково-дослідних кафедр, інститутів та ін. установ академії.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37012"/>
            <a:ext cx="1860798" cy="139559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672460" y="1419549"/>
            <a:ext cx="17876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i="1" u="sng" dirty="0" smtClean="0"/>
              <a:t>Дмитро </a:t>
            </a:r>
            <a:r>
              <a:rPr lang="uk-UA" i="1" u="sng" dirty="0" err="1" smtClean="0"/>
              <a:t>Багалій</a:t>
            </a:r>
            <a:endParaRPr lang="uk-UA" i="1" u="sng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179"/>
            <a:ext cx="2286000" cy="13716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90342" y="1419549"/>
            <a:ext cx="2640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i="1" u="sng" dirty="0" smtClean="0"/>
              <a:t>Володимир Вернадський</a:t>
            </a:r>
            <a:endParaRPr lang="uk-UA" i="1" u="sng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472"/>
            <a:ext cx="2395300" cy="137160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421730" y="1433351"/>
            <a:ext cx="23457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i="1" u="sng" dirty="0" smtClean="0"/>
              <a:t>Агатангел Кримський</a:t>
            </a:r>
            <a:endParaRPr lang="uk-UA" i="1" u="sng" dirty="0"/>
          </a:p>
        </p:txBody>
      </p:sp>
    </p:spTree>
    <p:extLst>
      <p:ext uri="{BB962C8B-B14F-4D97-AF65-F5344CB8AC3E}">
        <p14:creationId xmlns:p14="http://schemas.microsoft.com/office/powerpoint/2010/main" val="29356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35495" y="44624"/>
            <a:ext cx="7318183" cy="38884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b="1" i="1" dirty="0" smtClean="0"/>
              <a:t>  З </a:t>
            </a:r>
            <a:r>
              <a:rPr lang="uk-UA" b="1" i="1" dirty="0"/>
              <a:t>приходом радянської влади УАН дістала у користування садибу пансіону графині </a:t>
            </a:r>
            <a:r>
              <a:rPr lang="uk-UA" b="1" i="1" dirty="0" err="1"/>
              <a:t>Левашової</a:t>
            </a:r>
            <a:r>
              <a:rPr lang="uk-UA" b="1" i="1" dirty="0"/>
              <a:t> у Києві (тепер резиденція президента НАН України). У червні 1921 РНК УСРР схвалила положення, згідно з яким Академія визнавалася найвищою науковою державною установою республіки. Академію було перейменовано на Всеукраїнську (таким чином декларувався намір об'єднати в рамках однієї організації наукову інтелігенцію всіх українських земель) і підпорядковано наркомату освіти. Відносини ВУАН з керівництвом були напруженими, оскільки вчені не бажали коритися диктату. Зв'язки із західноукраїнськими вченими швидко зійшли нанівець, тому що СРСР відгородився від оточуючого світу “залізною завісою”.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586007"/>
            <a:ext cx="2365847" cy="176981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-31758" y="6423412"/>
            <a:ext cx="2505109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500" i="1" u="sng" dirty="0" smtClean="0"/>
              <a:t>Пансіон графині </a:t>
            </a:r>
            <a:r>
              <a:rPr lang="uk-UA" sz="1500" i="1" u="sng" dirty="0" err="1" smtClean="0"/>
              <a:t>Левашової</a:t>
            </a:r>
            <a:r>
              <a:rPr lang="uk-UA" sz="1500" i="1" u="sng" dirty="0" smtClean="0"/>
              <a:t> </a:t>
            </a:r>
            <a:endParaRPr lang="uk-UA" sz="1500" i="1" u="sng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3679" y="56941"/>
            <a:ext cx="1569777" cy="208780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413134" y="2038731"/>
            <a:ext cx="15041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i="1" u="sng" dirty="0" smtClean="0"/>
              <a:t>М. Василенко</a:t>
            </a:r>
            <a:endParaRPr lang="uk-UA" i="1" u="sng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825" y="2408063"/>
            <a:ext cx="1428750" cy="190500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7387400" y="4224068"/>
            <a:ext cx="1502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i="1" u="sng" dirty="0" smtClean="0"/>
              <a:t>О. Левицький</a:t>
            </a:r>
            <a:endParaRPr lang="uk-UA" i="1" u="sng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8612" y="4632054"/>
            <a:ext cx="1273175" cy="1811381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477350" y="6439929"/>
            <a:ext cx="1375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i="1" u="sng" dirty="0" smtClean="0"/>
              <a:t>В. </a:t>
            </a:r>
            <a:r>
              <a:rPr lang="uk-UA" i="1" u="sng" dirty="0" err="1" smtClean="0"/>
              <a:t>Липський</a:t>
            </a:r>
            <a:endParaRPr lang="uk-UA" i="1" u="sng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627785" y="3933056"/>
            <a:ext cx="48230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err="1" smtClean="0"/>
              <a:t>Після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від'їзду</a:t>
            </a:r>
            <a:r>
              <a:rPr lang="ru-RU" sz="2000" b="1" i="1" dirty="0" smtClean="0"/>
              <a:t> В. </a:t>
            </a:r>
            <a:r>
              <a:rPr lang="ru-RU" sz="2000" b="1" i="1" dirty="0" err="1" smtClean="0"/>
              <a:t>Вернадського</a:t>
            </a:r>
            <a:r>
              <a:rPr lang="ru-RU" sz="2000" b="1" i="1" dirty="0" smtClean="0"/>
              <a:t> з </a:t>
            </a:r>
            <a:r>
              <a:rPr lang="ru-RU" sz="2000" b="1" i="1" dirty="0" err="1" smtClean="0"/>
              <a:t>України</a:t>
            </a:r>
            <a:r>
              <a:rPr lang="ru-RU" sz="2000" b="1" i="1" dirty="0" smtClean="0"/>
              <a:t> президентом </a:t>
            </a:r>
            <a:r>
              <a:rPr lang="ru-RU" sz="2000" b="1" i="1" dirty="0" err="1" smtClean="0"/>
              <a:t>Академії</a:t>
            </a:r>
            <a:r>
              <a:rPr lang="ru-RU" sz="2000" b="1" i="1" dirty="0" smtClean="0"/>
              <a:t> у </a:t>
            </a:r>
            <a:r>
              <a:rPr lang="ru-RU" sz="2000" b="1" i="1" dirty="0" err="1" smtClean="0"/>
              <a:t>липні</a:t>
            </a:r>
            <a:r>
              <a:rPr lang="ru-RU" sz="2000" b="1" i="1" dirty="0" smtClean="0"/>
              <a:t> 1921 </a:t>
            </a:r>
            <a:r>
              <a:rPr lang="ru-RU" sz="2000" b="1" i="1" dirty="0" err="1" smtClean="0"/>
              <a:t>було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обрано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Миколу</a:t>
            </a:r>
            <a:r>
              <a:rPr lang="ru-RU" sz="2000" b="1" i="1" dirty="0" smtClean="0"/>
              <a:t> Василенка (наркомат </a:t>
            </a:r>
            <a:r>
              <a:rPr lang="ru-RU" sz="2000" b="1" i="1" dirty="0" err="1" smtClean="0"/>
              <a:t>освіти</a:t>
            </a:r>
            <a:r>
              <a:rPr lang="ru-RU" sz="2000" b="1" i="1" dirty="0" smtClean="0"/>
              <a:t> не затвердив </a:t>
            </a:r>
            <a:r>
              <a:rPr lang="ru-RU" sz="2000" b="1" i="1" dirty="0" err="1" smtClean="0"/>
              <a:t>його</a:t>
            </a:r>
            <a:r>
              <a:rPr lang="ru-RU" sz="2000" b="1" i="1" dirty="0" smtClean="0"/>
              <a:t> на посаду, і </a:t>
            </a:r>
            <a:r>
              <a:rPr lang="ru-RU" sz="2000" b="1" i="1" dirty="0" err="1" smtClean="0"/>
              <a:t>він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був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змушений</a:t>
            </a:r>
            <a:r>
              <a:rPr lang="ru-RU" sz="2000" b="1" i="1" dirty="0" smtClean="0"/>
              <a:t> подати у </a:t>
            </a:r>
            <a:r>
              <a:rPr lang="ru-RU" sz="2000" b="1" i="1" dirty="0" err="1" smtClean="0"/>
              <a:t>відставку</a:t>
            </a:r>
            <a:r>
              <a:rPr lang="ru-RU" sz="2000" b="1" i="1" dirty="0" smtClean="0"/>
              <a:t>). У </a:t>
            </a:r>
            <a:r>
              <a:rPr lang="ru-RU" sz="2000" b="1" i="1" dirty="0" err="1" smtClean="0"/>
              <a:t>березні</a:t>
            </a:r>
            <a:r>
              <a:rPr lang="ru-RU" sz="2000" b="1" i="1" dirty="0" smtClean="0"/>
              <a:t> 1922 президентом став Орест </a:t>
            </a:r>
            <a:r>
              <a:rPr lang="ru-RU" sz="2000" b="1" i="1" dirty="0" err="1" smtClean="0"/>
              <a:t>Левицький</a:t>
            </a:r>
            <a:r>
              <a:rPr lang="ru-RU" sz="2000" b="1" i="1" dirty="0" smtClean="0"/>
              <a:t>, а в </a:t>
            </a:r>
            <a:r>
              <a:rPr lang="ru-RU" sz="2000" b="1" i="1" dirty="0" err="1" smtClean="0"/>
              <a:t>травні</a:t>
            </a:r>
            <a:r>
              <a:rPr lang="ru-RU" sz="2000" b="1" i="1" dirty="0" smtClean="0"/>
              <a:t> 1922 - B. </a:t>
            </a:r>
            <a:r>
              <a:rPr lang="ru-RU" sz="2000" b="1" i="1" dirty="0" err="1" smtClean="0"/>
              <a:t>Лuпcькuй</a:t>
            </a:r>
            <a:r>
              <a:rPr lang="ru-RU" sz="2000" b="1" i="1" dirty="0" smtClean="0"/>
              <a:t>. </a:t>
            </a:r>
            <a:r>
              <a:rPr lang="ru-RU" sz="2000" b="1" i="1" dirty="0" err="1" smtClean="0"/>
              <a:t>Протягом</a:t>
            </a:r>
            <a:r>
              <a:rPr lang="ru-RU" sz="2000" b="1" i="1" dirty="0" smtClean="0"/>
              <a:t> 1919-1930 </a:t>
            </a:r>
            <a:r>
              <a:rPr lang="ru-RU" sz="2000" b="1" i="1" dirty="0" err="1" smtClean="0"/>
              <a:t>було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обрано</a:t>
            </a:r>
            <a:r>
              <a:rPr lang="ru-RU" sz="2000" b="1" i="1" dirty="0" smtClean="0"/>
              <a:t> 103 </a:t>
            </a:r>
            <a:r>
              <a:rPr lang="ru-RU" sz="2000" b="1" i="1" dirty="0" err="1" smtClean="0"/>
              <a:t>академіки</a:t>
            </a:r>
            <a:r>
              <a:rPr lang="ru-RU" sz="2000" b="1" i="1" dirty="0" smtClean="0"/>
              <a:t> ВУАН.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416813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5497" y="2060849"/>
            <a:ext cx="8928992" cy="479715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b="1" i="1" dirty="0" smtClean="0"/>
              <a:t>  У 1924-1925 </a:t>
            </a:r>
            <a:r>
              <a:rPr lang="uk-UA" b="1" i="1" dirty="0"/>
              <a:t>Академія вперше провела вибори іноземних членів, але їх не затвердив нарком </a:t>
            </a:r>
            <a:r>
              <a:rPr lang="uk-UA" b="1" i="1" dirty="0" smtClean="0"/>
              <a:t>освіти. У </a:t>
            </a:r>
            <a:r>
              <a:rPr lang="uk-UA" b="1" i="1" dirty="0"/>
              <a:t>1920 роках у ВУАН існували три відділи </a:t>
            </a:r>
            <a:r>
              <a:rPr lang="uk-UA" b="1" i="1" dirty="0" smtClean="0"/>
              <a:t>− історико-філологічний</a:t>
            </a:r>
            <a:r>
              <a:rPr lang="uk-UA" b="1" i="1" dirty="0"/>
              <a:t>, фізико-математичний і соціально-економічний. У першому з них плідно працювали Інститут української наукової мови, Етнографічна та Археографічна комісії. З 1921 організовано Археологічний інститут. Після приїзду в Україну в 1924 </a:t>
            </a:r>
            <a:r>
              <a:rPr lang="uk-UA" b="1" i="1" dirty="0" smtClean="0"/>
              <a:t>Михайла </a:t>
            </a:r>
            <a:r>
              <a:rPr lang="uk-UA" b="1" i="1" dirty="0"/>
              <a:t>Грушевського істотно розширилися дослідження з вітчизняної історії. У фізико-математичному працювала найбільша кількість академічних кафедр </a:t>
            </a:r>
            <a:r>
              <a:rPr lang="uk-UA" b="1" i="1" dirty="0" smtClean="0"/>
              <a:t>−30</a:t>
            </a:r>
            <a:r>
              <a:rPr lang="uk-UA" b="1" i="1" dirty="0"/>
              <a:t>. На світовому рівні проводилися дослідження на кафедрах прикладної математики (Г.</a:t>
            </a:r>
            <a:r>
              <a:rPr lang="uk-UA" b="1" i="1" dirty="0" err="1"/>
              <a:t>Пфейффер</a:t>
            </a:r>
            <a:r>
              <a:rPr lang="uk-UA" b="1" i="1" dirty="0"/>
              <a:t>), математичної фізики (М.Крилов), експериментальної зоології (І.</a:t>
            </a:r>
            <a:r>
              <a:rPr lang="uk-UA" b="1" i="1" dirty="0" err="1"/>
              <a:t>Шмальгаузен</a:t>
            </a:r>
            <a:r>
              <a:rPr lang="uk-UA" b="1" i="1" dirty="0"/>
              <a:t>) та ін. У соціально-економічному відділі особливо плідно працювала перша у світі науково-дослідна установа з проблем </a:t>
            </a:r>
            <a:r>
              <a:rPr lang="uk-UA" b="1" i="1" dirty="0" smtClean="0"/>
              <a:t>демографії − Демографічний </a:t>
            </a:r>
            <a:r>
              <a:rPr lang="uk-UA" b="1" i="1" dirty="0"/>
              <a:t>інститут під керівництвом М.</a:t>
            </a:r>
            <a:r>
              <a:rPr lang="uk-UA" b="1" i="1" dirty="0" err="1"/>
              <a:t>Птухи</a:t>
            </a:r>
            <a:r>
              <a:rPr lang="uk-UA" b="1" i="1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1" y="0"/>
            <a:ext cx="2253933" cy="147257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63581" y="1412776"/>
            <a:ext cx="17543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i="1" u="sng" dirty="0" smtClean="0"/>
              <a:t>М. Грушевський</a:t>
            </a:r>
            <a:endParaRPr lang="uk-UA" i="1" u="sng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-3697"/>
            <a:ext cx="2195735" cy="141647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512876" y="1416760"/>
            <a:ext cx="1134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i="1" u="sng" dirty="0" smtClean="0"/>
              <a:t>М. </a:t>
            </a:r>
            <a:r>
              <a:rPr lang="uk-UA" i="1" u="sng" dirty="0" err="1" smtClean="0"/>
              <a:t>Птуха</a:t>
            </a:r>
            <a:endParaRPr lang="uk-UA" i="1" u="sng" dirty="0"/>
          </a:p>
        </p:txBody>
      </p:sp>
    </p:spTree>
    <p:extLst>
      <p:ext uri="{BB962C8B-B14F-4D97-AF65-F5344CB8AC3E}">
        <p14:creationId xmlns:p14="http://schemas.microsoft.com/office/powerpoint/2010/main" val="385302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107504" y="116632"/>
            <a:ext cx="8928992" cy="662473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b="1" i="1" dirty="0" smtClean="0"/>
              <a:t>  Майже </a:t>
            </a:r>
            <a:r>
              <a:rPr lang="uk-UA" b="1" i="1" dirty="0"/>
              <a:t>до кін. 1920 років ВУАН зберігала певну автономність. Проте з 1929 через зміну процедури виборів і посилення репресій влада повністю взяла під контроль діяльність ВУАН. Вибори 1929 проводилися на розширеному засіданні нового Органу </a:t>
            </a:r>
            <a:r>
              <a:rPr lang="uk-UA" b="1" i="1" dirty="0" smtClean="0"/>
              <a:t>− Ради </a:t>
            </a:r>
            <a:r>
              <a:rPr lang="uk-UA" b="1" i="1" dirty="0"/>
              <a:t>ВУАН, до складу якої входили представники </a:t>
            </a:r>
            <a:r>
              <a:rPr lang="uk-UA" b="1" i="1" dirty="0" err="1"/>
              <a:t>наркомосвіти</a:t>
            </a:r>
            <a:r>
              <a:rPr lang="uk-UA" b="1" i="1" dirty="0"/>
              <a:t>. Кількість вакансій було істотно розширено (до 34), щоб поряд з ученими, які мали об'єктивні підстави для обрання, проштовхнути </a:t>
            </a:r>
            <a:r>
              <a:rPr lang="uk-UA" b="1" i="1" dirty="0" err="1"/>
              <a:t>партвисуванців</a:t>
            </a:r>
            <a:r>
              <a:rPr lang="uk-UA" b="1" i="1" dirty="0"/>
              <a:t>. Процедура голосування по кандидатурах проходила відкрито. В умовах газетної і профспілкової істерії, яка піднялася навколо виборчої кампанії, до складу Академії були прийняті народні комісари О. </a:t>
            </a:r>
            <a:r>
              <a:rPr lang="uk-UA" b="1" i="1" dirty="0" err="1"/>
              <a:t>Шліхтер</a:t>
            </a:r>
            <a:r>
              <a:rPr lang="uk-UA" b="1" i="1" dirty="0"/>
              <a:t>, М. Скрипник, В. </a:t>
            </a:r>
            <a:r>
              <a:rPr lang="uk-UA" b="1" i="1" dirty="0" err="1"/>
              <a:t>Затонський</a:t>
            </a:r>
            <a:r>
              <a:rPr lang="uk-UA" b="1" i="1" dirty="0"/>
              <a:t>, голова Держплану СРСР Г. </a:t>
            </a:r>
            <a:r>
              <a:rPr lang="uk-UA" b="1" i="1" dirty="0" err="1"/>
              <a:t>Кржижановський</a:t>
            </a:r>
            <a:r>
              <a:rPr lang="uk-UA" b="1" i="1" dirty="0"/>
              <a:t>. За списком кандидатів, рекомендованих до обрання ЦК КП(6)У, пройшли в академіки </a:t>
            </a:r>
            <a:r>
              <a:rPr lang="uk-UA" b="1" i="1" dirty="0" err="1"/>
              <a:t>комуністи-суспільники</a:t>
            </a:r>
            <a:r>
              <a:rPr lang="uk-UA" b="1" i="1" dirty="0"/>
              <a:t> С. </a:t>
            </a:r>
            <a:r>
              <a:rPr lang="uk-UA" b="1" i="1" dirty="0" err="1"/>
              <a:t>Семковський</a:t>
            </a:r>
            <a:r>
              <a:rPr lang="uk-UA" b="1" i="1" dirty="0"/>
              <a:t>, В. </a:t>
            </a:r>
            <a:r>
              <a:rPr lang="uk-UA" b="1" i="1" dirty="0" err="1"/>
              <a:t>Юринець</a:t>
            </a:r>
            <a:r>
              <a:rPr lang="uk-UA" b="1" i="1" dirty="0"/>
              <a:t>, М. </a:t>
            </a:r>
            <a:r>
              <a:rPr lang="uk-UA" b="1" i="1" dirty="0" err="1"/>
              <a:t>Яворський</a:t>
            </a:r>
            <a:r>
              <a:rPr lang="uk-UA" b="1" i="1" dirty="0"/>
              <a:t>. На перевиборах президії були підтверджені повноваження обраного у травні 1928 на вимогу влади президента Д. Заболотного. У 1928 усунено від обов'язків незмінного секретаря ВУАН А. Кримського. Влітку 1929 заарештовані два члени Академії (С. Єфремов і М. </a:t>
            </a:r>
            <a:r>
              <a:rPr lang="uk-UA" b="1" i="1" dirty="0" err="1"/>
              <a:t>Слабченко</a:t>
            </a:r>
            <a:r>
              <a:rPr lang="uk-UA" b="1" i="1" dirty="0"/>
              <a:t>) і 24 співробітники ВУАН, яких було звинувачено у приналежності до неіснуючої контрреволюційної організації “Спілка визволення України” і згодом засуджено до тривалих термінів ув'язнення. У </a:t>
            </a:r>
            <a:r>
              <a:rPr lang="uk-UA" b="1" i="1" dirty="0" smtClean="0"/>
              <a:t>1930-1931 </a:t>
            </a:r>
            <a:r>
              <a:rPr lang="uk-UA" b="1" i="1" dirty="0"/>
              <a:t>“чистки” співробітників ВУАН продовжувались. Повного розгрому зазнали історичні установи, створені у ВУАН під керівництвом М. Грушевського, а його самого заарештовано і примушено жити у Москві.</a:t>
            </a:r>
          </a:p>
        </p:txBody>
      </p:sp>
    </p:spTree>
    <p:extLst>
      <p:ext uri="{BB962C8B-B14F-4D97-AF65-F5344CB8AC3E}">
        <p14:creationId xmlns:p14="http://schemas.microsoft.com/office/powerpoint/2010/main" val="427585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tint val="93000"/>
                <a:shade val="20000"/>
              </a:schemeClr>
              <a:schemeClr val="bg2">
                <a:tint val="90000"/>
                <a:shade val="85000"/>
                <a:satMod val="115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tile tx="0" ty="0" sx="60000" sy="6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type="body" idx="1"/>
          </p:nvPr>
        </p:nvSpPr>
        <p:spPr>
          <a:xfrm>
            <a:off x="323528" y="3645024"/>
            <a:ext cx="8424936" cy="2808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b="1" i="1" dirty="0" smtClean="0">
                <a:solidFill>
                  <a:schemeClr val="tx1"/>
                </a:solidFill>
              </a:rPr>
              <a:t>У </a:t>
            </a:r>
            <a:r>
              <a:rPr lang="uk-UA" b="1" i="1" dirty="0">
                <a:solidFill>
                  <a:schemeClr val="tx1"/>
                </a:solidFill>
              </a:rPr>
              <a:t>1934 ВУАН було передано у безпосереднє підпорядкування РНК УСРР. Тоді ж із </a:t>
            </a:r>
            <a:r>
              <a:rPr lang="uk-UA" b="1" i="1" dirty="0" err="1">
                <a:solidFill>
                  <a:schemeClr val="tx1"/>
                </a:solidFill>
              </a:rPr>
              <a:t>наркомосвіти</a:t>
            </a:r>
            <a:r>
              <a:rPr lang="uk-UA" b="1" i="1" dirty="0">
                <a:solidFill>
                  <a:schemeClr val="tx1"/>
                </a:solidFill>
              </a:rPr>
              <a:t> передали у підпорядкування президії ВУАН інститути фізики, ботаніки, мікробіології та епідеміології, біохімії, геології, водного господарства, а також створено нові інститути: електрозварювання, гірничої механіки, хімічної технології, клінічної фізіології; раду з вивчення продуктивних сил УСРР, геофізичну обсерваторію. У 1935 ВУАН передано Дніпропетровський інститут фізичної хімії.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9273"/>
            <a:ext cx="1584176" cy="158417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49346" y="1993449"/>
            <a:ext cx="16205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i="1" u="sng" dirty="0" smtClean="0"/>
              <a:t>О. Богомолець</a:t>
            </a:r>
            <a:endParaRPr lang="uk-UA" i="1" u="sng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23728" y="409273"/>
            <a:ext cx="6696744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i="1" dirty="0" smtClean="0"/>
              <a:t>У липні 1930 президентом Академії став Олександр Богомолець. Новообраний президент здійснив докорінну структурну реорганізацію. Замість колишніх трьох відділів Академії було створено два нові − природничо-технічний і соціально-економічний. У 1931 ВУАН налічувала 164 науково-дослідні установи, в яких працювало лише 242 наукових співробітники, з них 79 академіків. Чимало кафедр мало 1-2 штатних працівників, практично не існувало лабораторно-експериментальної бази досліджень, бракувало коштів для експедиційних і натурних робіт. Після січневої сесії ВУАН у 1934 основною структурною одиницею став науково-дослідний інститут, що сприяло </a:t>
            </a:r>
            <a:r>
              <a:rPr lang="uk-UA" b="1" i="1" dirty="0" smtClean="0"/>
              <a:t>концентрації наукових сил.</a:t>
            </a:r>
            <a:endParaRPr lang="uk-UA" b="1" i="1" dirty="0"/>
          </a:p>
        </p:txBody>
      </p:sp>
    </p:spTree>
    <p:extLst>
      <p:ext uri="{BB962C8B-B14F-4D97-AF65-F5344CB8AC3E}">
        <p14:creationId xmlns:p14="http://schemas.microsoft.com/office/powerpoint/2010/main" val="272398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251521" y="548680"/>
            <a:ext cx="8892480" cy="619343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b="1" i="1" dirty="0" smtClean="0"/>
              <a:t>  У </a:t>
            </a:r>
            <a:r>
              <a:rPr lang="uk-UA" b="1" i="1" dirty="0"/>
              <a:t>лютому 1936 ВУАН перейменували в АН УСРР. До її складу увійшли інститути історії України, економіки, української літератури і українського фольклору. У 1920-30-х роках в АН УСРР розвивалися всесвітньовідомі наукові школи Д. </a:t>
            </a:r>
            <a:r>
              <a:rPr lang="uk-UA" b="1" i="1" dirty="0" err="1"/>
              <a:t>Граве</a:t>
            </a:r>
            <a:r>
              <a:rPr lang="uk-UA" b="1" i="1" dirty="0"/>
              <a:t> (алгебра), М. Крилова (математична фізика), Л. </a:t>
            </a:r>
            <a:r>
              <a:rPr lang="uk-UA" b="1" i="1" dirty="0" err="1"/>
              <a:t>Писаржевського</a:t>
            </a:r>
            <a:r>
              <a:rPr lang="uk-UA" b="1" i="1" dirty="0"/>
              <a:t> (хімія), О. </a:t>
            </a:r>
            <a:r>
              <a:rPr lang="uk-UA" b="1" i="1" dirty="0" err="1"/>
              <a:t>Динника</a:t>
            </a:r>
            <a:r>
              <a:rPr lang="uk-UA" b="1" i="1" dirty="0"/>
              <a:t> (механіка і теорія пружності), О. Богомольця (експериментальна патологія), Є. Патона (електрозварювання), М. Федорова (гірнича механіка), М. Холодного і О. Фоміна (ботаніка), І. </a:t>
            </a:r>
            <a:r>
              <a:rPr lang="uk-UA" b="1" i="1" dirty="0" err="1"/>
              <a:t>Шмальгаузена</a:t>
            </a:r>
            <a:r>
              <a:rPr lang="uk-UA" b="1" i="1" dirty="0"/>
              <a:t> (зоологія) та ін.</a:t>
            </a:r>
          </a:p>
          <a:p>
            <a:pPr marL="0" indent="0">
              <a:buNone/>
            </a:pPr>
            <a:r>
              <a:rPr lang="uk-UA" b="1" i="1" dirty="0" smtClean="0"/>
              <a:t>  У </a:t>
            </a:r>
            <a:r>
              <a:rPr lang="uk-UA" b="1" i="1" dirty="0"/>
              <a:t>1938 до АН УРСР увійшов Харківський фізико-технічний інститут, який займав провідні позиції в розробці ряду напрямів ядерної фізики. Вперше в СРСР тут провели ядерну реакцію шляхом розщеплення ядра літію. В Інституті фізичної хімії 1934 одержано важку воду (О.Бродський). На поч. 1941 у складі АН УРСР існувало 26 інститутів. У них працювало 3092 співробітники, серед яких 60 академіків, 66 членів-кореспондентів, 164 доктори і 325 кандидатів наук. Інститути розміщувалися в Києві, Харкові, Дніпропетровську та Львові.</a:t>
            </a:r>
          </a:p>
        </p:txBody>
      </p:sp>
    </p:spTree>
    <p:extLst>
      <p:ext uri="{BB962C8B-B14F-4D97-AF65-F5344CB8AC3E}">
        <p14:creationId xmlns:p14="http://schemas.microsoft.com/office/powerpoint/2010/main" val="424522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i="1" dirty="0"/>
              <a:t>http://</a:t>
            </a:r>
            <a:r>
              <a:rPr lang="de-DE" b="1" i="1" dirty="0" smtClean="0"/>
              <a:t>histpol.pl.ua</a:t>
            </a:r>
            <a:endParaRPr lang="uk-UA" b="1" i="1" dirty="0" smtClean="0"/>
          </a:p>
          <a:p>
            <a:endParaRPr lang="uk-UA" b="1" i="1" dirty="0" smtClean="0"/>
          </a:p>
          <a:p>
            <a:r>
              <a:rPr lang="de-DE" b="1" i="1" dirty="0" smtClean="0"/>
              <a:t>https</a:t>
            </a:r>
            <a:r>
              <a:rPr lang="de-DE" b="1" i="1" dirty="0"/>
              <a:t>://uk.wikipedia.org</a:t>
            </a:r>
            <a:endParaRPr lang="uk-UA" b="1" i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/>
              <a:t>Список джерел: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153847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74</TotalTime>
  <Words>1031</Words>
  <Application>Microsoft Office PowerPoint</Application>
  <PresentationFormat>Экран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Твердый переплет</vt:lpstr>
      <vt:lpstr>Всеукраїнська академія наук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Список джерел: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Всеукраїнська академія наук</dc:title>
  <dc:creator>Vika</dc:creator>
  <cp:lastModifiedBy>Vika</cp:lastModifiedBy>
  <cp:revision>7</cp:revision>
  <dcterms:created xsi:type="dcterms:W3CDTF">2013-04-21T10:54:44Z</dcterms:created>
  <dcterms:modified xsi:type="dcterms:W3CDTF">2013-04-21T12:09:22Z</dcterms:modified>
</cp:coreProperties>
</file>