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  <p:clrMru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80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8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78DD8-F3D9-4FF4-8E74-AFBDE7293CC1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39812-372F-4588-AA07-39ED97FD91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78DD8-F3D9-4FF4-8E74-AFBDE7293CC1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39812-372F-4588-AA07-39ED97FD91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78DD8-F3D9-4FF4-8E74-AFBDE7293CC1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39812-372F-4588-AA07-39ED97FD91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78DD8-F3D9-4FF4-8E74-AFBDE7293CC1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39812-372F-4588-AA07-39ED97FD91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78DD8-F3D9-4FF4-8E74-AFBDE7293CC1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39812-372F-4588-AA07-39ED97FD91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78DD8-F3D9-4FF4-8E74-AFBDE7293CC1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39812-372F-4588-AA07-39ED97FD91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78DD8-F3D9-4FF4-8E74-AFBDE7293CC1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39812-372F-4588-AA07-39ED97FD91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78DD8-F3D9-4FF4-8E74-AFBDE7293CC1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39812-372F-4588-AA07-39ED97FD91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78DD8-F3D9-4FF4-8E74-AFBDE7293CC1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39812-372F-4588-AA07-39ED97FD91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78DD8-F3D9-4FF4-8E74-AFBDE7293CC1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39812-372F-4588-AA07-39ED97FD91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78DD8-F3D9-4FF4-8E74-AFBDE7293CC1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39812-372F-4588-AA07-39ED97FD91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78DD8-F3D9-4FF4-8E74-AFBDE7293CC1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39812-372F-4588-AA07-39ED97FD91E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8.png"/><Relationship Id="rId2" Type="http://schemas.openxmlformats.org/officeDocument/2006/relationships/audio" Target="file:///C:\Users\Liza\Documents\&#1064;&#1082;&#1086;&#1083;&#1072;\&#1087;&#1088;&#1077;&#1079;&#1077;&#1085;&#1090;&#1072;&#1094;&#1080;&#1103;%20&#1080;&#1085;&#1092;\&#1087;&#1077;&#1089;&#1085;&#1080;%20&#1080;&#1089;&#1087;&#1086;&#1083;&#1085;&#1080;&#1090;&#1077;&#1083;&#1077;&#1081;\John%20Coltrane%20-%20&#1044;&#1078;&#1086;&#1085;%20&#1050;&#1086;&#1083;&#1090;&#1088;&#1077;&#1081;&#1085;%20-%20Be-Bop.mp3" TargetMode="External"/><Relationship Id="rId1" Type="http://schemas.openxmlformats.org/officeDocument/2006/relationships/tags" Target="../tags/tag9.xml"/><Relationship Id="rId6" Type="http://schemas.openxmlformats.org/officeDocument/2006/relationships/image" Target="../media/image22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21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5.jpeg"/><Relationship Id="rId2" Type="http://schemas.openxmlformats.org/officeDocument/2006/relationships/audio" Target="file:///C:\Users\Liza\Documents\&#1064;&#1082;&#1086;&#1083;&#1072;\&#1087;&#1088;&#1077;&#1079;&#1077;&#1085;&#1090;&#1072;&#1094;&#1080;&#1103;%20&#1080;&#1085;&#1092;\&#1087;&#1077;&#1089;&#1085;&#1080;%20&#1080;&#1089;&#1087;&#1086;&#1083;&#1085;&#1080;&#1090;&#1077;&#1083;&#1077;&#1081;\Calvin%20Harris%20ft.%20Ellie%20Goulding%20-%20I%20Need%20Your%20Love.mp3" TargetMode="External"/><Relationship Id="rId1" Type="http://schemas.openxmlformats.org/officeDocument/2006/relationships/tags" Target="../tags/tag11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33.pn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43.jpeg"/><Relationship Id="rId5" Type="http://schemas.openxmlformats.org/officeDocument/2006/relationships/image" Target="../media/image35.jpeg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6.jpeg"/><Relationship Id="rId2" Type="http://schemas.openxmlformats.org/officeDocument/2006/relationships/audio" Target="file:///D:\&#1040;&#1091;&#1076;&#1080;&#1086;\&#1088;&#1086;&#1086;&#1086;&#1082;\%5bAMATORY%5d%20vs%20Animal%20&#1044;&#1078;&#1072;Z-%20_&#1058;&#1088;&#1080;%20&#1055;&#1086;&#1083;&#1086;&#1089;&#1082;&#1080;_%20(feat.%20&#1052;&#1080;&#1093;&#1072;&#1083;&#1099;&#1095;).mp3" TargetMode="External"/><Relationship Id="rId1" Type="http://schemas.openxmlformats.org/officeDocument/2006/relationships/tags" Target="../tags/tag15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1.png"/><Relationship Id="rId2" Type="http://schemas.openxmlformats.org/officeDocument/2006/relationships/audio" Target="file:///D:\&#1040;&#1091;&#1076;&#1080;&#1086;\&#1088;&#1086;&#1086;&#1086;&#1082;\Hollywood%20Undead%20-%20Levitate.mp3" TargetMode="External"/><Relationship Id="rId1" Type="http://schemas.openxmlformats.org/officeDocument/2006/relationships/tags" Target="../tags/tag17.xml"/><Relationship Id="rId6" Type="http://schemas.openxmlformats.org/officeDocument/2006/relationships/image" Target="../media/image45.jpeg"/><Relationship Id="rId5" Type="http://schemas.openxmlformats.org/officeDocument/2006/relationships/image" Target="../media/image50.jpeg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5" Type="http://schemas.openxmlformats.org/officeDocument/2006/relationships/image" Target="../media/image52.jpeg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Liza\Documents\&#1064;&#1082;&#1086;&#1083;&#1072;\&#1087;&#1088;&#1077;&#1079;&#1077;&#1085;&#1090;&#1072;&#1094;&#1080;&#1103;%20&#1080;&#1085;&#1092;\&#1087;&#1077;&#1089;&#1085;&#1080;%20&#1080;&#1089;&#1087;&#1086;&#1083;&#1085;&#1080;&#1090;&#1077;&#1083;&#1077;&#1081;\Led%20Zeppelin%20-%20I%20Can't%20Quit%20You%20Baby(&#1042;&#1080;&#1083;&#1083;&#1080;%20&#1044;&#1080;&#1082;&#1089;&#1086;&#1085;%20cover).mp3" TargetMode="Externa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5.png"/><Relationship Id="rId2" Type="http://schemas.openxmlformats.org/officeDocument/2006/relationships/audio" Target="file:///C:\Users\Liza\Documents\&#1064;&#1082;&#1086;&#1083;&#1072;\&#1087;&#1088;&#1077;&#1079;&#1077;&#1085;&#1090;&#1072;&#1094;&#1080;&#1103;%20&#1080;&#1085;&#1092;\&#1087;&#1077;&#1089;&#1085;&#1080;%20&#1080;&#1089;&#1087;&#1086;&#1083;&#1085;&#1080;&#1090;&#1077;&#1083;&#1077;&#1081;\Magnetic%20Man%20ft%20P%20Money-%20Anthemic.mp3" TargetMode="External"/><Relationship Id="rId1" Type="http://schemas.openxmlformats.org/officeDocument/2006/relationships/tags" Target="../tags/tag19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6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Liza\Documents\&#1064;&#1082;&#1086;&#1083;&#1072;\&#1087;&#1088;&#1077;&#1079;&#1077;&#1085;&#1090;&#1072;&#1094;&#1080;&#1103;%20&#1080;&#1085;&#1092;\&#1087;&#1077;&#1089;&#1085;&#1080;%20&#1080;&#1089;&#1087;&#1086;&#1083;&#1085;&#1080;&#1090;&#1077;&#1083;&#1077;&#1081;\Ella%20Jane%20Fitzgerald%20-%20Them%20There%20Eyes.mp3" TargetMode="External"/><Relationship Id="rId1" Type="http://schemas.openxmlformats.org/officeDocument/2006/relationships/tags" Target="../tags/tag6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20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8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Музыкальные направления </a:t>
            </a:r>
            <a:endParaRPr lang="ru-RU" dirty="0"/>
          </a:p>
        </p:txBody>
      </p:sp>
    </p:spTree>
  </p:cSld>
  <p:clrMapOvr>
    <a:masterClrMapping/>
  </p:clrMapOvr>
  <p:transition advTm="3775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300192" y="0"/>
            <a:ext cx="2843808" cy="685800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Колтрейн Джон (</a:t>
            </a:r>
            <a:r>
              <a:rPr lang="ru-RU" dirty="0" err="1" smtClean="0"/>
              <a:t>John</a:t>
            </a:r>
            <a:r>
              <a:rPr lang="ru-RU" dirty="0" smtClean="0"/>
              <a:t> </a:t>
            </a:r>
            <a:r>
              <a:rPr lang="ru-RU" dirty="0" err="1" smtClean="0"/>
              <a:t>William</a:t>
            </a:r>
            <a:r>
              <a:rPr lang="ru-RU" dirty="0" smtClean="0"/>
              <a:t> </a:t>
            </a:r>
            <a:r>
              <a:rPr lang="ru-RU" dirty="0" err="1" smtClean="0"/>
              <a:t>Coltrane</a:t>
            </a:r>
            <a:r>
              <a:rPr lang="ru-RU" dirty="0" smtClean="0"/>
              <a:t>, 28.09.1926, </a:t>
            </a:r>
            <a:r>
              <a:rPr lang="ru-RU" dirty="0" err="1" smtClean="0"/>
              <a:t>Хамлет</a:t>
            </a:r>
            <a:r>
              <a:rPr lang="ru-RU" dirty="0" smtClean="0"/>
              <a:t>, шт. Северная Каролина – 17.07.1967, </a:t>
            </a:r>
            <a:r>
              <a:rPr lang="ru-RU" dirty="0" err="1" smtClean="0"/>
              <a:t>Хантингтон</a:t>
            </a:r>
            <a:r>
              <a:rPr lang="ru-RU" dirty="0" smtClean="0"/>
              <a:t>, шт. Нью-Йорк) Тенор- и сопрано-саксофонист, выдающийся новатор, один из музыкантов виртуозов, оказавших сильнейшее влияние на развитие джаза.</a:t>
            </a:r>
          </a:p>
          <a:p>
            <a:endParaRPr lang="ru-RU" dirty="0"/>
          </a:p>
        </p:txBody>
      </p:sp>
      <p:pic>
        <p:nvPicPr>
          <p:cNvPr id="5" name="Рисунок 4" descr="94999285_3324853_tumblr_md56rwZhN61rqroy7o1_5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4644008" cy="5733344"/>
          </a:xfrm>
          <a:prstGeom prst="rect">
            <a:avLst/>
          </a:prstGeom>
        </p:spPr>
      </p:pic>
      <p:pic>
        <p:nvPicPr>
          <p:cNvPr id="6" name="Рисунок 5" descr="Coltrane_zps97ad3ebc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39752" y="1097360"/>
            <a:ext cx="4320480" cy="5760640"/>
          </a:xfrm>
          <a:prstGeom prst="rect">
            <a:avLst/>
          </a:prstGeom>
        </p:spPr>
      </p:pic>
      <p:pic>
        <p:nvPicPr>
          <p:cNvPr id="7" name="John Coltrane - Джон Колтрейн - Be-Bop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8839200" y="332656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2105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">
                <p:cTn id="3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2627784" cy="6858000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 smtClean="0"/>
              <a:t>Армстронг</a:t>
            </a:r>
            <a:r>
              <a:rPr lang="ru-RU" dirty="0" smtClean="0"/>
              <a:t> </a:t>
            </a:r>
            <a:r>
              <a:rPr lang="ru-RU" dirty="0" err="1" smtClean="0"/>
              <a:t>Дэниел</a:t>
            </a:r>
            <a:r>
              <a:rPr lang="ru-RU" dirty="0" smtClean="0"/>
              <a:t> Луи "</a:t>
            </a:r>
            <a:r>
              <a:rPr lang="ru-RU" dirty="0" err="1" smtClean="0"/>
              <a:t>Сэчмо</a:t>
            </a:r>
            <a:r>
              <a:rPr lang="ru-RU" dirty="0" smtClean="0"/>
              <a:t>" ("</a:t>
            </a:r>
            <a:r>
              <a:rPr lang="ru-RU" dirty="0" err="1" smtClean="0"/>
              <a:t>Сэчелмаут</a:t>
            </a:r>
            <a:r>
              <a:rPr lang="ru-RU" dirty="0" smtClean="0"/>
              <a:t>", "</a:t>
            </a:r>
            <a:r>
              <a:rPr lang="ru-RU" dirty="0" err="1" smtClean="0"/>
              <a:t>Гейтмаут</a:t>
            </a:r>
            <a:r>
              <a:rPr lang="ru-RU" dirty="0" smtClean="0"/>
              <a:t>", "</a:t>
            </a:r>
            <a:r>
              <a:rPr lang="ru-RU" dirty="0" err="1" smtClean="0"/>
              <a:t>Диппер-маут</a:t>
            </a:r>
            <a:r>
              <a:rPr lang="ru-RU" dirty="0" smtClean="0"/>
              <a:t>", "</a:t>
            </a:r>
            <a:r>
              <a:rPr lang="ru-RU" dirty="0" err="1" smtClean="0"/>
              <a:t>Диппер</a:t>
            </a:r>
            <a:r>
              <a:rPr lang="ru-RU" dirty="0" smtClean="0"/>
              <a:t>", "</a:t>
            </a:r>
            <a:r>
              <a:rPr lang="ru-RU" dirty="0" err="1" smtClean="0"/>
              <a:t>Фэйс</a:t>
            </a:r>
            <a:r>
              <a:rPr lang="ru-RU" dirty="0" smtClean="0"/>
              <a:t>", "</a:t>
            </a:r>
            <a:r>
              <a:rPr lang="ru-RU" dirty="0" err="1" smtClean="0"/>
              <a:t>Попс</a:t>
            </a:r>
            <a:r>
              <a:rPr lang="ru-RU" dirty="0" smtClean="0"/>
              <a:t>", "</a:t>
            </a:r>
            <a:r>
              <a:rPr lang="ru-RU" dirty="0" err="1" smtClean="0"/>
              <a:t>Литл</a:t>
            </a:r>
            <a:r>
              <a:rPr lang="ru-RU" dirty="0" smtClean="0"/>
              <a:t> Луис", "Кинг </a:t>
            </a:r>
            <a:r>
              <a:rPr lang="ru-RU" dirty="0" err="1" smtClean="0"/>
              <a:t>оф</a:t>
            </a:r>
            <a:r>
              <a:rPr lang="ru-RU" dirty="0" smtClean="0"/>
              <a:t> Джаз", "</a:t>
            </a:r>
            <a:r>
              <a:rPr lang="ru-RU" dirty="0" err="1" smtClean="0"/>
              <a:t>Амбассадор</a:t>
            </a:r>
            <a:r>
              <a:rPr lang="ru-RU" dirty="0" smtClean="0"/>
              <a:t> </a:t>
            </a:r>
            <a:r>
              <a:rPr lang="ru-RU" dirty="0" err="1" smtClean="0"/>
              <a:t>Сэтч</a:t>
            </a:r>
            <a:r>
              <a:rPr lang="ru-RU" dirty="0" smtClean="0"/>
              <a:t>"). Великий американский джазовый музыкант, трубач, корнетист, вокалист, руководитель оркестра, композитор.</a:t>
            </a:r>
          </a:p>
          <a:p>
            <a:endParaRPr lang="ru-RU" dirty="0"/>
          </a:p>
        </p:txBody>
      </p:sp>
      <p:pic>
        <p:nvPicPr>
          <p:cNvPr id="4" name="Рисунок 3" descr="18171c15226c83488c84c4bf05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0"/>
            <a:ext cx="6516216" cy="4824905"/>
          </a:xfrm>
          <a:prstGeom prst="rect">
            <a:avLst/>
          </a:prstGeom>
        </p:spPr>
      </p:pic>
      <p:pic>
        <p:nvPicPr>
          <p:cNvPr id="5" name="Рисунок 4" descr="Louis-Armstrong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83200" y="1143000"/>
            <a:ext cx="3860800" cy="5715000"/>
          </a:xfrm>
          <a:prstGeom prst="rect">
            <a:avLst/>
          </a:prstGeom>
        </p:spPr>
      </p:pic>
      <p:pic>
        <p:nvPicPr>
          <p:cNvPr id="6" name="Рисунок 5" descr="7726_jpg_131246127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71799" y="1988840"/>
            <a:ext cx="6252533" cy="486916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31123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alphaModFix amt="88000"/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149080"/>
            <a:ext cx="8229600" cy="2708920"/>
          </a:xfrm>
        </p:spPr>
        <p:txBody>
          <a:bodyPr>
            <a:normAutofit fontScale="70000" lnSpcReduction="20000"/>
          </a:bodyPr>
          <a:lstStyle/>
          <a:p>
            <a:r>
              <a:rPr lang="ru-RU" i="1" dirty="0" err="1" smtClean="0">
                <a:solidFill>
                  <a:schemeClr val="bg1">
                    <a:lumMod val="95000"/>
                  </a:schemeClr>
                </a:solidFill>
              </a:rPr>
              <a:t>Электро́нная</a:t>
            </a:r>
            <a:r>
              <a:rPr lang="ru-RU" i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bg1">
                    <a:lumMod val="95000"/>
                  </a:schemeClr>
                </a:solidFill>
              </a:rPr>
              <a:t>му́зыка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 (нем. </a:t>
            </a:r>
            <a:r>
              <a:rPr lang="de-DE" i="1" dirty="0" smtClean="0">
                <a:solidFill>
                  <a:schemeClr val="bg1">
                    <a:lumMod val="95000"/>
                  </a:schemeClr>
                </a:solidFill>
              </a:rPr>
              <a:t>Elektronische Musik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, англ. </a:t>
            </a:r>
            <a:r>
              <a:rPr lang="ru-RU" i="1" dirty="0" err="1" smtClean="0">
                <a:solidFill>
                  <a:schemeClr val="bg1">
                    <a:lumMod val="95000"/>
                  </a:schemeClr>
                </a:solidFill>
              </a:rPr>
              <a:t>Electronic</a:t>
            </a:r>
            <a:r>
              <a:rPr lang="ru-RU" i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bg1">
                    <a:lumMod val="95000"/>
                  </a:schemeClr>
                </a:solidFill>
              </a:rPr>
              <a:t>music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, в просторечии также «электроника») — широкий музыкальный жанр, обозначающий музыку, созданную с использованием электронных музыкальных инструментов и технологий (чаще всего при помощи специальных компьютерных программ). Самыми известными исполнителями 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</a:rPr>
              <a:t>електо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 хауса являются: 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</a:rPr>
              <a:t>Calvin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</a:rPr>
              <a:t>Harris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 , 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</a:rPr>
              <a:t>Дави́д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</a:rPr>
              <a:t>Гетта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́ , . 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</a:rPr>
              <a:t>Swedish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</a:rPr>
              <a:t>House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</a:rPr>
              <a:t>Mafia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" name="Рисунок 3" descr="Calvin+Harris+PN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3810000" cy="3810000"/>
          </a:xfrm>
          <a:prstGeom prst="rect">
            <a:avLst/>
          </a:prstGeom>
        </p:spPr>
      </p:pic>
      <p:pic>
        <p:nvPicPr>
          <p:cNvPr id="5" name="Рисунок 4" descr="03cfba07ae921ab274b108d2f7f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63458" y="1052736"/>
            <a:ext cx="4880542" cy="2745305"/>
          </a:xfrm>
          <a:prstGeom prst="rect">
            <a:avLst/>
          </a:prstGeom>
        </p:spPr>
      </p:pic>
      <p:pic>
        <p:nvPicPr>
          <p:cNvPr id="6" name="Рисунок 5" descr="swedish_house_mafia___one_last_tour___wallpaper_by_mysterious_master_x-d5m18eb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47664" y="548680"/>
            <a:ext cx="5852160" cy="3291840"/>
          </a:xfrm>
          <a:prstGeom prst="rect">
            <a:avLst/>
          </a:prstGeom>
        </p:spPr>
      </p:pic>
      <p:pic>
        <p:nvPicPr>
          <p:cNvPr id="7" name="Calvin Harris ft. Ellie Goulding - I Need Your Love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 cstate="print"/>
          <a:stretch>
            <a:fillRect/>
          </a:stretch>
        </p:blipFill>
        <p:spPr>
          <a:xfrm>
            <a:off x="8460432" y="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4632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4">
                <p:cTn id="3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81000"/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0"/>
            <a:ext cx="8229600" cy="2116832"/>
          </a:xfrm>
        </p:spPr>
        <p:txBody>
          <a:bodyPr/>
          <a:lstStyle/>
          <a:p>
            <a:r>
              <a:rPr lang="ru-RU" dirty="0" err="1" smtClean="0">
                <a:solidFill>
                  <a:srgbClr val="FFFF00"/>
                </a:solidFill>
              </a:rPr>
              <a:t>Calvin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Harris</a:t>
            </a:r>
            <a:r>
              <a:rPr lang="ru-RU" dirty="0" smtClean="0">
                <a:solidFill>
                  <a:srgbClr val="FFFF00"/>
                </a:solidFill>
              </a:rPr>
              <a:t> (Адам Ричард </a:t>
            </a:r>
            <a:r>
              <a:rPr lang="ru-RU" dirty="0" err="1" smtClean="0">
                <a:solidFill>
                  <a:srgbClr val="FFFF00"/>
                </a:solidFill>
              </a:rPr>
              <a:t>Вайлс</a:t>
            </a:r>
            <a:r>
              <a:rPr lang="ru-RU" dirty="0" smtClean="0">
                <a:solidFill>
                  <a:srgbClr val="FFFF00"/>
                </a:solidFill>
              </a:rPr>
              <a:t>) родился 17 января 1984 года в </a:t>
            </a:r>
            <a:r>
              <a:rPr lang="ru-RU" dirty="0" err="1" smtClean="0">
                <a:solidFill>
                  <a:srgbClr val="FFFF00"/>
                </a:solidFill>
              </a:rPr>
              <a:t>Дамфрисе</a:t>
            </a:r>
            <a:r>
              <a:rPr lang="ru-RU" dirty="0" smtClean="0">
                <a:solidFill>
                  <a:srgbClr val="FFFF00"/>
                </a:solidFill>
              </a:rPr>
              <a:t>, Шотландия) — это шотландский автор-исполнитель, продюсер, DJ</a:t>
            </a:r>
          </a:p>
          <a:p>
            <a:endParaRPr lang="ru-RU" dirty="0"/>
          </a:p>
        </p:txBody>
      </p:sp>
      <p:pic>
        <p:nvPicPr>
          <p:cNvPr id="4" name="Рисунок 3" descr="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916832"/>
            <a:ext cx="4572000" cy="3048000"/>
          </a:xfrm>
          <a:prstGeom prst="rect">
            <a:avLst/>
          </a:prstGeom>
        </p:spPr>
      </p:pic>
      <p:pic>
        <p:nvPicPr>
          <p:cNvPr id="5" name="Рисунок 4" descr="calvin-harris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87620" y="2492896"/>
            <a:ext cx="5456380" cy="4365104"/>
          </a:xfrm>
          <a:prstGeom prst="rect">
            <a:avLst/>
          </a:prstGeom>
        </p:spPr>
      </p:pic>
      <p:pic>
        <p:nvPicPr>
          <p:cNvPr id="6" name="Рисунок 5" descr="Calvin+Harris+PN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048000"/>
            <a:ext cx="3810000" cy="3810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9532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79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28184" y="0"/>
            <a:ext cx="2915816" cy="6858000"/>
          </a:xfrm>
        </p:spPr>
        <p:txBody>
          <a:bodyPr>
            <a:normAutofit/>
          </a:bodyPr>
          <a:lstStyle/>
          <a:p>
            <a:r>
              <a:rPr lang="ru-RU" dirty="0" err="1" smtClean="0">
                <a:solidFill>
                  <a:srgbClr val="00B0F0"/>
                </a:solidFill>
              </a:rPr>
              <a:t>Дэ́вид</a:t>
            </a:r>
            <a:r>
              <a:rPr lang="ru-RU" dirty="0" smtClean="0">
                <a:solidFill>
                  <a:srgbClr val="00B0F0"/>
                </a:solidFill>
              </a:rPr>
              <a:t> Пьер </a:t>
            </a:r>
            <a:r>
              <a:rPr lang="ru-RU" dirty="0" err="1" smtClean="0">
                <a:solidFill>
                  <a:srgbClr val="00B0F0"/>
                </a:solidFill>
              </a:rPr>
              <a:t>Ге́тта</a:t>
            </a:r>
            <a:r>
              <a:rPr lang="ru-RU" dirty="0" smtClean="0">
                <a:solidFill>
                  <a:srgbClr val="00B0F0"/>
                </a:solidFill>
              </a:rPr>
              <a:t> (фр. </a:t>
            </a:r>
            <a:r>
              <a:rPr lang="ru-RU" dirty="0" err="1" smtClean="0">
                <a:solidFill>
                  <a:srgbClr val="00B0F0"/>
                </a:solidFill>
              </a:rPr>
              <a:t>David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Pierre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Guetta</a:t>
            </a:r>
            <a:r>
              <a:rPr lang="ru-RU" dirty="0" smtClean="0">
                <a:solidFill>
                  <a:srgbClr val="00B0F0"/>
                </a:solidFill>
              </a:rPr>
              <a:t> ; </a:t>
            </a:r>
            <a:r>
              <a:rPr lang="ru-RU" dirty="0" err="1" smtClean="0">
                <a:solidFill>
                  <a:srgbClr val="00B0F0"/>
                </a:solidFill>
              </a:rPr>
              <a:t>ф</a:t>
            </a:r>
            <a:r>
              <a:rPr lang="ru-RU" dirty="0" smtClean="0">
                <a:solidFill>
                  <a:srgbClr val="00B0F0"/>
                </a:solidFill>
              </a:rPr>
              <a:t> 7 ноября 1967, Париж)— французский </a:t>
            </a:r>
            <a:r>
              <a:rPr lang="ru-RU" dirty="0" err="1" smtClean="0">
                <a:solidFill>
                  <a:srgbClr val="00B0F0"/>
                </a:solidFill>
              </a:rPr>
              <a:t>диджей</a:t>
            </a:r>
            <a:r>
              <a:rPr lang="ru-RU" dirty="0" smtClean="0">
                <a:solidFill>
                  <a:srgbClr val="00B0F0"/>
                </a:solidFill>
              </a:rPr>
              <a:t> и продюсер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4" name="Рисунок 3" descr="david_guett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4038600" cy="4038600"/>
          </a:xfrm>
          <a:prstGeom prst="rect">
            <a:avLst/>
          </a:prstGeom>
        </p:spPr>
      </p:pic>
      <p:pic>
        <p:nvPicPr>
          <p:cNvPr id="5" name="Рисунок 4" descr="David+Guetta+pn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95736" y="2415452"/>
            <a:ext cx="4175326" cy="444254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9733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75000"/>
            <a:lum/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0"/>
            <a:ext cx="8229600" cy="139675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Шведская Хаус Мафия (англ. </a:t>
            </a:r>
            <a:r>
              <a:rPr lang="ru-RU" dirty="0" err="1" smtClean="0">
                <a:solidFill>
                  <a:srgbClr val="FFFF00"/>
                </a:solidFill>
              </a:rPr>
              <a:t>Swedish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House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Mafia</a:t>
            </a:r>
            <a:r>
              <a:rPr lang="ru-RU" dirty="0" smtClean="0">
                <a:solidFill>
                  <a:srgbClr val="FFFF00"/>
                </a:solidFill>
              </a:rPr>
              <a:t>) являлись Шведским электронно-танцевальным музыкальным трио, состоящее из трех </a:t>
            </a:r>
            <a:r>
              <a:rPr lang="ru-RU" dirty="0" err="1" smtClean="0">
                <a:solidFill>
                  <a:srgbClr val="FFFF00"/>
                </a:solidFill>
              </a:rPr>
              <a:t>хаус</a:t>
            </a:r>
            <a:r>
              <a:rPr lang="ru-RU" dirty="0" smtClean="0">
                <a:solidFill>
                  <a:srgbClr val="FFFF00"/>
                </a:solidFill>
              </a:rPr>
              <a:t> DJ-ев и продюсеров: </a:t>
            </a:r>
            <a:r>
              <a:rPr lang="ru-RU" dirty="0" err="1" smtClean="0">
                <a:solidFill>
                  <a:srgbClr val="FFFF00"/>
                </a:solidFill>
              </a:rPr>
              <a:t>Axwell</a:t>
            </a:r>
            <a:r>
              <a:rPr lang="ru-RU" dirty="0" smtClean="0">
                <a:solidFill>
                  <a:srgbClr val="FFFF00"/>
                </a:solidFill>
              </a:rPr>
              <a:t>, </a:t>
            </a:r>
            <a:r>
              <a:rPr lang="ru-RU" dirty="0" err="1" smtClean="0">
                <a:solidFill>
                  <a:srgbClr val="FFFF00"/>
                </a:solidFill>
              </a:rPr>
              <a:t>Steve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Angello</a:t>
            </a:r>
            <a:r>
              <a:rPr lang="ru-RU" dirty="0" smtClean="0">
                <a:solidFill>
                  <a:srgbClr val="FFFF00"/>
                </a:solidFill>
              </a:rPr>
              <a:t> и </a:t>
            </a:r>
            <a:r>
              <a:rPr lang="ru-RU" dirty="0" err="1" smtClean="0">
                <a:solidFill>
                  <a:srgbClr val="FFFF00"/>
                </a:solidFill>
              </a:rPr>
              <a:t>Sebastian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Ingrosso</a:t>
            </a:r>
            <a:endParaRPr lang="ru-RU" dirty="0" smtClean="0">
              <a:solidFill>
                <a:srgbClr val="FFFF0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 descr="edp4988-005-M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196752"/>
            <a:ext cx="5364088" cy="3533987"/>
          </a:xfrm>
          <a:prstGeom prst="rect">
            <a:avLst/>
          </a:prstGeom>
        </p:spPr>
      </p:pic>
      <p:pic>
        <p:nvPicPr>
          <p:cNvPr id="5" name="Рисунок 4" descr="swedish_house_mafia___one_last_tour___wallpaper_by_mysterious_master_x-d5m18e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91840" y="3566160"/>
            <a:ext cx="5852160" cy="3291840"/>
          </a:xfrm>
          <a:prstGeom prst="rect">
            <a:avLst/>
          </a:prstGeom>
        </p:spPr>
      </p:pic>
      <p:pic>
        <p:nvPicPr>
          <p:cNvPr id="6" name="Рисунок 5" descr="swedish-house-mafia-perform-with-usher-on-dj-got-us-fallin-in-love-at-the-2010-american-music-awards-in-los-angeles-november-21-201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59632" y="1772816"/>
            <a:ext cx="6667500" cy="442912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8236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alphaModFix amt="89000"/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"/>
            <a:ext cx="8229600" cy="2276871"/>
          </a:xfrm>
        </p:spPr>
        <p:txBody>
          <a:bodyPr>
            <a:normAutofit fontScale="70000" lnSpcReduction="20000"/>
          </a:bodyPr>
          <a:lstStyle/>
          <a:p>
            <a:r>
              <a:rPr lang="ru-RU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Рок-му́зыка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 (англ. </a:t>
            </a:r>
            <a:r>
              <a:rPr lang="ru-RU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Rock</a:t>
            </a:r>
            <a:r>
              <a:rPr lang="ru-RU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music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) — обобщающее название ряда направлений популярной музыки. Слово «</a:t>
            </a:r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rock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» — (в переводе с английского «качать, укачивать, качаться») — в данном случае указывает на характерные для этих направлений ритмические ощущения, связанные с определённой формой движения, по аналогии с «</a:t>
            </a:r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roll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», «</a:t>
            </a:r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twist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», «</a:t>
            </a:r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swing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», «</a:t>
            </a:r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shake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» и так далее. Известными исполнителями рока </a:t>
            </a:r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являются:Green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Day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Animal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ДжаZ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, </a:t>
            </a:r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Hollywood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Undead</a:t>
            </a: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Рисунок 3" descr="Green+Day+12144_Green20Day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2204864"/>
            <a:ext cx="3359400" cy="3312368"/>
          </a:xfrm>
          <a:prstGeom prst="rect">
            <a:avLst/>
          </a:prstGeom>
        </p:spPr>
      </p:pic>
      <p:pic>
        <p:nvPicPr>
          <p:cNvPr id="5" name="Рисунок 4" descr="Animal+Z+animal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67744" y="3152775"/>
            <a:ext cx="4476750" cy="3705225"/>
          </a:xfrm>
          <a:prstGeom prst="rect">
            <a:avLst/>
          </a:prstGeom>
        </p:spPr>
      </p:pic>
      <p:pic>
        <p:nvPicPr>
          <p:cNvPr id="6" name="Рисунок 5" descr="AgT73w16zLc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383591" y="2204864"/>
            <a:ext cx="4760409" cy="3168352"/>
          </a:xfrm>
          <a:prstGeom prst="rect">
            <a:avLst/>
          </a:prstGeom>
        </p:spPr>
      </p:pic>
      <p:pic>
        <p:nvPicPr>
          <p:cNvPr id="7" name="[AMATORY] vs Animal ДжаZ- _Три Полоски_ (feat. Михалыч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 cstate="print"/>
          <a:stretch>
            <a:fillRect/>
          </a:stretch>
        </p:blipFill>
        <p:spPr>
          <a:xfrm flipV="1">
            <a:off x="8783960" y="6497960"/>
            <a:ext cx="360040" cy="36004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6814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">
                <p:cTn id="4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372200" y="0"/>
            <a:ext cx="2771800" cy="6858000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 smtClean="0">
                <a:solidFill>
                  <a:srgbClr val="FFFF00"/>
                </a:solidFill>
              </a:rPr>
              <a:t>Green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Day</a:t>
            </a:r>
            <a:r>
              <a:rPr lang="ru-RU" dirty="0" smtClean="0">
                <a:solidFill>
                  <a:srgbClr val="FFFF00"/>
                </a:solidFill>
              </a:rPr>
              <a:t>— американская панк-группа. Состоит из четырёх участников: Билли Джо </a:t>
            </a:r>
            <a:r>
              <a:rPr lang="ru-RU" dirty="0" err="1" smtClean="0">
                <a:solidFill>
                  <a:srgbClr val="FFFF00"/>
                </a:solidFill>
              </a:rPr>
              <a:t>Армстронга</a:t>
            </a:r>
            <a:r>
              <a:rPr lang="ru-RU" dirty="0" smtClean="0">
                <a:solidFill>
                  <a:srgbClr val="FFFF00"/>
                </a:solidFill>
              </a:rPr>
              <a:t> (вокал, гитара), Майка </a:t>
            </a:r>
            <a:r>
              <a:rPr lang="ru-RU" dirty="0" err="1" smtClean="0">
                <a:solidFill>
                  <a:srgbClr val="FFFF00"/>
                </a:solidFill>
              </a:rPr>
              <a:t>Дёрнта</a:t>
            </a:r>
            <a:r>
              <a:rPr lang="ru-RU" dirty="0" smtClean="0">
                <a:solidFill>
                  <a:srgbClr val="FFFF00"/>
                </a:solidFill>
              </a:rPr>
              <a:t> (бас гитара, бек-вокал), </a:t>
            </a:r>
            <a:r>
              <a:rPr lang="ru-RU" dirty="0" err="1" smtClean="0">
                <a:solidFill>
                  <a:srgbClr val="FFFF00"/>
                </a:solidFill>
              </a:rPr>
              <a:t>Тре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Кула</a:t>
            </a:r>
            <a:r>
              <a:rPr lang="ru-RU" dirty="0" smtClean="0">
                <a:solidFill>
                  <a:srgbClr val="FFFF00"/>
                </a:solidFill>
              </a:rPr>
              <a:t> (ударные) и (с момента анонса альбома ¡</a:t>
            </a:r>
            <a:r>
              <a:rPr lang="ru-RU" dirty="0" err="1" smtClean="0">
                <a:solidFill>
                  <a:srgbClr val="FFFF00"/>
                </a:solidFill>
              </a:rPr>
              <a:t>Uno</a:t>
            </a:r>
            <a:r>
              <a:rPr lang="ru-RU" dirty="0" smtClean="0">
                <a:solidFill>
                  <a:srgbClr val="FFFF00"/>
                </a:solidFill>
              </a:rPr>
              <a:t>) Джейсона Уайта (гитара).</a:t>
            </a:r>
          </a:p>
          <a:p>
            <a:endParaRPr lang="ru-RU" dirty="0"/>
          </a:p>
        </p:txBody>
      </p:sp>
      <p:pic>
        <p:nvPicPr>
          <p:cNvPr id="4" name="Рисунок 3" descr="2011-Green-Day-green-day-24059676-1280-8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4910336" cy="3068960"/>
          </a:xfrm>
          <a:prstGeom prst="rect">
            <a:avLst/>
          </a:prstGeom>
        </p:spPr>
      </p:pic>
      <p:pic>
        <p:nvPicPr>
          <p:cNvPr id="5" name="Рисунок 4" descr="green-da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2780928"/>
            <a:ext cx="6319462" cy="407707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7769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005065"/>
            <a:ext cx="8229600" cy="2852935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 smtClean="0">
                <a:solidFill>
                  <a:srgbClr val="FFFF00"/>
                </a:solidFill>
              </a:rPr>
              <a:t>Animal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ДжаZ</a:t>
            </a:r>
            <a:r>
              <a:rPr lang="ru-RU" dirty="0" smtClean="0">
                <a:solidFill>
                  <a:srgbClr val="FFFF00"/>
                </a:solidFill>
              </a:rPr>
              <a:t> — петербургская группа, образовавшаяся в 2000 году. Направленность на смешение стилей отражается в названии команды, поскольку одно из значений слова «</a:t>
            </a:r>
            <a:r>
              <a:rPr lang="ru-RU" dirty="0" err="1" smtClean="0">
                <a:solidFill>
                  <a:srgbClr val="FFFF00"/>
                </a:solidFill>
              </a:rPr>
              <a:t>jazz</a:t>
            </a:r>
            <a:r>
              <a:rPr lang="ru-RU" dirty="0" smtClean="0">
                <a:solidFill>
                  <a:srgbClr val="FFFF00"/>
                </a:solidFill>
              </a:rPr>
              <a:t>» в английской интерпретации — «суета», «сумбур». Однако, слово «</a:t>
            </a:r>
            <a:r>
              <a:rPr lang="ru-RU" dirty="0" err="1" smtClean="0">
                <a:solidFill>
                  <a:srgbClr val="FFFF00"/>
                </a:solidFill>
              </a:rPr>
              <a:t>animal</a:t>
            </a:r>
            <a:r>
              <a:rPr lang="ru-RU" dirty="0" smtClean="0">
                <a:solidFill>
                  <a:srgbClr val="FFFF00"/>
                </a:solidFill>
              </a:rPr>
              <a:t>» предполагает животное, то есть, естественное, организующее начало. В результате из хаоса и смешения стилей органически выкристаллизовывается цельное звучание, предполагающее, с одной стороны, нетривиальные гармонии, с другой стороны, жесткую энергетику.</a:t>
            </a:r>
          </a:p>
          <a:p>
            <a:endParaRPr lang="ru-RU" dirty="0"/>
          </a:p>
        </p:txBody>
      </p:sp>
      <p:pic>
        <p:nvPicPr>
          <p:cNvPr id="4" name="Рисунок 3" descr="animal_3_09_2012_22_35_4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5716825" cy="3573016"/>
          </a:xfrm>
          <a:prstGeom prst="rect">
            <a:avLst/>
          </a:prstGeom>
        </p:spPr>
      </p:pic>
      <p:pic>
        <p:nvPicPr>
          <p:cNvPr id="5" name="Рисунок 4" descr="Animal+Z+animal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67250" y="0"/>
            <a:ext cx="4476750" cy="3705225"/>
          </a:xfrm>
          <a:prstGeom prst="rect">
            <a:avLst/>
          </a:prstGeom>
        </p:spPr>
      </p:pic>
      <p:pic>
        <p:nvPicPr>
          <p:cNvPr id="6" name="Hollywood Undead - Levitate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32649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">
                <p:cTn id="2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85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365104"/>
            <a:ext cx="8229600" cy="2492896"/>
          </a:xfrm>
        </p:spPr>
        <p:txBody>
          <a:bodyPr>
            <a:normAutofit lnSpcReduction="10000"/>
          </a:bodyPr>
          <a:lstStyle/>
          <a:p>
            <a:r>
              <a:rPr lang="ru-RU" dirty="0" err="1" smtClean="0">
                <a:solidFill>
                  <a:srgbClr val="00B0F0"/>
                </a:solidFill>
              </a:rPr>
              <a:t>Hollywood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Undead</a:t>
            </a:r>
            <a:r>
              <a:rPr lang="ru-RU" dirty="0" smtClean="0">
                <a:solidFill>
                  <a:srgbClr val="00B0F0"/>
                </a:solidFill>
              </a:rPr>
              <a:t> — музыкальный коллектив из Лос-Анджелеса, образованный в 2005 году и исполняющий песни в стиле </a:t>
            </a:r>
            <a:r>
              <a:rPr lang="ru-RU" dirty="0" err="1" smtClean="0">
                <a:solidFill>
                  <a:srgbClr val="00B0F0"/>
                </a:solidFill>
              </a:rPr>
              <a:t>рэпкор</a:t>
            </a:r>
            <a:r>
              <a:rPr lang="ru-RU" dirty="0" smtClean="0">
                <a:solidFill>
                  <a:srgbClr val="00B0F0"/>
                </a:solidFill>
              </a:rPr>
              <a:t>, на стыке </a:t>
            </a:r>
            <a:r>
              <a:rPr lang="ru-RU" dirty="0" err="1" smtClean="0">
                <a:solidFill>
                  <a:srgbClr val="00B0F0"/>
                </a:solidFill>
              </a:rPr>
              <a:t>хип-хопа</a:t>
            </a:r>
            <a:r>
              <a:rPr lang="ru-RU" dirty="0" smtClean="0">
                <a:solidFill>
                  <a:srgbClr val="00B0F0"/>
                </a:solidFill>
              </a:rPr>
              <a:t> и альтернативного рока</a:t>
            </a:r>
          </a:p>
          <a:p>
            <a:endParaRPr lang="ru-RU" dirty="0"/>
          </a:p>
        </p:txBody>
      </p:sp>
      <p:pic>
        <p:nvPicPr>
          <p:cNvPr id="4" name="Рисунок 3" descr="AgT73w16zL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5152029" cy="3429000"/>
          </a:xfrm>
          <a:prstGeom prst="rect">
            <a:avLst/>
          </a:prstGeom>
        </p:spPr>
      </p:pic>
      <p:pic>
        <p:nvPicPr>
          <p:cNvPr id="5" name="Рисунок 4" descr="hollywood_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24436" y="0"/>
            <a:ext cx="5719564" cy="380245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7955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92500" lnSpcReduction="20000"/>
          </a:bodyPr>
          <a:lstStyle/>
          <a:p>
            <a:r>
              <a:rPr lang="ru-RU" i="1" dirty="0"/>
              <a:t>Блюз</a:t>
            </a:r>
            <a:r>
              <a:rPr lang="ru-RU" dirty="0"/>
              <a:t> </a:t>
            </a:r>
            <a:r>
              <a:rPr lang="ru-RU" dirty="0" smtClean="0"/>
              <a:t>(англ.</a:t>
            </a:r>
            <a:r>
              <a:rPr lang="ru-RU" dirty="0"/>
              <a:t> </a:t>
            </a:r>
            <a:r>
              <a:rPr lang="ru-RU" i="1" dirty="0" err="1"/>
              <a:t>blues</a:t>
            </a:r>
            <a:r>
              <a:rPr lang="ru-RU" dirty="0"/>
              <a:t> от </a:t>
            </a:r>
            <a:r>
              <a:rPr lang="ru-RU" i="1" dirty="0" err="1"/>
              <a:t>blue</a:t>
            </a:r>
            <a:r>
              <a:rPr lang="ru-RU" i="1" dirty="0"/>
              <a:t> </a:t>
            </a:r>
            <a:r>
              <a:rPr lang="ru-RU" i="1" dirty="0" err="1"/>
              <a:t>devils</a:t>
            </a:r>
            <a:r>
              <a:rPr lang="ru-RU" dirty="0" smtClean="0"/>
              <a:t>)—музыкальная </a:t>
            </a:r>
            <a:r>
              <a:rPr lang="ru-RU" dirty="0"/>
              <a:t>форма и музыкальный жанр, зародившиеся в конце </a:t>
            </a:r>
            <a:r>
              <a:rPr lang="ru-RU" dirty="0" err="1" smtClean="0"/>
              <a:t>XIXвека</a:t>
            </a:r>
            <a:r>
              <a:rPr lang="ru-RU" dirty="0"/>
              <a:t> </a:t>
            </a:r>
            <a:r>
              <a:rPr lang="ru-RU" dirty="0" smtClean="0"/>
              <a:t>в афроамериканском</a:t>
            </a:r>
            <a:r>
              <a:rPr lang="ru-RU" dirty="0"/>
              <a:t> сообществе Юго-востока США, в среде выходцев с плантаций «Хлопкового пояса». Является (наряду </a:t>
            </a:r>
            <a:r>
              <a:rPr lang="ru-RU" dirty="0" smtClean="0"/>
              <a:t>с рэгтаймом</a:t>
            </a:r>
            <a:r>
              <a:rPr lang="ru-RU" dirty="0"/>
              <a:t>, ранним джазом, </a:t>
            </a:r>
            <a:r>
              <a:rPr lang="ru-RU" dirty="0" err="1"/>
              <a:t>рэпом</a:t>
            </a:r>
            <a:r>
              <a:rPr lang="ru-RU" dirty="0"/>
              <a:t> и др.) одним из наиболее влиятельных вкладов </a:t>
            </a:r>
            <a:r>
              <a:rPr lang="ru-RU" dirty="0" err="1"/>
              <a:t>афроамериканцев</a:t>
            </a:r>
            <a:r>
              <a:rPr lang="ru-RU" dirty="0"/>
              <a:t> в мировую музыкальную культуру, сложившимся из таких её проявлений, как «рабочая песня», </a:t>
            </a:r>
            <a:r>
              <a:rPr lang="ru-RU" dirty="0" smtClean="0"/>
              <a:t>холер (ритмичные </a:t>
            </a:r>
            <a:r>
              <a:rPr lang="ru-RU" dirty="0"/>
              <a:t>вскрики, сопровождавшие работу в поле), выкрики в ритуалах африканских религиозных культов </a:t>
            </a:r>
          </a:p>
        </p:txBody>
      </p:sp>
      <p:pic>
        <p:nvPicPr>
          <p:cNvPr id="4" name="Led Zeppelin - I Can't Quit You Baby(Вилли Диксон cover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3248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5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alphaModFix amt="83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2915816" cy="6858000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</a:rPr>
              <a:t>Дабстеп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 (англ. 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</a:rPr>
              <a:t>dubstep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, МФА) — музыкальный жанр, возникший в начале 2000-х годов в южном Лондоне как одно из ответвлений 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</a:rPr>
              <a:t>гэриджа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. По звучанию 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</a:rPr>
              <a:t>дабстеп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 характеризуется темпом порядка 140 ударов в минуту, доминирующим низкочастотным басом и разреженным 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</a:rPr>
              <a:t>брейкбитом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 на заднем 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</a:rPr>
              <a:t>плане.Самые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 известные  исполнители 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</a:rPr>
              <a:t>дабстепа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: 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</a:rPr>
              <a:t>Skrillex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</a:rPr>
              <a:t>Magnetic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</a:rPr>
              <a:t>Man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" name="Рисунок 3" descr="skrillex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00938" y="0"/>
            <a:ext cx="4343062" cy="4077072"/>
          </a:xfrm>
          <a:prstGeom prst="rect">
            <a:avLst/>
          </a:prstGeom>
        </p:spPr>
      </p:pic>
      <p:pic>
        <p:nvPicPr>
          <p:cNvPr id="5" name="Рисунок 4" descr="magnetic-ma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27784" y="2512498"/>
            <a:ext cx="6516216" cy="4345502"/>
          </a:xfrm>
          <a:prstGeom prst="rect">
            <a:avLst/>
          </a:prstGeom>
        </p:spPr>
      </p:pic>
      <p:pic>
        <p:nvPicPr>
          <p:cNvPr id="7" name="Magnetic Man ft P Money- Anthemic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3635896" y="476672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2621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4000" numSld="4">
                <p:cTn id="3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8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1324743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>
                <a:solidFill>
                  <a:srgbClr val="FFFF00"/>
                </a:solidFill>
              </a:rPr>
              <a:t>Skrillex</a:t>
            </a:r>
            <a:r>
              <a:rPr lang="ru-RU" dirty="0" smtClean="0">
                <a:solidFill>
                  <a:srgbClr val="FFFF00"/>
                </a:solidFill>
              </a:rPr>
              <a:t> — сольный электронный проект </a:t>
            </a:r>
            <a:r>
              <a:rPr lang="ru-RU" dirty="0" err="1" smtClean="0">
                <a:solidFill>
                  <a:srgbClr val="FFFF00"/>
                </a:solidFill>
              </a:rPr>
              <a:t>Sonny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Moore</a:t>
            </a:r>
            <a:r>
              <a:rPr lang="ru-RU" dirty="0" smtClean="0">
                <a:solidFill>
                  <a:srgbClr val="FFFF00"/>
                </a:solidFill>
              </a:rPr>
              <a:t> (американского </a:t>
            </a:r>
            <a:r>
              <a:rPr lang="ru-RU" dirty="0" err="1" smtClean="0">
                <a:solidFill>
                  <a:srgbClr val="FFFF00"/>
                </a:solidFill>
              </a:rPr>
              <a:t>бростеп-музыканта</a:t>
            </a:r>
            <a:r>
              <a:rPr lang="ru-RU" dirty="0" smtClean="0">
                <a:solidFill>
                  <a:srgbClr val="FFFF00"/>
                </a:solidFill>
              </a:rPr>
              <a:t> и продюсера, </a:t>
            </a:r>
            <a:r>
              <a:rPr lang="ru-RU" dirty="0" err="1" smtClean="0">
                <a:solidFill>
                  <a:srgbClr val="FFFF00"/>
                </a:solidFill>
              </a:rPr>
              <a:t>экс-вокалиста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From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First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to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Last</a:t>
            </a:r>
            <a:r>
              <a:rPr lang="ru-RU" dirty="0" smtClean="0">
                <a:solidFill>
                  <a:srgbClr val="FFFF00"/>
                </a:solidFill>
              </a:rPr>
              <a:t>)</a:t>
            </a:r>
          </a:p>
          <a:p>
            <a:endParaRPr lang="ru-RU" dirty="0"/>
          </a:p>
        </p:txBody>
      </p:sp>
      <p:pic>
        <p:nvPicPr>
          <p:cNvPr id="4" name="Рисунок 3" descr="skrillex-sxsw-2012-617-4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124744"/>
            <a:ext cx="5876925" cy="3895725"/>
          </a:xfrm>
          <a:prstGeom prst="rect">
            <a:avLst/>
          </a:prstGeom>
        </p:spPr>
      </p:pic>
      <p:pic>
        <p:nvPicPr>
          <p:cNvPr id="5" name="Рисунок 4" descr="Skrillex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87824" y="2787228"/>
            <a:ext cx="6156176" cy="407077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3042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372200" y="0"/>
            <a:ext cx="2771800" cy="6858000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 smtClean="0"/>
              <a:t>Skream</a:t>
            </a:r>
            <a:r>
              <a:rPr lang="ru-RU" dirty="0" smtClean="0"/>
              <a:t>, </a:t>
            </a:r>
            <a:r>
              <a:rPr lang="ru-RU" dirty="0" err="1" smtClean="0"/>
              <a:t>Benga</a:t>
            </a:r>
            <a:r>
              <a:rPr lang="ru-RU" dirty="0" smtClean="0"/>
              <a:t> и </a:t>
            </a:r>
            <a:r>
              <a:rPr lang="ru-RU" dirty="0" err="1" smtClean="0"/>
              <a:t>Artwork</a:t>
            </a:r>
            <a:r>
              <a:rPr lang="ru-RU" dirty="0" smtClean="0"/>
              <a:t>, вместе составляют замечательный коллектив под названием </a:t>
            </a:r>
            <a:r>
              <a:rPr lang="ru-RU" dirty="0" err="1" smtClean="0"/>
              <a:t>Magnetic</a:t>
            </a:r>
            <a:r>
              <a:rPr lang="ru-RU" dirty="0" smtClean="0"/>
              <a:t> </a:t>
            </a:r>
            <a:r>
              <a:rPr lang="ru-RU" dirty="0" err="1" smtClean="0"/>
              <a:t>Man</a:t>
            </a:r>
            <a:r>
              <a:rPr lang="ru-RU" dirty="0" smtClean="0"/>
              <a:t>, который пишет и играет в живую красивую электронную музыку, в основном </a:t>
            </a:r>
            <a:r>
              <a:rPr lang="ru-RU" dirty="0" err="1" smtClean="0"/>
              <a:t>дабстеп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6012160" cy="4336271"/>
          </a:xfrm>
          <a:prstGeom prst="rect">
            <a:avLst/>
          </a:prstGeom>
        </p:spPr>
      </p:pic>
      <p:pic>
        <p:nvPicPr>
          <p:cNvPr id="5" name="Рисунок 4" descr="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2276872"/>
            <a:ext cx="6108171" cy="458112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2884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32855"/>
            <a:ext cx="8229600" cy="1440161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Только любимая музыка помогает  мне  в трудных ситуациях</a:t>
            </a:r>
            <a:endParaRPr lang="ru-RU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6427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8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260648"/>
            <a:ext cx="7427168" cy="129614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Самыми известными представителями блюза являются: </a:t>
            </a:r>
            <a:r>
              <a:rPr lang="ru-RU" dirty="0" err="1"/>
              <a:t>Рори</a:t>
            </a:r>
            <a:r>
              <a:rPr lang="ru-RU" dirty="0"/>
              <a:t> </a:t>
            </a:r>
            <a:r>
              <a:rPr lang="ru-RU" dirty="0" err="1"/>
              <a:t>Галлахер</a:t>
            </a:r>
            <a:r>
              <a:rPr lang="ru-RU" dirty="0"/>
              <a:t> </a:t>
            </a:r>
            <a:r>
              <a:rPr lang="ru-RU" dirty="0" smtClean="0"/>
              <a:t>, </a:t>
            </a:r>
            <a:r>
              <a:rPr lang="ru-RU" dirty="0" err="1"/>
              <a:t>Вилли</a:t>
            </a:r>
            <a:r>
              <a:rPr lang="ru-RU" dirty="0"/>
              <a:t> Диксон </a:t>
            </a:r>
            <a:r>
              <a:rPr lang="ru-RU" dirty="0" smtClean="0"/>
              <a:t>, </a:t>
            </a:r>
            <a:r>
              <a:rPr lang="ru-RU" dirty="0" err="1"/>
              <a:t>Биг</a:t>
            </a:r>
            <a:r>
              <a:rPr lang="ru-RU" dirty="0"/>
              <a:t> Джо </a:t>
            </a:r>
            <a:r>
              <a:rPr lang="ru-RU" dirty="0" smtClean="0"/>
              <a:t>Тёрнер.</a:t>
            </a:r>
            <a:endParaRPr lang="ru-RU" dirty="0"/>
          </a:p>
        </p:txBody>
      </p:sp>
      <p:pic>
        <p:nvPicPr>
          <p:cNvPr id="4" name="Рисунок 3" descr="Рори-Галлахер-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484784"/>
            <a:ext cx="3327970" cy="4248472"/>
          </a:xfrm>
          <a:prstGeom prst="rect">
            <a:avLst/>
          </a:prstGeom>
        </p:spPr>
      </p:pic>
      <p:pic>
        <p:nvPicPr>
          <p:cNvPr id="5" name="Рисунок 4" descr="1219299800_willie_dixo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27784" y="2420888"/>
            <a:ext cx="3509352" cy="4437112"/>
          </a:xfrm>
          <a:prstGeom prst="rect">
            <a:avLst/>
          </a:prstGeom>
        </p:spPr>
      </p:pic>
      <p:pic>
        <p:nvPicPr>
          <p:cNvPr id="6" name="Рисунок 5" descr="big-joe-turne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92080" y="1484784"/>
            <a:ext cx="3851920" cy="372000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1856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75000"/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12160" y="548680"/>
            <a:ext cx="2746648" cy="5982147"/>
          </a:xfrm>
        </p:spPr>
        <p:txBody>
          <a:bodyPr>
            <a:normAutofit fontScale="92500"/>
          </a:bodyPr>
          <a:lstStyle/>
          <a:p>
            <a:r>
              <a:rPr lang="ru-RU" dirty="0"/>
              <a:t>Ирландский гитарист- виртуоз </a:t>
            </a:r>
            <a:r>
              <a:rPr lang="ru-RU" dirty="0" err="1"/>
              <a:t>Рори</a:t>
            </a:r>
            <a:r>
              <a:rPr lang="ru-RU" dirty="0"/>
              <a:t> </a:t>
            </a:r>
            <a:r>
              <a:rPr lang="ru-RU" dirty="0" err="1"/>
              <a:t>Галлахер</a:t>
            </a:r>
            <a:r>
              <a:rPr lang="ru-RU" dirty="0"/>
              <a:t> обладал высокой репутацией, не зависевшей от колебаний музыкальной моды.</a:t>
            </a:r>
          </a:p>
          <a:p>
            <a:endParaRPr lang="ru-RU" dirty="0"/>
          </a:p>
        </p:txBody>
      </p:sp>
      <p:pic>
        <p:nvPicPr>
          <p:cNvPr id="4" name="Рисунок 3" descr="Rory_Gallagher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2771800" cy="3880520"/>
          </a:xfrm>
          <a:prstGeom prst="rect">
            <a:avLst/>
          </a:prstGeom>
        </p:spPr>
      </p:pic>
      <p:pic>
        <p:nvPicPr>
          <p:cNvPr id="5" name="Рисунок 4" descr="rory-gallagh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12368" y="332656"/>
            <a:ext cx="3240360" cy="4320480"/>
          </a:xfrm>
          <a:prstGeom prst="rect">
            <a:avLst/>
          </a:prstGeom>
        </p:spPr>
      </p:pic>
      <p:pic>
        <p:nvPicPr>
          <p:cNvPr id="6" name="Рисунок 5" descr="T4_3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2888940"/>
            <a:ext cx="5292080" cy="396906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014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63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509120"/>
            <a:ext cx="8229600" cy="1944216"/>
          </a:xfrm>
        </p:spPr>
        <p:txBody>
          <a:bodyPr>
            <a:normAutofit fontScale="85000" lnSpcReduction="10000"/>
          </a:bodyPr>
          <a:lstStyle/>
          <a:p>
            <a:r>
              <a:rPr lang="ru-RU" dirty="0">
                <a:solidFill>
                  <a:srgbClr val="FFFF00"/>
                </a:solidFill>
              </a:rPr>
              <a:t>Величайший </a:t>
            </a:r>
            <a:r>
              <a:rPr lang="ru-RU" dirty="0" err="1">
                <a:solidFill>
                  <a:srgbClr val="FFFF00"/>
                </a:solidFill>
              </a:rPr>
              <a:t>блюзовый</a:t>
            </a:r>
            <a:r>
              <a:rPr lang="ru-RU" dirty="0">
                <a:solidFill>
                  <a:srgbClr val="FFFF00"/>
                </a:solidFill>
              </a:rPr>
              <a:t> композитор, аранжировщик, продюсер, певец и контрабасист </a:t>
            </a:r>
            <a:r>
              <a:rPr lang="ru-RU" dirty="0" err="1">
                <a:solidFill>
                  <a:srgbClr val="FFFF00"/>
                </a:solidFill>
              </a:rPr>
              <a:t>Вилли</a:t>
            </a:r>
            <a:r>
              <a:rPr lang="ru-RU" dirty="0">
                <a:solidFill>
                  <a:srgbClr val="FFFF00"/>
                </a:solidFill>
              </a:rPr>
              <a:t> Диксон родился 1 июля 1915 года в местечке </a:t>
            </a:r>
            <a:r>
              <a:rPr lang="ru-RU" dirty="0" err="1">
                <a:solidFill>
                  <a:srgbClr val="FFFF00"/>
                </a:solidFill>
              </a:rPr>
              <a:t>Виксбург</a:t>
            </a:r>
            <a:r>
              <a:rPr lang="ru-RU" dirty="0">
                <a:solidFill>
                  <a:srgbClr val="FFFF00"/>
                </a:solidFill>
              </a:rPr>
              <a:t>, штат Миссисипи. Именно он является автором наиболее известных </a:t>
            </a:r>
            <a:r>
              <a:rPr lang="ru-RU" dirty="0" err="1">
                <a:solidFill>
                  <a:srgbClr val="FFFF00"/>
                </a:solidFill>
              </a:rPr>
              <a:t>блюзовых</a:t>
            </a:r>
            <a:r>
              <a:rPr lang="ru-RU" dirty="0">
                <a:solidFill>
                  <a:srgbClr val="FFFF00"/>
                </a:solidFill>
              </a:rPr>
              <a:t> стандартов</a:t>
            </a:r>
          </a:p>
          <a:p>
            <a:endParaRPr lang="ru-RU" dirty="0"/>
          </a:p>
        </p:txBody>
      </p:sp>
      <p:pic>
        <p:nvPicPr>
          <p:cNvPr id="5" name="Рисунок 4" descr="Вилли-Диксон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824" y="0"/>
            <a:ext cx="2955862" cy="4502916"/>
          </a:xfrm>
          <a:prstGeom prst="rect">
            <a:avLst/>
          </a:prstGeom>
        </p:spPr>
      </p:pic>
      <p:pic>
        <p:nvPicPr>
          <p:cNvPr id="6" name="Рисунок 5" descr="ww_DixonW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332656"/>
            <a:ext cx="3242194" cy="4005064"/>
          </a:xfrm>
          <a:prstGeom prst="rect">
            <a:avLst/>
          </a:prstGeom>
        </p:spPr>
      </p:pic>
      <p:pic>
        <p:nvPicPr>
          <p:cNvPr id="7" name="Рисунок 6" descr="1219299800_willie_dixo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08104" y="0"/>
            <a:ext cx="3281545" cy="414908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3743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76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2664296" cy="6858000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>
                <a:solidFill>
                  <a:srgbClr val="00B0F0"/>
                </a:solidFill>
              </a:rPr>
              <a:t>Биг</a:t>
            </a:r>
            <a:r>
              <a:rPr lang="ru-RU" dirty="0">
                <a:solidFill>
                  <a:srgbClr val="00B0F0"/>
                </a:solidFill>
              </a:rPr>
              <a:t> Джо Тёрнер (англ. </a:t>
            </a:r>
            <a:r>
              <a:rPr lang="ru-RU" dirty="0" err="1">
                <a:solidFill>
                  <a:srgbClr val="00B0F0"/>
                </a:solidFill>
              </a:rPr>
              <a:t>Big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 err="1">
                <a:solidFill>
                  <a:srgbClr val="00B0F0"/>
                </a:solidFill>
              </a:rPr>
              <a:t>Joe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 err="1">
                <a:solidFill>
                  <a:srgbClr val="00B0F0"/>
                </a:solidFill>
              </a:rPr>
              <a:t>Turner</a:t>
            </a:r>
            <a:r>
              <a:rPr lang="ru-RU" dirty="0">
                <a:solidFill>
                  <a:srgbClr val="00B0F0"/>
                </a:solidFill>
              </a:rPr>
              <a:t>, настоящее имя: Джозеф </a:t>
            </a:r>
            <a:r>
              <a:rPr lang="ru-RU" dirty="0" err="1">
                <a:solidFill>
                  <a:srgbClr val="00B0F0"/>
                </a:solidFill>
              </a:rPr>
              <a:t>Вернон</a:t>
            </a:r>
            <a:r>
              <a:rPr lang="ru-RU" dirty="0">
                <a:solidFill>
                  <a:srgbClr val="00B0F0"/>
                </a:solidFill>
              </a:rPr>
              <a:t> Тёрнер младший, англ. </a:t>
            </a:r>
            <a:r>
              <a:rPr lang="ru-RU" dirty="0" err="1">
                <a:solidFill>
                  <a:srgbClr val="00B0F0"/>
                </a:solidFill>
              </a:rPr>
              <a:t>Joseph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 err="1">
                <a:solidFill>
                  <a:srgbClr val="00B0F0"/>
                </a:solidFill>
              </a:rPr>
              <a:t>Vernon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 err="1">
                <a:solidFill>
                  <a:srgbClr val="00B0F0"/>
                </a:solidFill>
              </a:rPr>
              <a:t>Turner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 err="1">
                <a:solidFill>
                  <a:srgbClr val="00B0F0"/>
                </a:solidFill>
              </a:rPr>
              <a:t>Jr</a:t>
            </a:r>
            <a:r>
              <a:rPr lang="ru-RU" dirty="0">
                <a:solidFill>
                  <a:srgbClr val="00B0F0"/>
                </a:solidFill>
              </a:rPr>
              <a:t>. - американский </a:t>
            </a:r>
            <a:r>
              <a:rPr lang="ru-RU" dirty="0" err="1">
                <a:solidFill>
                  <a:srgbClr val="00B0F0"/>
                </a:solidFill>
              </a:rPr>
              <a:t>блюзовый</a:t>
            </a:r>
            <a:r>
              <a:rPr lang="ru-RU" dirty="0">
                <a:solidFill>
                  <a:srgbClr val="00B0F0"/>
                </a:solidFill>
              </a:rPr>
              <a:t> певец, шоумен, родился 18 мая 1911 в Канзас-Сити, Миссури</a:t>
            </a:r>
          </a:p>
        </p:txBody>
      </p:sp>
      <p:pic>
        <p:nvPicPr>
          <p:cNvPr id="4" name="Рисунок 3" descr="big-joe-turn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3150548"/>
            <a:ext cx="3838922" cy="3707452"/>
          </a:xfrm>
          <a:prstGeom prst="rect">
            <a:avLst/>
          </a:prstGeom>
        </p:spPr>
      </p:pic>
      <p:pic>
        <p:nvPicPr>
          <p:cNvPr id="5" name="Рисунок 4" descr="bigjoe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55776" y="0"/>
            <a:ext cx="3590925" cy="2905125"/>
          </a:xfrm>
          <a:prstGeom prst="rect">
            <a:avLst/>
          </a:prstGeom>
        </p:spPr>
      </p:pic>
      <p:pic>
        <p:nvPicPr>
          <p:cNvPr id="6" name="Рисунок 5" descr="633828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43600" y="0"/>
            <a:ext cx="3200400" cy="36322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5897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alphaModFix amt="7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5328592"/>
          </a:xfrm>
        </p:spPr>
        <p:txBody>
          <a:bodyPr>
            <a:normAutofit fontScale="85000" lnSpcReduction="10000"/>
          </a:bodyPr>
          <a:lstStyle/>
          <a:p>
            <a:r>
              <a:rPr lang="ru-RU" i="1" dirty="0">
                <a:solidFill>
                  <a:schemeClr val="bg1"/>
                </a:solidFill>
              </a:rPr>
              <a:t>Джаз</a:t>
            </a:r>
            <a:r>
              <a:rPr lang="ru-RU" dirty="0">
                <a:solidFill>
                  <a:schemeClr val="bg1"/>
                </a:solidFill>
              </a:rPr>
              <a:t> (англ. </a:t>
            </a:r>
            <a:r>
              <a:rPr lang="ru-RU" i="1" dirty="0" err="1">
                <a:solidFill>
                  <a:schemeClr val="bg1"/>
                </a:solidFill>
              </a:rPr>
              <a:t>jazz</a:t>
            </a:r>
            <a:r>
              <a:rPr lang="ru-RU" dirty="0">
                <a:solidFill>
                  <a:schemeClr val="bg1"/>
                </a:solidFill>
              </a:rPr>
              <a:t>) — форма музыкального искусства, возникшая в конце XIX — начале XX века в </a:t>
            </a:r>
            <a:r>
              <a:rPr lang="ru-RU" dirty="0" smtClean="0">
                <a:solidFill>
                  <a:schemeClr val="bg1"/>
                </a:solidFill>
              </a:rPr>
              <a:t>США в </a:t>
            </a:r>
            <a:r>
              <a:rPr lang="ru-RU" dirty="0">
                <a:solidFill>
                  <a:schemeClr val="bg1"/>
                </a:solidFill>
              </a:rPr>
              <a:t>результате синтеза африканской и европейской культур и получившая впоследствии повсеместное распространение. Характерными чертами музыкального языка джаза изначально стали импровизация, полиритмия, основанная на синкопированных ритмах, и уникальный комплекс приёмов исполнения ритмической фактуры — свинг. Дальнейшее развитие джаза происходило за счёт освоения джазовыми музыкантами и композиторами новых ритмических и гармонических моделей</a:t>
            </a:r>
            <a:r>
              <a:rPr lang="ru-RU" dirty="0">
                <a:solidFill>
                  <a:srgbClr val="FFFF00"/>
                </a:solidFill>
              </a:rPr>
              <a:t>   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" name="Ella Jane Fitzgerald - Them There Eyes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31091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"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88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0608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Основными представителями джаза </a:t>
            </a:r>
            <a:r>
              <a:rPr lang="ru-RU" dirty="0" err="1" smtClean="0"/>
              <a:t>являются:Элла</a:t>
            </a:r>
            <a:r>
              <a:rPr lang="ru-RU" dirty="0" smtClean="0"/>
              <a:t> Джейн Фитцджеральд, </a:t>
            </a:r>
            <a:r>
              <a:rPr lang="ru-RU" dirty="0"/>
              <a:t>Колтрейн </a:t>
            </a:r>
            <a:r>
              <a:rPr lang="ru-RU" dirty="0" smtClean="0"/>
              <a:t>Джон,</a:t>
            </a:r>
            <a:r>
              <a:rPr lang="ru-RU" dirty="0"/>
              <a:t> </a:t>
            </a:r>
            <a:r>
              <a:rPr lang="ru-RU" dirty="0" err="1"/>
              <a:t>Армстронг</a:t>
            </a:r>
            <a:r>
              <a:rPr lang="ru-RU" dirty="0"/>
              <a:t> </a:t>
            </a:r>
            <a:r>
              <a:rPr lang="ru-RU" dirty="0" err="1"/>
              <a:t>Дэниел</a:t>
            </a:r>
            <a:r>
              <a:rPr lang="ru-RU" dirty="0"/>
              <a:t> Луи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 descr="736-ella-fitzgeral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2204864"/>
            <a:ext cx="4680520" cy="4227566"/>
          </a:xfrm>
          <a:prstGeom prst="rect">
            <a:avLst/>
          </a:prstGeom>
        </p:spPr>
      </p:pic>
      <p:pic>
        <p:nvPicPr>
          <p:cNvPr id="6" name="Рисунок 5" descr="7726_jpg_131246127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18188" y="1916832"/>
            <a:ext cx="4125812" cy="3212976"/>
          </a:xfrm>
          <a:prstGeom prst="rect">
            <a:avLst/>
          </a:prstGeom>
        </p:spPr>
      </p:pic>
      <p:pic>
        <p:nvPicPr>
          <p:cNvPr id="7" name="Рисунок 6" descr="Coltrane_zps97ad3ebc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1844824"/>
            <a:ext cx="2857500" cy="3810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3119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79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24128" y="0"/>
            <a:ext cx="2962672" cy="7101408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 smtClean="0">
                <a:solidFill>
                  <a:srgbClr val="00B0F0"/>
                </a:solidFill>
              </a:rPr>
              <a:t>Ella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Jane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Fitzgerald</a:t>
            </a:r>
            <a:r>
              <a:rPr lang="ru-RU" dirty="0" smtClean="0">
                <a:solidFill>
                  <a:srgbClr val="00B0F0"/>
                </a:solidFill>
              </a:rPr>
              <a:t> (Элла Джейн Фитцджеральд, 25 апреля 1917 — 15 июня 1996) — американская джазовая певица, известная также как «Леди Элла» и «Первая леди песни». Обладательница голоса диапазоном в три октавы, Фитцджеральд считается одной из величайших вокалисток в истории джаза.</a:t>
            </a:r>
          </a:p>
          <a:p>
            <a:endParaRPr lang="ru-RU" dirty="0"/>
          </a:p>
        </p:txBody>
      </p:sp>
      <p:pic>
        <p:nvPicPr>
          <p:cNvPr id="4" name="Рисунок 3" descr="0_6bd0c_456c08a9_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3645024" cy="3645024"/>
          </a:xfrm>
          <a:prstGeom prst="rect">
            <a:avLst/>
          </a:prstGeom>
        </p:spPr>
      </p:pic>
      <p:pic>
        <p:nvPicPr>
          <p:cNvPr id="5" name="Рисунок 4" descr="kxYTUtNG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03848" y="0"/>
            <a:ext cx="2962656" cy="5029200"/>
          </a:xfrm>
          <a:prstGeom prst="rect">
            <a:avLst/>
          </a:prstGeom>
        </p:spPr>
      </p:pic>
      <p:pic>
        <p:nvPicPr>
          <p:cNvPr id="6" name="Рисунок 5" descr="736-ella-fitzgeral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2988608"/>
            <a:ext cx="4283968" cy="386939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6083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7|18.2|4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5.5|2.3|2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7.6|2.7|3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3.3|3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7.8|2.1|4.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6.2|4.6|1.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9|7.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5.7|2.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0.7|2.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3.5|3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5|1.9|2.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5.4|3.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7|3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5.6|1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3|3.7|2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4.4|4|3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3.4|4.6|1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3.4|3.1|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8|4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612</Words>
  <Application>Microsoft Office PowerPoint</Application>
  <PresentationFormat>Экран (4:3)</PresentationFormat>
  <Paragraphs>23</Paragraphs>
  <Slides>23</Slides>
  <Notes>0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Музыкальные направления </vt:lpstr>
      <vt:lpstr>Слайд 2</vt:lpstr>
      <vt:lpstr>Слайд 3</vt:lpstr>
      <vt:lpstr>Слайд 4</vt:lpstr>
      <vt:lpstr>Слайд 5</vt:lpstr>
      <vt:lpstr>Слайд 6</vt:lpstr>
      <vt:lpstr>Слайд 7</vt:lpstr>
      <vt:lpstr>Основными представителями джаза являются:Элла Джейн Фитцджеральд, Колтрейн Джон, Армстронг Дэниел Луи 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Музыкальные направления</dc:title>
  <dc:creator>Liza</dc:creator>
  <cp:lastModifiedBy>Liza</cp:lastModifiedBy>
  <cp:revision>36</cp:revision>
  <dcterms:created xsi:type="dcterms:W3CDTF">2013-09-16T10:24:30Z</dcterms:created>
  <dcterms:modified xsi:type="dcterms:W3CDTF">2013-09-30T11:02:01Z</dcterms:modified>
</cp:coreProperties>
</file>