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6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2348880"/>
            <a:ext cx="48965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Авіація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2160217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960000"/>
            <a:ext cx="54360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Перші </a:t>
            </a:r>
            <a:r>
              <a:rPr lang="uk-UA" sz="2400" dirty="0"/>
              <a:t>літальні апарати:в Китаї (559 рік - політ людини на повітряному змії)в Греції (</a:t>
            </a:r>
            <a:r>
              <a:rPr lang="uk-UA" sz="2400" dirty="0" err="1"/>
              <a:t>Архіт</a:t>
            </a:r>
            <a:r>
              <a:rPr lang="uk-UA" sz="2400" dirty="0"/>
              <a:t> </a:t>
            </a:r>
            <a:r>
              <a:rPr lang="uk-UA" sz="2400" dirty="0" err="1"/>
              <a:t>Тарентський</a:t>
            </a:r>
            <a:r>
              <a:rPr lang="uk-UA" sz="2400" dirty="0"/>
              <a:t> - 400 р. до н. е.. - механічна птиця)В Європі Леонардо </a:t>
            </a:r>
            <a:r>
              <a:rPr lang="uk-UA" sz="2400" dirty="0" err="1"/>
              <a:t>да</a:t>
            </a:r>
            <a:r>
              <a:rPr lang="uk-UA" sz="2400" dirty="0"/>
              <a:t> Вінчі - креслення планера М.В. Ломоносов був першим у Росії, хто досліджував закони руху повітря і розробляв літальний апарат. 1 січня 1745 він виклав свої ідеї про вільну циркуляцію повітря і запропонував </a:t>
            </a:r>
            <a:r>
              <a:rPr lang="uk-UA" sz="2400" dirty="0" err="1"/>
              <a:t>хелікоптер</a:t>
            </a:r>
            <a:r>
              <a:rPr lang="uk-UA" sz="2400" dirty="0"/>
              <a:t>, що приводиться в рух годинниковий пружиною. Значний внесок у теорію і практику польоту вніс німецький учений О. </a:t>
            </a:r>
            <a:r>
              <a:rPr lang="uk-UA" sz="2400" dirty="0" err="1"/>
              <a:t>Лілієнталь</a:t>
            </a:r>
            <a:r>
              <a:rPr lang="uk-UA" sz="2400" dirty="0"/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26373" y="17658"/>
            <a:ext cx="44204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Історія</a:t>
            </a: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авіації</a:t>
            </a: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H:\Географыя\Новая папка (3)\1ab522fbfeff83b714a1129b7e992b4a1f9f15f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3500430" cy="304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3331147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Географыя\Новая папка (3)\images.jpegпп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0"/>
            <a:ext cx="2500298" cy="3518938"/>
          </a:xfrm>
          <a:prstGeom prst="rect">
            <a:avLst/>
          </a:prstGeom>
          <a:noFill/>
        </p:spPr>
      </p:pic>
      <p:pic>
        <p:nvPicPr>
          <p:cNvPr id="2051" name="Picture 3" descr="H:\Географыя\Новая папка (3)\images.jpegи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516065" cy="3500438"/>
          </a:xfrm>
          <a:prstGeom prst="rect">
            <a:avLst/>
          </a:prstGeom>
          <a:noFill/>
        </p:spPr>
      </p:pic>
      <p:pic>
        <p:nvPicPr>
          <p:cNvPr id="2052" name="Picture 4" descr="H:\Географыя\Новая папка (3)\Leonardo_da_Vinci_helicopter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83840"/>
            <a:ext cx="5286380" cy="3374160"/>
          </a:xfrm>
          <a:prstGeom prst="rect">
            <a:avLst/>
          </a:prstGeom>
          <a:noFill/>
        </p:spPr>
      </p:pic>
      <p:pic>
        <p:nvPicPr>
          <p:cNvPr id="2053" name="Picture 5" descr="H:\Географыя\Новая папка (3)\Jacques_Charles_Luftschiff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52" y="0"/>
            <a:ext cx="3286148" cy="3500438"/>
          </a:xfrm>
          <a:prstGeom prst="rect">
            <a:avLst/>
          </a:prstGeom>
          <a:noFill/>
        </p:spPr>
      </p:pic>
      <p:pic>
        <p:nvPicPr>
          <p:cNvPr id="2054" name="Picture 6" descr="H:\Географыя\Новая папка (3)\imagesр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4221" y="3500438"/>
            <a:ext cx="3635953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7" y="25551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Перші польоти:</a:t>
            </a:r>
          </a:p>
          <a:p>
            <a:r>
              <a:rPr lang="uk-UA" sz="2400" dirty="0"/>
              <a:t>•	У 1783 р. брати </a:t>
            </a:r>
            <a:r>
              <a:rPr lang="uk-UA" sz="2400" dirty="0" err="1"/>
              <a:t>Монтафье</a:t>
            </a:r>
            <a:r>
              <a:rPr lang="uk-UA" sz="2400" dirty="0"/>
              <a:t> випробували аеростат з полотна, що пролетів на відстань 2,5 км на висоті 2000 м за 10 хвилин. У наступному році вони запустили аеростат з людьми на борту.</a:t>
            </a:r>
          </a:p>
          <a:p>
            <a:r>
              <a:rPr lang="uk-UA" sz="2400" dirty="0"/>
              <a:t>•	З 1891 по 1896 Отто </a:t>
            </a:r>
            <a:r>
              <a:rPr lang="uk-UA" sz="2400" dirty="0" err="1"/>
              <a:t>Лілієнталь</a:t>
            </a:r>
            <a:r>
              <a:rPr lang="uk-UA" sz="2400" dirty="0"/>
              <a:t> спроектував, побудував і облітав декілька планерів.</a:t>
            </a:r>
          </a:p>
          <a:p>
            <a:r>
              <a:rPr lang="uk-UA" sz="2400" dirty="0"/>
              <a:t>•	17 грудня 1903 відбувся перший успішний політ літака американських механіків братів </a:t>
            </a:r>
            <a:r>
              <a:rPr lang="uk-UA" sz="2400" dirty="0" err="1"/>
              <a:t>Уїлбер</a:t>
            </a:r>
            <a:r>
              <a:rPr lang="uk-UA" sz="2400" dirty="0"/>
              <a:t> і </a:t>
            </a:r>
            <a:r>
              <a:rPr lang="uk-UA" sz="2400" dirty="0" err="1"/>
              <a:t>Орвілл</a:t>
            </a:r>
            <a:r>
              <a:rPr lang="uk-UA" sz="2400" dirty="0"/>
              <a:t> </a:t>
            </a:r>
            <a:r>
              <a:rPr lang="uk-UA" sz="2400" dirty="0" err="1"/>
              <a:t>Райт</a:t>
            </a:r>
            <a:r>
              <a:rPr lang="uk-UA" sz="2400" dirty="0"/>
              <a:t> з двигуном внутрішнього згоряння, який працював на гасі. </a:t>
            </a:r>
          </a:p>
          <a:p>
            <a:r>
              <a:rPr lang="uk-UA" sz="2400" dirty="0"/>
              <a:t>•	Перший пілотований вертоліт, який піднявся над землею, був сконструйований Полем </a:t>
            </a:r>
            <a:r>
              <a:rPr lang="uk-UA" sz="2400" dirty="0" err="1"/>
              <a:t>Корню</a:t>
            </a:r>
            <a:r>
              <a:rPr lang="uk-UA" sz="2400" dirty="0"/>
              <a:t>. Цей політ відбувся в 1907 році</a:t>
            </a:r>
            <a:r>
              <a:rPr lang="uk-UA" sz="2400" dirty="0" smtClean="0"/>
              <a:t>.</a:t>
            </a:r>
            <a:endParaRPr lang="uk-UA" sz="2400" dirty="0"/>
          </a:p>
        </p:txBody>
      </p:sp>
      <p:pic>
        <p:nvPicPr>
          <p:cNvPr id="3074" name="Picture 2" descr="H:\Географыя\Новая папка (3)\8302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69805"/>
            <a:ext cx="5072066" cy="2688195"/>
          </a:xfrm>
          <a:prstGeom prst="rect">
            <a:avLst/>
          </a:prstGeom>
          <a:noFill/>
        </p:spPr>
      </p:pic>
      <p:pic>
        <p:nvPicPr>
          <p:cNvPr id="3075" name="Picture 3" descr="H:\Географыя\Новая папка (3)\Chere_hel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4143380"/>
            <a:ext cx="2508256" cy="2714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79312026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5976" y="0"/>
            <a:ext cx="478802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•	У 1910 р. І.І. Сікорський запустив вертоліт без льотчика. </a:t>
            </a:r>
          </a:p>
          <a:p>
            <a:r>
              <a:rPr lang="uk-UA" sz="2400" dirty="0"/>
              <a:t>•	У 1929 </a:t>
            </a:r>
            <a:r>
              <a:rPr lang="uk-UA" sz="2400" dirty="0" err="1"/>
              <a:t>Джиммі</a:t>
            </a:r>
            <a:r>
              <a:rPr lang="uk-UA" sz="2400" dirty="0"/>
              <a:t> </a:t>
            </a:r>
            <a:r>
              <a:rPr lang="uk-UA" sz="2400" dirty="0" err="1"/>
              <a:t>Дуліттл</a:t>
            </a:r>
            <a:r>
              <a:rPr lang="uk-UA" sz="2400" dirty="0"/>
              <a:t> розробив пілотажно-навігаційні прилади. </a:t>
            </a:r>
          </a:p>
          <a:p>
            <a:r>
              <a:rPr lang="uk-UA" sz="2400" dirty="0"/>
              <a:t>•	У 1930-і почалася розробка реактивного двигуна в Німеччині і в Англії.</a:t>
            </a:r>
          </a:p>
          <a:p>
            <a:r>
              <a:rPr lang="uk-UA" sz="2400" dirty="0"/>
              <a:t>•	Першим практично застосованим реактивним літаком став </a:t>
            </a:r>
            <a:r>
              <a:rPr lang="en-US" sz="2400" dirty="0" err="1"/>
              <a:t>Heinkel</a:t>
            </a:r>
            <a:r>
              <a:rPr lang="en-US" sz="2400" dirty="0"/>
              <a:t> He 178 (</a:t>
            </a:r>
            <a:r>
              <a:rPr lang="uk-UA" sz="2400" dirty="0"/>
              <a:t>Німеччина), що зробив перший політ в 1939.</a:t>
            </a:r>
          </a:p>
          <a:p>
            <a:r>
              <a:rPr lang="uk-UA" sz="2400" dirty="0"/>
              <a:t>•	У жовтні 1947 Чарльз </a:t>
            </a:r>
            <a:r>
              <a:rPr lang="uk-UA" sz="2400" dirty="0" err="1"/>
              <a:t>Йегер</a:t>
            </a:r>
            <a:r>
              <a:rPr lang="uk-UA" sz="2400" dirty="0"/>
              <a:t> на літаку з ракетним двигуном </a:t>
            </a:r>
            <a:r>
              <a:rPr lang="en-US" sz="2400" dirty="0"/>
              <a:t>Bell X-1 </a:t>
            </a:r>
            <a:r>
              <a:rPr lang="uk-UA" sz="2400" dirty="0"/>
              <a:t>перевищив звуковий бар'єр.</a:t>
            </a:r>
          </a:p>
          <a:p>
            <a:r>
              <a:rPr lang="uk-UA" sz="2400" dirty="0"/>
              <a:t>•	У 1961 був здійснений перший пілотований орбітальний політ.</a:t>
            </a:r>
          </a:p>
        </p:txBody>
      </p:sp>
      <p:pic>
        <p:nvPicPr>
          <p:cNvPr id="4098" name="Picture 2" descr="H:\Географыя\Новая папка (3)\2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786182" cy="2814395"/>
          </a:xfrm>
          <a:prstGeom prst="rect">
            <a:avLst/>
          </a:prstGeom>
          <a:noFill/>
        </p:spPr>
      </p:pic>
      <p:pic>
        <p:nvPicPr>
          <p:cNvPr id="4099" name="Picture 3" descr="H:\Географыя\Новая папка (3)\neizvestnij_vladika_nebes__transkontinentalnij_samolet_ka_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57562"/>
            <a:ext cx="3786362" cy="22860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9430416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507" y="-1"/>
            <a:ext cx="617788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За принципом польоту:</a:t>
            </a:r>
          </a:p>
          <a:p>
            <a:r>
              <a:rPr lang="uk-UA" sz="2400" dirty="0" smtClean="0"/>
              <a:t>• аеростатичних </a:t>
            </a:r>
            <a:r>
              <a:rPr lang="uk-UA" sz="2400" dirty="0"/>
              <a:t>- </a:t>
            </a:r>
            <a:r>
              <a:rPr lang="uk-UA" sz="2400" dirty="0" err="1"/>
              <a:t>Архімедова</a:t>
            </a:r>
            <a:r>
              <a:rPr lang="uk-UA" sz="2400" dirty="0"/>
              <a:t> силою, рівною силі тяжіння витісненої тілом маси повітря;</a:t>
            </a:r>
          </a:p>
          <a:p>
            <a:r>
              <a:rPr lang="uk-UA" sz="2400" dirty="0" smtClean="0"/>
              <a:t>• аеродинамічний </a:t>
            </a:r>
            <a:r>
              <a:rPr lang="uk-UA" sz="2400" dirty="0"/>
              <a:t>- реактивної силою за рахунок відкидання вниз частині повітря, що обтікає тіло при його русі, тобто визначається силовим впливом повітря на рухоме тіло. </a:t>
            </a:r>
          </a:p>
          <a:p>
            <a:r>
              <a:rPr lang="uk-UA" sz="2400" dirty="0" smtClean="0"/>
              <a:t>• інерційний </a:t>
            </a:r>
            <a:r>
              <a:rPr lang="uk-UA" sz="2400" dirty="0"/>
              <a:t>- силою інерції тіла, що летить за рахунок початкового запасу швидкості або висоти, тому такий політ називають також пасивним;</a:t>
            </a:r>
          </a:p>
          <a:p>
            <a:r>
              <a:rPr lang="uk-UA" sz="2400" dirty="0" smtClean="0"/>
              <a:t>• </a:t>
            </a:r>
            <a:r>
              <a:rPr lang="uk-UA" sz="2400" dirty="0" err="1" smtClean="0"/>
              <a:t>ракетодінамічний</a:t>
            </a:r>
            <a:r>
              <a:rPr lang="uk-UA" sz="2400" dirty="0" smtClean="0"/>
              <a:t> </a:t>
            </a:r>
            <a:r>
              <a:rPr lang="uk-UA" sz="2400" dirty="0"/>
              <a:t>- реактивної силою за рахунок відкидання частини маси тіла, що летить. Відповідно до закону збереження імпульсу системи виникає рух за відокремлення від тіла з якої-небудь швидкістю деякої частини його маси;</a:t>
            </a:r>
          </a:p>
        </p:txBody>
      </p:sp>
      <p:pic>
        <p:nvPicPr>
          <p:cNvPr id="5122" name="Picture 2" descr="H:\Географыя\Новая папка (3)\471-6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-1"/>
            <a:ext cx="3071802" cy="2039677"/>
          </a:xfrm>
          <a:prstGeom prst="rect">
            <a:avLst/>
          </a:prstGeom>
          <a:noFill/>
        </p:spPr>
      </p:pic>
      <p:pic>
        <p:nvPicPr>
          <p:cNvPr id="5123" name="Picture 3" descr="H:\Географыя\Новая папка (3)\Litak 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071678"/>
            <a:ext cx="3000364" cy="2000264"/>
          </a:xfrm>
          <a:prstGeom prst="rect">
            <a:avLst/>
          </a:prstGeom>
          <a:noFill/>
        </p:spPr>
      </p:pic>
      <p:pic>
        <p:nvPicPr>
          <p:cNvPr id="5124" name="Picture 4" descr="H:\Географыя\Новая папка (3)\241714_mriya_buran_samolet_kosmos_an_1920x1079_(www.GdeFon.ru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7" y="4143380"/>
            <a:ext cx="3357553" cy="25181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60982421"/>
      </p:ext>
    </p:extLst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2865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/>
              <a:t>Циві́льна авіа́ція — перевезення пасажирів, багажу, вантажів і пошти; виконання авіаційних робіт в різних галузях економіки (сільському господарстві, будівництві, для охорони лісів, обслуговування експедицій тощо); надання медичної допомоги населенню і проведення санітарних заходів; експериментальних і науково-дослідних робіт; навчальних, культурно-просвітніх і спортивних заходів, а також пошуково-рятувальних і аварійно-рятувальних робіт і надання допомоги у разі стихійних лих.</a:t>
            </a:r>
            <a:endParaRPr lang="uk-UA" sz="2400" dirty="0"/>
          </a:p>
        </p:txBody>
      </p:sp>
      <p:pic>
        <p:nvPicPr>
          <p:cNvPr id="6146" name="Picture 2" descr="H:\Географыя\Новая папка (3)\image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0504"/>
            <a:ext cx="5934075" cy="2643206"/>
          </a:xfrm>
          <a:prstGeom prst="rect">
            <a:avLst/>
          </a:prstGeom>
          <a:noFill/>
        </p:spPr>
      </p:pic>
      <p:pic>
        <p:nvPicPr>
          <p:cNvPr id="6147" name="Picture 3" descr="H:\Географыя\Новая папка (3)\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3" y="4000504"/>
            <a:ext cx="3214678" cy="2571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98059810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68512" y="-2177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/>
              <a:t>У безповітряному просторі літальний апарат може здійснювати </a:t>
            </a:r>
            <a:r>
              <a:rPr lang="uk-UA" sz="2400" dirty="0" err="1"/>
              <a:t>інерціальних</a:t>
            </a:r>
            <a:r>
              <a:rPr lang="uk-UA" sz="2400" dirty="0"/>
              <a:t> політ або політ на інших фізичних принципах (наприклад, за допомогою сонячного вітрила, на площу якого чинить тиск зоряний вітер, отримати прискорення після витка між відносно масивними планетами (див. Гравітаційний маневр))</a:t>
            </a:r>
            <a:r>
              <a:rPr lang="uk-UA" sz="2400" dirty="0" err="1"/>
              <a:t>.Також</a:t>
            </a:r>
            <a:r>
              <a:rPr lang="uk-UA" sz="2400" dirty="0"/>
              <a:t> існують більш складні класифікації.</a:t>
            </a:r>
          </a:p>
        </p:txBody>
      </p:sp>
      <p:pic>
        <p:nvPicPr>
          <p:cNvPr id="7170" name="Picture 2" descr="H:\Географыя\Новая папка (3)\images.jpeg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3544755" cy="3286125"/>
          </a:xfrm>
          <a:prstGeom prst="rect">
            <a:avLst/>
          </a:prstGeom>
          <a:noFill/>
        </p:spPr>
      </p:pic>
      <p:pic>
        <p:nvPicPr>
          <p:cNvPr id="7171" name="Picture 3" descr="H:\Географыя\Новая папка (3)\default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86124"/>
            <a:ext cx="3555504" cy="23574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215529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071538" y="2500306"/>
            <a:ext cx="68609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Вибачте за неполадки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325</Words>
  <Application>Microsoft Office PowerPoint</Application>
  <PresentationFormat>Екран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Ігорь</dc:creator>
  <cp:lastModifiedBy>Учень</cp:lastModifiedBy>
  <cp:revision>4</cp:revision>
  <dcterms:created xsi:type="dcterms:W3CDTF">2013-01-30T15:38:58Z</dcterms:created>
  <dcterms:modified xsi:type="dcterms:W3CDTF">2013-01-31T10:18:49Z</dcterms:modified>
</cp:coreProperties>
</file>