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456"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40198CD-711A-45E6-9623-F699B105F726}"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ADFA05-C5DC-4C01-AAF1-0283772CEE6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408400-BA9B-4330-ACED-180F3CA32EA5}"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ABF7F2A-B87F-4004-A92F-9CDE98536D3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D8A4CF5-2277-4A1E-91B7-63AC1977E15A}"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04C0894-BDB9-4EA0-8545-4C543114D2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6357B47-5B64-4175-BEBF-6EF9943491F1}"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5E109F7-B04B-497D-90F3-B391EB7C97DC}"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B26882-C060-45C8-90CD-C6D023F8C30C}"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A64DA6-EAAE-4B03-801B-4C8C1E2AB4E0}"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727849-3175-4E85-8D8C-D8DBDCAB129D}"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3A71791-BA81-4D49-AFA4-B7BAFFC0DE1B}"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F0B0442-CB4E-4288-8E6F-81966EB4912F}" type="datetimeFigureOut">
              <a:rPr lang="en-US"/>
              <a:pPr>
                <a:defRPr/>
              </a:pPr>
              <a:t>4/28/2015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98765B7-B130-46AF-B886-F3CC504783D6}"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931427A0-529C-44D5-AE40-36552B811FFF}" type="datetimeFigureOut">
              <a:rPr lang="en-US"/>
              <a:pPr>
                <a:defRPr/>
              </a:pPr>
              <a:t>4/28/2015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2A989BF-9965-42C1-A9C5-9026B109D2C7}"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EA40DB6-EA1E-464D-BA1C-2663883847C9}" type="datetimeFigureOut">
              <a:rPr lang="en-US"/>
              <a:pPr>
                <a:defRPr/>
              </a:pPr>
              <a:t>4/28/2015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D8ECB33-9AAC-4AF8-85D7-5F4711CBC69C}"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622CD6-7888-41DF-9773-DFD4C44CAED5}" type="datetimeFigureOut">
              <a:rPr lang="en-US"/>
              <a:pPr>
                <a:defRPr/>
              </a:pPr>
              <a:t>4/28/2015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7FBC2DA-1CC4-4429-AB4B-5295DCFE7CC5}"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CFED054-E0FA-423D-B184-8B57E6D23548}" type="datetimeFigureOut">
              <a:rPr lang="en-US"/>
              <a:pPr>
                <a:defRPr/>
              </a:pPr>
              <a:t>4/28/2015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BEA95BB-B7F9-43D5-92A7-18F6EF9385E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A5EF1C5-7C76-4799-A6FB-1D69A6D315AB}"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E12AF6-A977-473F-A8AA-DCB54B260467}"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50BED38-E422-4CD6-9CCC-7DE55A09AD6D}" type="datetimeFigureOut">
              <a:rPr lang="en-US"/>
              <a:pPr>
                <a:defRPr/>
              </a:pPr>
              <a:t>4/28/2015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9D62965-81EE-4C9E-BA16-DA7F6E61337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B06D6F3-0379-4C1B-A8CF-96CF5D0083B4}"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CB83D7-1D1E-4ADE-88AE-774F20A7B91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E15FAC-40EC-45D4-8A8E-24EA293A5D78}"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21411E-34A5-4D16-B452-C067BE54E6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F18BF84-B4A9-45E0-87BF-CC475A569B7C}" type="datetimeFigureOut">
              <a:rPr lang="en-US"/>
              <a:pPr>
                <a:defRPr/>
              </a:pPr>
              <a:t>4/28/2015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5D20E4-4F98-43A3-A1B8-4C5E186D461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FFE9F0F-22E8-46F9-8B58-2C2A461EED0F}" type="datetimeFigureOut">
              <a:rPr lang="en-US"/>
              <a:pPr>
                <a:defRPr/>
              </a:pPr>
              <a:t>4/28/2015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1DDF215-A09E-4591-8AE2-4FF284D8A9D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8E667C2-F953-497C-B421-2CF39DF0C299}" type="datetimeFigureOut">
              <a:rPr lang="en-US"/>
              <a:pPr>
                <a:defRPr/>
              </a:pPr>
              <a:t>4/28/2015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405D3A1-FE48-4E09-86C7-0FA64849A4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86078DC-D847-4314-B717-5F1E0BD9FC13}" type="datetimeFigureOut">
              <a:rPr lang="en-US"/>
              <a:pPr>
                <a:defRPr/>
              </a:pPr>
              <a:t>4/28/2015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B71B822-C628-4FAB-B662-66FD803B1F5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9688C59-D6A6-4009-8112-1F304BA7AD5D}" type="datetimeFigureOut">
              <a:rPr lang="en-US"/>
              <a:pPr>
                <a:defRPr/>
              </a:pPr>
              <a:t>4/28/2015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D930750-FB26-40EA-9CF5-B860518BE5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32A5901-C34F-44B5-8BBE-04E9CB9CDFB4}" type="datetimeFigureOut">
              <a:rPr lang="en-US"/>
              <a:pPr>
                <a:defRPr/>
              </a:pPr>
              <a:t>4/28/2015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52D080E-060F-4CC6-9CC9-91590805A38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B6C4C38-B970-4676-8AA1-E9CCE716EC64}" type="datetimeFigureOut">
              <a:rPr lang="en-US"/>
              <a:pPr>
                <a:defRPr/>
              </a:pPr>
              <a:t>4/28/2015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A5A1370-49EA-47A8-AEDF-C229C13673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4.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D07D047-8F8E-402B-B521-8D7CB12C48D6}" type="datetimeFigureOut">
              <a:rPr lang="en-US"/>
              <a:pPr>
                <a:defRPr/>
              </a:pPr>
              <a:t>4/28/2015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A85FADC4-FD41-4F29-BC76-161B06CCE98A}" type="slidenum">
              <a:rPr lang="en-US"/>
              <a:pPr>
                <a:defRPr/>
              </a:pPr>
              <a:t>‹#›</a:t>
            </a:fld>
            <a:endParaRPr lang="en-US"/>
          </a:p>
        </p:txBody>
      </p:sp>
      <p:pic>
        <p:nvPicPr>
          <p:cNvPr id="1031" name="Picture 6"/>
          <p:cNvPicPr>
            <a:picLocks noChangeAspect="1"/>
          </p:cNvPicPr>
          <p:nvPr userDrawn="1"/>
        </p:nvPicPr>
        <p:blipFill>
          <a:blip r:embed="rId13"/>
          <a:srcRect b="16750"/>
          <a:stretch>
            <a:fillRect/>
          </a:stretch>
        </p:blipFill>
        <p:spPr bwMode="auto">
          <a:xfrm>
            <a:off x="0" y="1679575"/>
            <a:ext cx="9144000" cy="5178425"/>
          </a:xfrm>
          <a:prstGeom prst="rect">
            <a:avLst/>
          </a:prstGeom>
          <a:noFill/>
          <a:ln w="9525">
            <a:noFill/>
            <a:miter lim="800000"/>
            <a:headEnd/>
            <a:tailEnd/>
          </a:ln>
        </p:spPr>
      </p:pic>
      <p:sp>
        <p:nvSpPr>
          <p:cNvPr id="8" name="Rectangle 7"/>
          <p:cNvSpPr/>
          <p:nvPr userDrawn="1"/>
        </p:nvSpPr>
        <p:spPr>
          <a:xfrm>
            <a:off x="0" y="4763"/>
            <a:ext cx="9144000" cy="2128837"/>
          </a:xfrm>
          <a:prstGeom prst="rect">
            <a:avLst/>
          </a:prstGeom>
          <a:gradFill>
            <a:gsLst>
              <a:gs pos="0">
                <a:schemeClr val="bg2"/>
              </a:gs>
              <a:gs pos="50000">
                <a:schemeClr val="bg2"/>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23AB68E3-C740-48C3-AAD4-C9545EBF9819}" type="datetimeFigureOut">
              <a:rPr lang="en-US"/>
              <a:pPr>
                <a:defRPr/>
              </a:pPr>
              <a:t>4/28/2015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75A48C27-41E3-42FA-9091-61D88D65C5B0}" type="slidenum">
              <a:rPr lang="en-US"/>
              <a:pPr>
                <a:defRPr/>
              </a:pPr>
              <a:t>‹#›</a:t>
            </a:fld>
            <a:endParaRPr lang="en-US"/>
          </a:p>
        </p:txBody>
      </p:sp>
      <p:pic>
        <p:nvPicPr>
          <p:cNvPr id="13319" name="Picture 6"/>
          <p:cNvPicPr>
            <a:picLocks noChangeAspect="1"/>
          </p:cNvPicPr>
          <p:nvPr userDrawn="1"/>
        </p:nvPicPr>
        <p:blipFill>
          <a:blip r:embed="rId13">
            <a:clrChange>
              <a:clrFrom>
                <a:srgbClr val="FFFFFF"/>
              </a:clrFrom>
              <a:clrTo>
                <a:srgbClr val="FFFFFF">
                  <a:alpha val="0"/>
                </a:srgbClr>
              </a:clrTo>
            </a:clrChange>
          </a:blip>
          <a:srcRect l="3059" t="8794" r="2235" b="52466"/>
          <a:stretch>
            <a:fillRect/>
          </a:stretch>
        </p:blipFill>
        <p:spPr bwMode="auto">
          <a:xfrm>
            <a:off x="-26988" y="5981700"/>
            <a:ext cx="3074988" cy="876300"/>
          </a:xfrm>
          <a:prstGeom prst="rect">
            <a:avLst/>
          </a:prstGeom>
          <a:noFill/>
          <a:ln w="9525">
            <a:noFill/>
            <a:miter lim="800000"/>
            <a:headEnd/>
            <a:tailEnd/>
          </a:ln>
        </p:spPr>
      </p:pic>
      <p:pic>
        <p:nvPicPr>
          <p:cNvPr id="13320" name="Picture 7"/>
          <p:cNvPicPr>
            <a:picLocks noChangeAspect="1"/>
          </p:cNvPicPr>
          <p:nvPr userDrawn="1"/>
        </p:nvPicPr>
        <p:blipFill>
          <a:blip r:embed="rId14">
            <a:clrChange>
              <a:clrFrom>
                <a:srgbClr val="FFFFFF"/>
              </a:clrFrom>
              <a:clrTo>
                <a:srgbClr val="FFFFFF">
                  <a:alpha val="0"/>
                </a:srgbClr>
              </a:clrTo>
            </a:clrChange>
          </a:blip>
          <a:srcRect l="3059" t="8794" r="2235" b="52466"/>
          <a:stretch>
            <a:fillRect/>
          </a:stretch>
        </p:blipFill>
        <p:spPr bwMode="auto">
          <a:xfrm>
            <a:off x="2971800" y="5981700"/>
            <a:ext cx="3227388" cy="876300"/>
          </a:xfrm>
          <a:prstGeom prst="rect">
            <a:avLst/>
          </a:prstGeom>
          <a:noFill/>
          <a:ln w="9525">
            <a:noFill/>
            <a:miter lim="800000"/>
            <a:headEnd/>
            <a:tailEnd/>
          </a:ln>
        </p:spPr>
      </p:pic>
      <p:pic>
        <p:nvPicPr>
          <p:cNvPr id="13321" name="Picture 8"/>
          <p:cNvPicPr>
            <a:picLocks noChangeAspect="1"/>
          </p:cNvPicPr>
          <p:nvPr userDrawn="1"/>
        </p:nvPicPr>
        <p:blipFill>
          <a:blip r:embed="rId15">
            <a:clrChange>
              <a:clrFrom>
                <a:srgbClr val="FFFFFF"/>
              </a:clrFrom>
              <a:clrTo>
                <a:srgbClr val="FFFFFF">
                  <a:alpha val="0"/>
                </a:srgbClr>
              </a:clrTo>
            </a:clrChange>
          </a:blip>
          <a:srcRect l="3059" t="8794" r="2235" b="52466"/>
          <a:stretch>
            <a:fillRect/>
          </a:stretch>
        </p:blipFill>
        <p:spPr bwMode="auto">
          <a:xfrm>
            <a:off x="6096000" y="5981700"/>
            <a:ext cx="3048000" cy="876300"/>
          </a:xfrm>
          <a:prstGeom prst="rect">
            <a:avLst/>
          </a:prstGeom>
          <a:noFill/>
          <a:ln w="9525">
            <a:noFill/>
            <a:miter lim="800000"/>
            <a:headEnd/>
            <a:tailEnd/>
          </a:ln>
        </p:spPr>
      </p:pic>
      <p:sp>
        <p:nvSpPr>
          <p:cNvPr id="10" name="Rectangle 9"/>
          <p:cNvSpPr/>
          <p:nvPr userDrawn="1"/>
        </p:nvSpPr>
        <p:spPr>
          <a:xfrm>
            <a:off x="0" y="1219200"/>
            <a:ext cx="9144000" cy="4762500"/>
          </a:xfrm>
          <a:prstGeom prst="rect">
            <a:avLst/>
          </a:prstGeom>
          <a:gradFill>
            <a:gsLst>
              <a:gs pos="0">
                <a:schemeClr val="bg2"/>
              </a:gs>
              <a:gs pos="50000">
                <a:schemeClr val="bg2"/>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userDrawn="1"/>
        </p:nvSpPr>
        <p:spPr>
          <a:xfrm rot="10800000">
            <a:off x="0" y="0"/>
            <a:ext cx="9144000" cy="1219200"/>
          </a:xfrm>
          <a:prstGeom prst="rect">
            <a:avLst/>
          </a:prstGeom>
          <a:gradFill>
            <a:gsLst>
              <a:gs pos="0">
                <a:schemeClr val="bg2">
                  <a:lumMod val="75000"/>
                </a:schemeClr>
              </a:gs>
              <a:gs pos="50000">
                <a:schemeClr val="bg2"/>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ubtitle 2"/>
          <p:cNvSpPr>
            <a:spLocks noGrp="1"/>
          </p:cNvSpPr>
          <p:nvPr>
            <p:ph type="subTitle" idx="1"/>
          </p:nvPr>
        </p:nvSpPr>
        <p:spPr>
          <a:xfrm>
            <a:off x="1371600" y="457200"/>
            <a:ext cx="6400800" cy="2667000"/>
          </a:xfrm>
        </p:spPr>
        <p:txBody>
          <a:bodyPr/>
          <a:lstStyle/>
          <a:p>
            <a:r>
              <a:rPr lang="uk-UA" sz="3600" b="1" smtClean="0">
                <a:solidFill>
                  <a:schemeClr val="folHlink"/>
                </a:solidFill>
                <a:effectLst>
                  <a:outerShdw blurRad="38100" dist="38100" dir="2700000" algn="tl">
                    <a:srgbClr val="C0C0C0"/>
                  </a:outerShdw>
                </a:effectLst>
                <a:latin typeface="Comic Sans MS" pitchFamily="66" charset="0"/>
              </a:rPr>
              <a:t>Демографічна проблема</a:t>
            </a:r>
          </a:p>
          <a:p>
            <a:r>
              <a:rPr lang="uk-UA" sz="2800" b="1" smtClean="0">
                <a:solidFill>
                  <a:schemeClr val="accent2"/>
                </a:solidFill>
                <a:effectLst>
                  <a:outerShdw blurRad="38100" dist="38100" dir="2700000" algn="tl">
                    <a:srgbClr val="C0C0C0"/>
                  </a:outerShdw>
                </a:effectLst>
                <a:latin typeface="Comic Sans MS" pitchFamily="66" charset="0"/>
              </a:rPr>
              <a:t>та шляхи її подолання</a:t>
            </a:r>
            <a:endParaRPr lang="en-US" sz="2800" b="1" smtClean="0">
              <a:solidFill>
                <a:schemeClr val="accent2"/>
              </a:solidFill>
              <a:effectLst>
                <a:outerShdw blurRad="38100" dist="38100" dir="2700000" algn="tl">
                  <a:srgbClr val="C0C0C0"/>
                </a:outerShdw>
              </a:effectLst>
              <a:latin typeface="Comic Sans MS" pitchFamily="66" charset="0"/>
            </a:endParaRPr>
          </a:p>
        </p:txBody>
      </p:sp>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p:cNvSpPr>
          <p:nvPr>
            <p:ph type="title"/>
          </p:nvPr>
        </p:nvSpPr>
        <p:spPr/>
        <p:txBody>
          <a:bodyPr/>
          <a:lstStyle/>
          <a:p>
            <a:r>
              <a:rPr lang="uk-UA" sz="3200" b="1" smtClean="0">
                <a:solidFill>
                  <a:schemeClr val="accent2"/>
                </a:solidFill>
                <a:effectLst>
                  <a:outerShdw blurRad="38100" dist="38100" dir="2700000" algn="tl">
                    <a:srgbClr val="C0C0C0"/>
                  </a:outerShdw>
                </a:effectLst>
                <a:latin typeface="Comic Sans MS" pitchFamily="66" charset="0"/>
              </a:rPr>
              <a:t>Основні регіони поширення проблеми</a:t>
            </a:r>
            <a:endParaRPr lang="ru-RU" sz="3200" b="1" smtClean="0">
              <a:solidFill>
                <a:schemeClr val="accent2"/>
              </a:solidFill>
              <a:effectLst>
                <a:outerShdw blurRad="38100" dist="38100" dir="2700000" algn="tl">
                  <a:srgbClr val="C0C0C0"/>
                </a:outerShdw>
              </a:effectLst>
              <a:latin typeface="Comic Sans MS" pitchFamily="66" charset="0"/>
            </a:endParaRPr>
          </a:p>
        </p:txBody>
      </p:sp>
      <p:sp>
        <p:nvSpPr>
          <p:cNvPr id="38915" name="Rectangle 3"/>
          <p:cNvSpPr>
            <a:spLocks noGrp="1"/>
          </p:cNvSpPr>
          <p:nvPr>
            <p:ph type="body" idx="1"/>
          </p:nvPr>
        </p:nvSpPr>
        <p:spPr>
          <a:xfrm>
            <a:off x="457200" y="1371600"/>
            <a:ext cx="8229600" cy="4876800"/>
          </a:xfrm>
        </p:spPr>
        <p:txBody>
          <a:bodyPr/>
          <a:lstStyle/>
          <a:p>
            <a:r>
              <a:rPr lang="uk-UA" sz="1800" smtClean="0">
                <a:latin typeface="Comic Sans MS" pitchFamily="66" charset="0"/>
              </a:rPr>
              <a:t>За перші 1000 років нашої ери населення землі збільшилось усього в 1,5 рази, а у Європі залишилося без змін. Основна частина людства мешкала в Азії (55%, або близько 135 млн. осіб). В основному людські поселення концентрувались на території теперішнього Китаю, Індії, Туреччини, Ірану та Японії. У Європі - це Франція, Італія, Іспанія, в Африці – Єгипет.</a:t>
            </a:r>
          </a:p>
          <a:p>
            <a:r>
              <a:rPr lang="uk-UA" sz="1800" smtClean="0">
                <a:latin typeface="Comic Sans MS" pitchFamily="66" charset="0"/>
              </a:rPr>
              <a:t>За наступні 500 років чисельність людства також зросла в 1.5 рази. За цей</a:t>
            </a:r>
            <a:r>
              <a:rPr lang="uk-UA" sz="1800" i="1" smtClean="0">
                <a:latin typeface="Comic Sans MS" pitchFamily="66" charset="0"/>
              </a:rPr>
              <a:t> </a:t>
            </a:r>
            <a:r>
              <a:rPr lang="uk-UA" sz="1800" smtClean="0">
                <a:latin typeface="Comic Sans MS" pitchFamily="66" charset="0"/>
              </a:rPr>
              <a:t>період особливо швидко зросло населення Європи і Японії (з 4.5 млн. в 1000 році до 17 млн. у 1500 році).</a:t>
            </a:r>
          </a:p>
          <a:p>
            <a:r>
              <a:rPr lang="uk-UA" sz="1800" smtClean="0">
                <a:latin typeface="Comic Sans MS" pitchFamily="66" charset="0"/>
              </a:rPr>
              <a:t>Внаслідок великих географічних відкриттів значно зросли еміграційні процеси, особливо в Австралію і Америку. Так, при загальному зростанні чисельності населення у світі за цей період у 3,5 рази, населення Австралії збільшилося у 19 разів. Америки - 10 разів. Населення Росії і країн Західної Європи за цей період збільшилось відповідно у 8.1 і 4.1 рази ; Азії-3,4.;Африки - 2.4 рази.</a:t>
            </a:r>
          </a:p>
          <a:p>
            <a:endParaRPr lang="ru-RU" sz="2800" smtClean="0">
              <a:latin typeface="Comic Sans MS" pitchFamily="66" charset="0"/>
            </a:endParaRPr>
          </a:p>
        </p:txBody>
      </p:sp>
    </p:spTree>
  </p:cSld>
  <p:clrMapOvr>
    <a:masterClrMapping/>
  </p:clrMapOvr>
  <p:transition>
    <p:wheel/>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p:cNvSpPr>
          <p:nvPr>
            <p:ph type="title"/>
          </p:nvPr>
        </p:nvSpPr>
        <p:spPr/>
        <p:txBody>
          <a:bodyPr/>
          <a:lstStyle/>
          <a:p>
            <a:r>
              <a:rPr lang="uk-UA" sz="3200" b="1" smtClean="0">
                <a:solidFill>
                  <a:schemeClr val="accent2"/>
                </a:solidFill>
                <a:effectLst>
                  <a:outerShdw blurRad="38100" dist="38100" dir="2700000" algn="tl">
                    <a:srgbClr val="C0C0C0"/>
                  </a:outerShdw>
                </a:effectLst>
                <a:latin typeface="Comic Sans MS" pitchFamily="66" charset="0"/>
              </a:rPr>
              <a:t>Основні регіони поширення проблеми</a:t>
            </a:r>
            <a:endParaRPr lang="ru-RU" sz="3200" b="1" smtClean="0">
              <a:solidFill>
                <a:schemeClr val="accent2"/>
              </a:solidFill>
              <a:effectLst>
                <a:outerShdw blurRad="38100" dist="38100" dir="2700000" algn="tl">
                  <a:srgbClr val="C0C0C0"/>
                </a:outerShdw>
              </a:effectLst>
              <a:latin typeface="Comic Sans MS" pitchFamily="66" charset="0"/>
            </a:endParaRPr>
          </a:p>
        </p:txBody>
      </p:sp>
      <p:sp>
        <p:nvSpPr>
          <p:cNvPr id="39939" name="Rectangle 3"/>
          <p:cNvSpPr>
            <a:spLocks noGrp="1"/>
          </p:cNvSpPr>
          <p:nvPr>
            <p:ph type="body" idx="1"/>
          </p:nvPr>
        </p:nvSpPr>
        <p:spPr/>
        <p:txBody>
          <a:bodyPr/>
          <a:lstStyle/>
          <a:p>
            <a:pPr>
              <a:lnSpc>
                <a:spcPct val="80000"/>
              </a:lnSpc>
            </a:pPr>
            <a:r>
              <a:rPr lang="uk-UA" sz="2000" smtClean="0">
                <a:latin typeface="Comic Sans MS" pitchFamily="66" charset="0"/>
              </a:rPr>
              <a:t>У </a:t>
            </a:r>
            <a:r>
              <a:rPr lang="en-US" sz="2000" smtClean="0">
                <a:latin typeface="Comic Sans MS" pitchFamily="66" charset="0"/>
              </a:rPr>
              <a:t>XX </a:t>
            </a:r>
            <a:r>
              <a:rPr lang="uk-UA" sz="2000" smtClean="0">
                <a:latin typeface="Comic Sans MS" pitchFamily="66" charset="0"/>
              </a:rPr>
              <a:t>сторіччі населення Землі збільшилось більш ніж на З млрд. чоловік, тобто майже в 3 рази. Найшвидше воно зростало в Латинській Америці (в 6,1 рази) та в Африці (в 4,7 рази), найповільніше - в Західній Європі (в 1,7 рази) та колишньому Радянському Союзі (в 2,1 рази). Причина цього - міграції населення. Вони значно прискорили зростання населення в Західній півкулі, Австралії і Новій Зеландії. Мали значення і наслідки двох світових війн, особливо згубних для країн Західної Європи і колишнього Радянського Союзу. </a:t>
            </a:r>
          </a:p>
          <a:p>
            <a:pPr>
              <a:lnSpc>
                <a:spcPct val="80000"/>
              </a:lnSpc>
            </a:pPr>
            <a:r>
              <a:rPr lang="uk-UA" sz="2000" smtClean="0">
                <a:latin typeface="Comic Sans MS" pitchFamily="66" charset="0"/>
              </a:rPr>
              <a:t>Про значне прискорення темпів приросту населення Землі протягом історії людства свідчить такий факт - за останнє тисячоліття населення збільшилось у  8 разів. При цьому для першого його подвоєння потрібно було 600 років, для другого - 230, для третього - понад 100 років, а для останнього - всього  40 років. На сьогодні чисельність населення Землі перевищує 6 млрд. осіб і продовжує зростати.</a:t>
            </a:r>
          </a:p>
          <a:p>
            <a:endParaRPr lang="ru-RU" sz="2000" smtClean="0">
              <a:latin typeface="Comic Sans MS" pitchFamily="66"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8" name="Picture 8" descr="1"/>
          <p:cNvPicPr>
            <a:picLocks noChangeAspect="1" noChangeArrowheads="1"/>
          </p:cNvPicPr>
          <p:nvPr/>
        </p:nvPicPr>
        <p:blipFill>
          <a:blip r:embed="rId2"/>
          <a:srcRect/>
          <a:stretch>
            <a:fillRect/>
          </a:stretch>
        </p:blipFill>
        <p:spPr bwMode="auto">
          <a:xfrm>
            <a:off x="1295400" y="685800"/>
            <a:ext cx="6858000" cy="5011738"/>
          </a:xfrm>
          <a:prstGeom prst="rect">
            <a:avLst/>
          </a:prstGeom>
          <a:noFill/>
        </p:spPr>
      </p:pic>
    </p:spTree>
  </p:cSld>
  <p:clrMapOvr>
    <a:masterClrMapping/>
  </p:clrMapOvr>
  <p:transition>
    <p:diamon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p:txBody>
          <a:bodyPr/>
          <a:lstStyle/>
          <a:p>
            <a:r>
              <a:rPr lang="uk-UA" sz="4000" b="1" smtClean="0">
                <a:solidFill>
                  <a:schemeClr val="accent2"/>
                </a:solidFill>
                <a:effectLst>
                  <a:outerShdw blurRad="38100" dist="38100" dir="2700000" algn="tl">
                    <a:srgbClr val="C0C0C0"/>
                  </a:outerShdw>
                </a:effectLst>
                <a:latin typeface="Comic Sans MS" pitchFamily="66" charset="0"/>
              </a:rPr>
              <a:t>Шляхи вирішення проблеми</a:t>
            </a:r>
            <a:endParaRPr lang="ru-RU" sz="4000" b="1" smtClean="0">
              <a:solidFill>
                <a:schemeClr val="accent2"/>
              </a:solidFill>
              <a:effectLst>
                <a:outerShdw blurRad="38100" dist="38100" dir="2700000" algn="tl">
                  <a:srgbClr val="C0C0C0"/>
                </a:outerShdw>
              </a:effectLst>
              <a:latin typeface="Comic Sans MS" pitchFamily="66" charset="0"/>
            </a:endParaRPr>
          </a:p>
        </p:txBody>
      </p:sp>
      <p:sp>
        <p:nvSpPr>
          <p:cNvPr id="43011" name="Rectangle 3"/>
          <p:cNvSpPr>
            <a:spLocks noGrp="1"/>
          </p:cNvSpPr>
          <p:nvPr>
            <p:ph type="body" idx="1"/>
          </p:nvPr>
        </p:nvSpPr>
        <p:spPr/>
        <p:txBody>
          <a:bodyPr/>
          <a:lstStyle/>
          <a:p>
            <a:pPr>
              <a:lnSpc>
                <a:spcPct val="80000"/>
              </a:lnSpc>
            </a:pPr>
            <a:r>
              <a:rPr lang="uk-UA" sz="2500" smtClean="0">
                <a:latin typeface="Comic Sans MS" pitchFamily="66" charset="0"/>
              </a:rPr>
              <a:t>Основою для дійсного вирішення проблеми народонаселення є, перш за все, соціально-економічні перетворення. В 1984 році в Мехіко відбулася друга Міжнародна конференція по народонаселенню , в якій приймали участь 147 країн світу. На ній були підбиті підсумки Всесвітнього плану дій на 10 років в галузі народонаселення і прийняли Декларацію про проблеми населення , в якій була підтверджена важливість принципів та цілей прийнятого 10 років тому плану дій та зроблені рекомендації по подальшому його виконанню.</a:t>
            </a:r>
            <a:endParaRPr lang="ru-RU" sz="2500" smtClean="0">
              <a:latin typeface="Comic Sans MS" pitchFamily="66" charset="0"/>
            </a:endParaRPr>
          </a:p>
        </p:txBody>
      </p:sp>
    </p:spTree>
  </p:cSld>
  <p:clrMapOvr>
    <a:masterClrMapping/>
  </p:clrMapOvr>
  <p:transition>
    <p:pull dir="l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p:cNvSpPr>
          <p:nvPr>
            <p:ph type="title"/>
          </p:nvPr>
        </p:nvSpPr>
        <p:spPr/>
        <p:txBody>
          <a:bodyPr/>
          <a:lstStyle/>
          <a:p>
            <a:r>
              <a:rPr lang="uk-UA" sz="4000" b="1" smtClean="0">
                <a:solidFill>
                  <a:schemeClr val="accent2"/>
                </a:solidFill>
                <a:effectLst>
                  <a:outerShdw blurRad="38100" dist="38100" dir="2700000" algn="tl">
                    <a:srgbClr val="C0C0C0"/>
                  </a:outerShdw>
                </a:effectLst>
                <a:latin typeface="Comic Sans MS" pitchFamily="66" charset="0"/>
              </a:rPr>
              <a:t>Шляхи вирішення проблеми</a:t>
            </a:r>
            <a:endParaRPr lang="ru-RU" sz="4000" b="1" smtClean="0">
              <a:solidFill>
                <a:schemeClr val="accent2"/>
              </a:solidFill>
              <a:effectLst>
                <a:outerShdw blurRad="38100" dist="38100" dir="2700000" algn="tl">
                  <a:srgbClr val="C0C0C0"/>
                </a:outerShdw>
              </a:effectLst>
              <a:latin typeface="Comic Sans MS" pitchFamily="66" charset="0"/>
            </a:endParaRPr>
          </a:p>
        </p:txBody>
      </p:sp>
      <p:sp>
        <p:nvSpPr>
          <p:cNvPr id="44035" name="Rectangle 3"/>
          <p:cNvSpPr>
            <a:spLocks noGrp="1"/>
          </p:cNvSpPr>
          <p:nvPr>
            <p:ph type="body" idx="1"/>
          </p:nvPr>
        </p:nvSpPr>
        <p:spPr>
          <a:xfrm>
            <a:off x="457200" y="1600200"/>
            <a:ext cx="8305800" cy="4525963"/>
          </a:xfrm>
        </p:spPr>
        <p:txBody>
          <a:bodyPr/>
          <a:lstStyle/>
          <a:p>
            <a:pPr>
              <a:lnSpc>
                <a:spcPct val="80000"/>
              </a:lnSpc>
            </a:pPr>
            <a:r>
              <a:rPr lang="uk-UA" sz="2100" smtClean="0">
                <a:latin typeface="Comic Sans MS" pitchFamily="66" charset="0"/>
              </a:rPr>
              <a:t>В 1994 році в Каїрі відбулася третя Всесвітня конференція по народонаселенню та розвитку, в якій прийняло участь вже 179 держав. На конференції прийняли підсумковий документ-20-річна Програма дій в галузі народонаселення та розвитку, яка складає 16 розділів, де розкриваються практично всі злободенні проблеми в галузі народонаселення.</a:t>
            </a:r>
          </a:p>
          <a:p>
            <a:pPr>
              <a:lnSpc>
                <a:spcPct val="80000"/>
              </a:lnSpc>
            </a:pPr>
            <a:r>
              <a:rPr lang="uk-UA" sz="2100" smtClean="0">
                <a:latin typeface="Comic Sans MS" pitchFamily="66" charset="0"/>
              </a:rPr>
              <a:t>В програмі підкреслювалось , що збільшується кількість держав, які усвідомлюють  необхідність розширення міжнародного співробітництва в питаннях народонаселення. В програмі розглядаються взаємозв’язки між народонаселенням , стійким економічним ростом та стійким розвитком.</a:t>
            </a:r>
            <a:endParaRPr lang="ru-RU" sz="2100" smtClean="0">
              <a:latin typeface="Comic Sans MS" pitchFamily="66" charset="0"/>
            </a:endParaRPr>
          </a:p>
        </p:txBody>
      </p:sp>
    </p:spTree>
  </p:cSld>
  <p:clrMapOvr>
    <a:masterClrMapping/>
  </p:clrMapOvr>
  <p:transition>
    <p:cover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3"/>
          <p:cNvSpPr>
            <a:spLocks noGrp="1"/>
          </p:cNvSpPr>
          <p:nvPr>
            <p:ph type="ctrTitle"/>
          </p:nvPr>
        </p:nvSpPr>
        <p:spPr>
          <a:xfrm>
            <a:off x="685800" y="0"/>
            <a:ext cx="7772400" cy="1219200"/>
          </a:xfrm>
        </p:spPr>
        <p:txBody>
          <a:bodyPr/>
          <a:lstStyle/>
          <a:p>
            <a:r>
              <a:rPr lang="uk-UA" b="1" smtClean="0">
                <a:solidFill>
                  <a:schemeClr val="accent2"/>
                </a:solidFill>
                <a:effectLst>
                  <a:outerShdw blurRad="38100" dist="38100" dir="2700000" algn="tl">
                    <a:srgbClr val="C0C0C0"/>
                  </a:outerShdw>
                </a:effectLst>
                <a:latin typeface="Comic Sans MS" pitchFamily="66" charset="0"/>
              </a:rPr>
              <a:t>Демографічна проблема</a:t>
            </a:r>
            <a:endParaRPr lang="en-US" b="1" smtClean="0">
              <a:solidFill>
                <a:schemeClr val="accent2"/>
              </a:solidFill>
              <a:effectLst>
                <a:outerShdw blurRad="38100" dist="38100" dir="2700000" algn="tl">
                  <a:srgbClr val="C0C0C0"/>
                </a:outerShdw>
              </a:effectLst>
              <a:latin typeface="Comic Sans MS" pitchFamily="66" charset="0"/>
            </a:endParaRPr>
          </a:p>
        </p:txBody>
      </p:sp>
      <p:sp>
        <p:nvSpPr>
          <p:cNvPr id="26639" name="Text Box 15"/>
          <p:cNvSpPr txBox="1">
            <a:spLocks noChangeArrowheads="1"/>
          </p:cNvSpPr>
          <p:nvPr/>
        </p:nvSpPr>
        <p:spPr bwMode="auto">
          <a:xfrm>
            <a:off x="1203325" y="1484313"/>
            <a:ext cx="6873875" cy="366712"/>
          </a:xfrm>
          <a:prstGeom prst="rect">
            <a:avLst/>
          </a:prstGeom>
          <a:noFill/>
          <a:ln w="9525">
            <a:noFill/>
            <a:miter lim="800000"/>
            <a:headEnd/>
            <a:tailEnd/>
          </a:ln>
          <a:effectLst/>
        </p:spPr>
        <p:txBody>
          <a:bodyPr>
            <a:spAutoFit/>
          </a:bodyPr>
          <a:lstStyle/>
          <a:p>
            <a:endParaRPr lang="ru-RU"/>
          </a:p>
        </p:txBody>
      </p:sp>
      <p:sp>
        <p:nvSpPr>
          <p:cNvPr id="26640" name="Text Box 16"/>
          <p:cNvSpPr txBox="1">
            <a:spLocks noChangeArrowheads="1"/>
          </p:cNvSpPr>
          <p:nvPr/>
        </p:nvSpPr>
        <p:spPr bwMode="auto">
          <a:xfrm>
            <a:off x="457200" y="1295400"/>
            <a:ext cx="8229600" cy="1917700"/>
          </a:xfrm>
          <a:prstGeom prst="rect">
            <a:avLst/>
          </a:prstGeom>
          <a:noFill/>
          <a:ln w="9525">
            <a:noFill/>
            <a:miter lim="800000"/>
            <a:headEnd/>
            <a:tailEnd/>
          </a:ln>
          <a:effectLst/>
        </p:spPr>
        <p:txBody>
          <a:bodyPr>
            <a:spAutoFit/>
          </a:bodyPr>
          <a:lstStyle/>
          <a:p>
            <a:r>
              <a:rPr lang="ru-RU" sz="2400">
                <a:effectLst>
                  <a:outerShdw blurRad="38100" dist="38100" dir="2700000" algn="tl">
                    <a:srgbClr val="C0C0C0"/>
                  </a:outerShdw>
                </a:effectLst>
                <a:latin typeface="Comic Sans MS" pitchFamily="66" charset="0"/>
              </a:rPr>
              <a:t>Питання демографічних процесів стали у центрі уваги діяльності багатьох міжнародних організацій, у тому числі й Організації Обєднаних Націй, яка віднесла ці питання до числа глобальних проблем сучасності.</a:t>
            </a:r>
          </a:p>
        </p:txBody>
      </p:sp>
      <p:pic>
        <p:nvPicPr>
          <p:cNvPr id="26641" name="Рисунок 4" descr="af49b7ae20f21f1a10708e803b1488b1.jpg"/>
          <p:cNvPicPr>
            <a:picLocks noChangeAspect="1"/>
          </p:cNvPicPr>
          <p:nvPr/>
        </p:nvPicPr>
        <p:blipFill>
          <a:blip r:embed="rId2"/>
          <a:srcRect/>
          <a:stretch>
            <a:fillRect/>
          </a:stretch>
        </p:blipFill>
        <p:spPr bwMode="auto">
          <a:xfrm>
            <a:off x="914400" y="3276600"/>
            <a:ext cx="7162800" cy="2514600"/>
          </a:xfrm>
          <a:prstGeom prst="rect">
            <a:avLst/>
          </a:prstGeom>
          <a:noFill/>
          <a:ln w="9525">
            <a:noFill/>
            <a:miter lim="800000"/>
            <a:headEnd/>
            <a:tailEnd/>
          </a:ln>
        </p:spPr>
      </p:pic>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p:cNvSpPr>
          <p:nvPr>
            <p:ph type="title"/>
          </p:nvPr>
        </p:nvSpPr>
        <p:spPr/>
        <p:txBody>
          <a:bodyPr/>
          <a:lstStyle/>
          <a:p>
            <a:r>
              <a:rPr lang="uk-UA" sz="2400" b="1" smtClean="0">
                <a:solidFill>
                  <a:schemeClr val="accent2"/>
                </a:solidFill>
                <a:effectLst>
                  <a:outerShdw blurRad="38100" dist="38100" dir="2700000" algn="tl">
                    <a:srgbClr val="C0C0C0"/>
                  </a:outerShdw>
                </a:effectLst>
                <a:latin typeface="Comic Sans MS" pitchFamily="66" charset="0"/>
              </a:rPr>
              <a:t>Найважливіші проблеми народонаселення, які загрожують украй негативними наслідками:</a:t>
            </a:r>
            <a:endParaRPr lang="ru-RU" sz="2400" b="1" smtClean="0">
              <a:solidFill>
                <a:schemeClr val="accent2"/>
              </a:solidFill>
              <a:effectLst>
                <a:outerShdw blurRad="38100" dist="38100" dir="2700000" algn="tl">
                  <a:srgbClr val="C0C0C0"/>
                </a:outerShdw>
              </a:effectLst>
              <a:latin typeface="Comic Sans MS" pitchFamily="66" charset="0"/>
            </a:endParaRPr>
          </a:p>
        </p:txBody>
      </p:sp>
      <p:sp>
        <p:nvSpPr>
          <p:cNvPr id="27652" name="Rectangle 4"/>
          <p:cNvSpPr>
            <a:spLocks noGrp="1"/>
          </p:cNvSpPr>
          <p:nvPr>
            <p:ph type="body" sz="half" idx="1"/>
          </p:nvPr>
        </p:nvSpPr>
        <p:spPr/>
        <p:txBody>
          <a:bodyPr/>
          <a:lstStyle/>
          <a:p>
            <a:pPr>
              <a:lnSpc>
                <a:spcPct val="90000"/>
              </a:lnSpc>
            </a:pPr>
            <a:r>
              <a:rPr lang="uk-UA" sz="2400" smtClean="0">
                <a:latin typeface="Comic Sans MS" pitchFamily="66" charset="0"/>
              </a:rPr>
              <a:t>стрімке зростання населення, або демографічний вибух у країнах, що розвиваються;</a:t>
            </a:r>
          </a:p>
          <a:p>
            <a:pPr>
              <a:lnSpc>
                <a:spcPct val="90000"/>
              </a:lnSpc>
            </a:pPr>
            <a:r>
              <a:rPr lang="uk-UA" sz="2400" smtClean="0">
                <a:latin typeface="Comic Sans MS" pitchFamily="66" charset="0"/>
              </a:rPr>
              <a:t>загроза депопуляції, або демографічна криза, в економічно розвинутих країнах;</a:t>
            </a:r>
          </a:p>
          <a:p>
            <a:pPr>
              <a:lnSpc>
                <a:spcPct val="90000"/>
              </a:lnSpc>
            </a:pPr>
            <a:r>
              <a:rPr lang="uk-UA" sz="2400" smtClean="0">
                <a:latin typeface="Comic Sans MS" pitchFamily="66" charset="0"/>
              </a:rPr>
              <a:t>неконтрольована урбанізація в  країнах, що розвиваються;</a:t>
            </a:r>
          </a:p>
          <a:p>
            <a:pPr>
              <a:lnSpc>
                <a:spcPct val="90000"/>
              </a:lnSpc>
            </a:pPr>
            <a:endParaRPr lang="ru-RU" sz="2400" smtClean="0">
              <a:latin typeface="Comic Sans MS" pitchFamily="66" charset="0"/>
            </a:endParaRPr>
          </a:p>
        </p:txBody>
      </p:sp>
      <p:sp>
        <p:nvSpPr>
          <p:cNvPr id="27653" name="Rectangle 5"/>
          <p:cNvSpPr>
            <a:spLocks noGrp="1"/>
          </p:cNvSpPr>
          <p:nvPr>
            <p:ph type="body" sz="half" idx="2"/>
          </p:nvPr>
        </p:nvSpPr>
        <p:spPr/>
        <p:txBody>
          <a:bodyPr/>
          <a:lstStyle/>
          <a:p>
            <a:pPr>
              <a:lnSpc>
                <a:spcPct val="90000"/>
              </a:lnSpc>
            </a:pPr>
            <a:r>
              <a:rPr lang="uk-UA" sz="2400" smtClean="0">
                <a:latin typeface="Comic Sans MS" pitchFamily="66" charset="0"/>
              </a:rPr>
              <a:t>стихійна зовнішня й внутрішня міграція, яка ускладнює політичні відносини між державами;</a:t>
            </a:r>
          </a:p>
          <a:p>
            <a:pPr>
              <a:lnSpc>
                <a:spcPct val="90000"/>
              </a:lnSpc>
            </a:pPr>
            <a:r>
              <a:rPr lang="uk-UA" sz="2400" smtClean="0">
                <a:latin typeface="Comic Sans MS" pitchFamily="66" charset="0"/>
              </a:rPr>
              <a:t>криза розвинутих міст у деяких розвинутих країнах.</a:t>
            </a:r>
          </a:p>
          <a:p>
            <a:pPr>
              <a:lnSpc>
                <a:spcPct val="90000"/>
              </a:lnSpc>
            </a:pPr>
            <a:endParaRPr lang="uk-UA" sz="2400" smtClean="0">
              <a:latin typeface="Comic Sans MS" pitchFamily="66" charset="0"/>
            </a:endParaRPr>
          </a:p>
          <a:p>
            <a:pPr>
              <a:lnSpc>
                <a:spcPct val="90000"/>
              </a:lnSpc>
            </a:pPr>
            <a:endParaRPr lang="ru-RU" sz="2400" smtClean="0"/>
          </a:p>
        </p:txBody>
      </p:sp>
    </p:spTree>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p:cNvSpPr>
          <p:nvPr>
            <p:ph type="title"/>
          </p:nvPr>
        </p:nvSpPr>
        <p:spPr/>
        <p:txBody>
          <a:bodyPr/>
          <a:lstStyle/>
          <a:p>
            <a:r>
              <a:rPr lang="uk-UA" sz="4000" b="1" smtClean="0">
                <a:solidFill>
                  <a:schemeClr val="accent2"/>
                </a:solidFill>
                <a:effectLst>
                  <a:outerShdw blurRad="38100" dist="38100" dir="2700000" algn="tl">
                    <a:srgbClr val="C0C0C0"/>
                  </a:outerShdw>
                </a:effectLst>
                <a:latin typeface="Comic Sans MS" pitchFamily="66" charset="0"/>
              </a:rPr>
              <a:t>Вивчення тривалості життя</a:t>
            </a:r>
            <a:endParaRPr lang="ru-RU" sz="4000" b="1" smtClean="0">
              <a:solidFill>
                <a:schemeClr val="accent2"/>
              </a:solidFill>
              <a:effectLst>
                <a:outerShdw blurRad="38100" dist="38100" dir="2700000" algn="tl">
                  <a:srgbClr val="C0C0C0"/>
                </a:outerShdw>
              </a:effectLst>
              <a:latin typeface="Comic Sans MS" pitchFamily="66" charset="0"/>
            </a:endParaRPr>
          </a:p>
        </p:txBody>
      </p:sp>
      <p:sp>
        <p:nvSpPr>
          <p:cNvPr id="30723" name="Rectangle 3"/>
          <p:cNvSpPr>
            <a:spLocks noGrp="1"/>
          </p:cNvSpPr>
          <p:nvPr>
            <p:ph type="body" idx="1"/>
          </p:nvPr>
        </p:nvSpPr>
        <p:spPr/>
        <p:txBody>
          <a:bodyPr/>
          <a:lstStyle/>
          <a:p>
            <a:pPr>
              <a:lnSpc>
                <a:spcPct val="90000"/>
              </a:lnSpc>
            </a:pPr>
            <a:r>
              <a:rPr lang="uk-UA" sz="2400" smtClean="0">
                <a:latin typeface="Comic Sans MS" pitchFamily="66" charset="0"/>
              </a:rPr>
              <a:t>Проблема тривалості життя хвилювала людство з древніх часів. Прогрес цивілізації та соціально-економічні утворення сприяли поступовому росту тривалості життя. Власне соціальні та економічні умови при сприятливому екологічному етапі з врахуванням спадковості мають визначальний вплив на збільшення середньої тривалості життя людини у кожній окремій країні.</a:t>
            </a:r>
            <a:br>
              <a:rPr lang="uk-UA" sz="2400" smtClean="0">
                <a:latin typeface="Comic Sans MS" pitchFamily="66" charset="0"/>
              </a:rPr>
            </a:br>
            <a:r>
              <a:rPr lang="uk-UA" sz="2400" smtClean="0">
                <a:latin typeface="Comic Sans MS" pitchFamily="66" charset="0"/>
              </a:rPr>
              <a:t>Середня тривалість життя людини у Японії – 82 роки, в Україні – 68, у Нігерії – 46 років.</a:t>
            </a:r>
          </a:p>
          <a:p>
            <a:pPr>
              <a:lnSpc>
                <a:spcPct val="90000"/>
              </a:lnSpc>
            </a:pPr>
            <a:endParaRPr lang="ru-RU" sz="2400" smtClean="0">
              <a:latin typeface="Comic Sans MS" pitchFamily="66" charset="0"/>
            </a:endParaRPr>
          </a:p>
        </p:txBody>
      </p:sp>
    </p:spTree>
  </p:cSld>
  <p:clrMapOvr>
    <a:masterClrMapping/>
  </p:clrMapOvr>
  <p:transition>
    <p:blind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p:txBody>
          <a:bodyPr/>
          <a:lstStyle/>
          <a:p>
            <a:r>
              <a:rPr lang="uk-UA" b="1" smtClean="0">
                <a:solidFill>
                  <a:schemeClr val="accent2"/>
                </a:solidFill>
                <a:effectLst>
                  <a:outerShdw blurRad="38100" dist="38100" dir="2700000" algn="tl">
                    <a:srgbClr val="C0C0C0"/>
                  </a:outerShdw>
                </a:effectLst>
                <a:latin typeface="Comic Sans MS" pitchFamily="66" charset="0"/>
              </a:rPr>
              <a:t>Суть і зміст проблеми</a:t>
            </a:r>
            <a:endParaRPr lang="ru-RU" b="1" smtClean="0">
              <a:solidFill>
                <a:schemeClr val="accent2"/>
              </a:solidFill>
              <a:effectLst>
                <a:outerShdw blurRad="38100" dist="38100" dir="2700000" algn="tl">
                  <a:srgbClr val="C0C0C0"/>
                </a:outerShdw>
              </a:effectLst>
              <a:latin typeface="Comic Sans MS" pitchFamily="66" charset="0"/>
            </a:endParaRPr>
          </a:p>
        </p:txBody>
      </p:sp>
      <p:sp>
        <p:nvSpPr>
          <p:cNvPr id="32771" name="Rectangle 3"/>
          <p:cNvSpPr>
            <a:spLocks noGrp="1"/>
          </p:cNvSpPr>
          <p:nvPr>
            <p:ph type="body" idx="1"/>
          </p:nvPr>
        </p:nvSpPr>
        <p:spPr/>
        <p:txBody>
          <a:bodyPr/>
          <a:lstStyle/>
          <a:p>
            <a:pPr>
              <a:lnSpc>
                <a:spcPct val="80000"/>
              </a:lnSpc>
            </a:pPr>
            <a:r>
              <a:rPr lang="uk-UA" sz="2500" smtClean="0">
                <a:latin typeface="Comic Sans MS" pitchFamily="66" charset="0"/>
              </a:rPr>
              <a:t>Зменшення населення за рахунок низького рівня народжуваності в багатьох індустріально розвинутих країнах і вибуховий ріст у найбідніших державах - це той контраст, який загрожує перетворитись в одну з великих соціально-економічних і політичних проблем найближчих десятиліть.</a:t>
            </a:r>
          </a:p>
          <a:p>
            <a:pPr>
              <a:lnSpc>
                <a:spcPct val="80000"/>
              </a:lnSpc>
            </a:pPr>
            <a:r>
              <a:rPr lang="uk-UA" sz="2500" smtClean="0">
                <a:latin typeface="Comic Sans MS" pitchFamily="66" charset="0"/>
              </a:rPr>
              <a:t>Значний вплив на зміни народжуваності мають міграційні процеси. Європейські країни вимушені змінювати закони про в</a:t>
            </a:r>
            <a:r>
              <a:rPr lang="en-US" sz="2500" smtClean="0">
                <a:latin typeface="Comic Sans MS" pitchFamily="66" charset="0"/>
              </a:rPr>
              <a:t>’</a:t>
            </a:r>
            <a:r>
              <a:rPr lang="uk-UA" sz="2500" smtClean="0">
                <a:latin typeface="Comic Sans MS" pitchFamily="66" charset="0"/>
              </a:rPr>
              <a:t>їзд та укріплювати свої кордони, щоб знизити наплив іммігрантів з країн третього світу. </a:t>
            </a:r>
          </a:p>
          <a:p>
            <a:pPr>
              <a:lnSpc>
                <a:spcPct val="80000"/>
              </a:lnSpc>
            </a:pPr>
            <a:endParaRPr lang="ru-RU" sz="2000" smtClean="0">
              <a:latin typeface="Comic Sans MS" pitchFamily="66" charset="0"/>
            </a:endParaRPr>
          </a:p>
        </p:txBody>
      </p:sp>
    </p:spTree>
  </p:cSld>
  <p:clrMapOvr>
    <a:masterClrMapping/>
  </p:clrMapOvr>
  <p:transition>
    <p:strips dir="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p:cNvSpPr>
          <p:nvPr>
            <p:ph type="title"/>
          </p:nvPr>
        </p:nvSpPr>
        <p:spPr/>
        <p:txBody>
          <a:bodyPr/>
          <a:lstStyle/>
          <a:p>
            <a:r>
              <a:rPr lang="uk-UA" b="1" smtClean="0">
                <a:solidFill>
                  <a:schemeClr val="accent2"/>
                </a:solidFill>
                <a:effectLst>
                  <a:outerShdw blurRad="38100" dist="38100" dir="2700000" algn="tl">
                    <a:srgbClr val="C0C0C0"/>
                  </a:outerShdw>
                </a:effectLst>
                <a:latin typeface="Comic Sans MS" pitchFamily="66" charset="0"/>
              </a:rPr>
              <a:t>Суть і зміст проблеми</a:t>
            </a:r>
            <a:endParaRPr lang="ru-RU" b="1" smtClean="0">
              <a:solidFill>
                <a:schemeClr val="accent2"/>
              </a:solidFill>
              <a:effectLst>
                <a:outerShdw blurRad="38100" dist="38100" dir="2700000" algn="tl">
                  <a:srgbClr val="C0C0C0"/>
                </a:outerShdw>
              </a:effectLst>
              <a:latin typeface="Comic Sans MS" pitchFamily="66" charset="0"/>
            </a:endParaRPr>
          </a:p>
        </p:txBody>
      </p:sp>
      <p:sp>
        <p:nvSpPr>
          <p:cNvPr id="33795" name="Rectangle 3"/>
          <p:cNvSpPr>
            <a:spLocks noGrp="1"/>
          </p:cNvSpPr>
          <p:nvPr>
            <p:ph type="body" idx="1"/>
          </p:nvPr>
        </p:nvSpPr>
        <p:spPr>
          <a:xfrm>
            <a:off x="457200" y="1600200"/>
            <a:ext cx="4876800" cy="4525963"/>
          </a:xfrm>
        </p:spPr>
        <p:txBody>
          <a:bodyPr/>
          <a:lstStyle/>
          <a:p>
            <a:pPr>
              <a:lnSpc>
                <a:spcPct val="80000"/>
              </a:lnSpc>
            </a:pPr>
            <a:r>
              <a:rPr lang="uk-UA" sz="2000" smtClean="0">
                <a:latin typeface="Comic Sans MS" pitchFamily="66" charset="0"/>
              </a:rPr>
              <a:t>Є чинники, які ще більше ускладнюють проблему народонаселення. Нестача землі призводить до виснаження пасовищ, ерозії ґрунтів, що сильно знижує родючість. Природні ресурси, особливо ліси, знищуються заради палива та експорту. Велика кількість людей (здебільшого молоді) прямує у великі міста. Але в умовах слабкої індустріалізації їм не вистачає ані роботи, ані житла, ані чистої води. Результатом цього є швидке зростання міст з мільйонами безробітних, які живуть прямо на вулицях.</a:t>
            </a:r>
            <a:endParaRPr lang="ru-RU" sz="2000" smtClean="0">
              <a:latin typeface="Comic Sans MS" pitchFamily="66" charset="0"/>
            </a:endParaRPr>
          </a:p>
        </p:txBody>
      </p:sp>
      <p:pic>
        <p:nvPicPr>
          <p:cNvPr id="33797" name="Picture 5" descr="cgnf_120112_170235_1"/>
          <p:cNvPicPr>
            <a:picLocks noChangeAspect="1" noChangeArrowheads="1"/>
          </p:cNvPicPr>
          <p:nvPr/>
        </p:nvPicPr>
        <p:blipFill>
          <a:blip r:embed="rId2"/>
          <a:srcRect/>
          <a:stretch>
            <a:fillRect/>
          </a:stretch>
        </p:blipFill>
        <p:spPr bwMode="auto">
          <a:xfrm>
            <a:off x="5486400" y="2286000"/>
            <a:ext cx="3162300" cy="2209800"/>
          </a:xfrm>
          <a:prstGeom prst="rect">
            <a:avLst/>
          </a:prstGeom>
          <a:noFill/>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p:txBody>
          <a:bodyPr/>
          <a:lstStyle/>
          <a:p>
            <a:r>
              <a:rPr lang="uk-UA" sz="3200" b="1" smtClean="0">
                <a:solidFill>
                  <a:schemeClr val="accent2"/>
                </a:solidFill>
                <a:effectLst>
                  <a:outerShdw blurRad="38100" dist="38100" dir="2700000" algn="tl">
                    <a:srgbClr val="C0C0C0"/>
                  </a:outerShdw>
                </a:effectLst>
                <a:latin typeface="Comic Sans MS" pitchFamily="66" charset="0"/>
              </a:rPr>
              <a:t>Основні причини виникнення проблеми</a:t>
            </a:r>
            <a:endParaRPr lang="ru-RU" sz="3200" b="1" smtClean="0">
              <a:solidFill>
                <a:schemeClr val="accent2"/>
              </a:solidFill>
              <a:effectLst>
                <a:outerShdw blurRad="38100" dist="38100" dir="2700000" algn="tl">
                  <a:srgbClr val="C0C0C0"/>
                </a:outerShdw>
              </a:effectLst>
              <a:latin typeface="Comic Sans MS" pitchFamily="66" charset="0"/>
            </a:endParaRPr>
          </a:p>
        </p:txBody>
      </p:sp>
      <p:sp>
        <p:nvSpPr>
          <p:cNvPr id="34819" name="Rectangle 3"/>
          <p:cNvSpPr>
            <a:spLocks noGrp="1"/>
          </p:cNvSpPr>
          <p:nvPr>
            <p:ph type="body" idx="1"/>
          </p:nvPr>
        </p:nvSpPr>
        <p:spPr/>
        <p:txBody>
          <a:bodyPr/>
          <a:lstStyle/>
          <a:p>
            <a:pPr>
              <a:lnSpc>
                <a:spcPct val="80000"/>
              </a:lnSpc>
            </a:pPr>
            <a:r>
              <a:rPr lang="uk-UA" sz="1900" smtClean="0">
                <a:latin typeface="Comic Sans MS" pitchFamily="66" charset="0"/>
              </a:rPr>
              <a:t>Перша спроба оцінити динаміку кількості населення і відповісти на питання, чи може Земля прогодувати всіх на ній живучих, пов’язана з ім’ям Томаса Мальтуса, який в швидкому рості населення передбачав згубні екологічні наслідки.</a:t>
            </a:r>
          </a:p>
          <a:p>
            <a:pPr>
              <a:lnSpc>
                <a:spcPct val="80000"/>
              </a:lnSpc>
            </a:pPr>
            <a:r>
              <a:rPr lang="uk-UA" sz="1900" smtClean="0">
                <a:latin typeface="Comic Sans MS" pitchFamily="66" charset="0"/>
              </a:rPr>
              <a:t>Т.Мальтус стверджував, що чисельність населення збільшується в геометричній прогресії, в той час як харчові ресурси, необхідні для прожитку цього населення-в арифметичній. Таким чином, рано чи пізно , як би повільно населення не росло, лінія його росту перетнеться з прямою харчових ресурсів-арифметичною прогресією. Коли чисельність населення досягне цієї точки, загальмувати його ріст зможуть тільки війни, злидні, хвороби та пороки. В інших видавництвах своєї книги Мальтус пропонував інші способи „гальмування” чисельності населення: безшлюбність, удівство, пізні шлюби. </a:t>
            </a:r>
          </a:p>
          <a:p>
            <a:pPr>
              <a:lnSpc>
                <a:spcPct val="80000"/>
              </a:lnSpc>
            </a:pPr>
            <a:endParaRPr lang="ru-RU" sz="2000" smtClean="0">
              <a:latin typeface="Comic Sans MS" pitchFamily="66" charset="0"/>
            </a:endParaRPr>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p:cNvSpPr>
          <p:nvPr>
            <p:ph type="title"/>
          </p:nvPr>
        </p:nvSpPr>
        <p:spPr/>
        <p:txBody>
          <a:bodyPr/>
          <a:lstStyle/>
          <a:p>
            <a:r>
              <a:rPr lang="uk-UA" sz="3200" b="1" smtClean="0">
                <a:solidFill>
                  <a:schemeClr val="accent2"/>
                </a:solidFill>
                <a:effectLst>
                  <a:outerShdw blurRad="38100" dist="38100" dir="2700000" algn="tl">
                    <a:srgbClr val="C0C0C0"/>
                  </a:outerShdw>
                </a:effectLst>
                <a:latin typeface="Comic Sans MS" pitchFamily="66" charset="0"/>
              </a:rPr>
              <a:t>Основні причини виникнення проблеми</a:t>
            </a:r>
            <a:endParaRPr lang="ru-RU" sz="3200" b="1" smtClean="0">
              <a:solidFill>
                <a:schemeClr val="accent2"/>
              </a:solidFill>
              <a:effectLst>
                <a:outerShdw blurRad="38100" dist="38100" dir="2700000" algn="tl">
                  <a:srgbClr val="C0C0C0"/>
                </a:outerShdw>
              </a:effectLst>
              <a:latin typeface="Comic Sans MS" pitchFamily="66" charset="0"/>
            </a:endParaRPr>
          </a:p>
        </p:txBody>
      </p:sp>
      <p:pic>
        <p:nvPicPr>
          <p:cNvPr id="35844" name="Содержимое 3" descr="image001.jpg"/>
          <p:cNvPicPr>
            <a:picLocks noChangeAspect="1"/>
          </p:cNvPicPr>
          <p:nvPr/>
        </p:nvPicPr>
        <p:blipFill>
          <a:blip r:embed="rId2"/>
          <a:srcRect/>
          <a:stretch>
            <a:fillRect/>
          </a:stretch>
        </p:blipFill>
        <p:spPr bwMode="auto">
          <a:xfrm>
            <a:off x="533400" y="1524000"/>
            <a:ext cx="3141663" cy="3657600"/>
          </a:xfrm>
          <a:prstGeom prst="rect">
            <a:avLst/>
          </a:prstGeom>
          <a:noFill/>
          <a:ln w="9525">
            <a:noFill/>
            <a:miter lim="800000"/>
            <a:headEnd/>
            <a:tailEnd/>
          </a:ln>
        </p:spPr>
      </p:pic>
      <p:pic>
        <p:nvPicPr>
          <p:cNvPr id="35845" name="Рисунок 4" descr="ie2.png"/>
          <p:cNvPicPr>
            <a:picLocks noChangeAspect="1"/>
          </p:cNvPicPr>
          <p:nvPr/>
        </p:nvPicPr>
        <p:blipFill>
          <a:blip r:embed="rId3"/>
          <a:srcRect/>
          <a:stretch>
            <a:fillRect/>
          </a:stretch>
        </p:blipFill>
        <p:spPr bwMode="auto">
          <a:xfrm>
            <a:off x="3886200" y="1524000"/>
            <a:ext cx="4800600" cy="3733800"/>
          </a:xfrm>
          <a:prstGeom prst="rect">
            <a:avLst/>
          </a:prstGeom>
          <a:noFill/>
          <a:ln w="9525">
            <a:noFill/>
            <a:miter lim="800000"/>
            <a:headEnd/>
            <a:tailEnd/>
          </a:ln>
        </p:spPr>
      </p:pic>
    </p:spTree>
  </p:cSld>
  <p:clrMapOvr>
    <a:masterClrMapping/>
  </p:clrMapOvr>
  <p:transition>
    <p:checke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p:cNvSpPr>
          <p:nvPr>
            <p:ph type="title"/>
          </p:nvPr>
        </p:nvSpPr>
        <p:spPr/>
        <p:txBody>
          <a:bodyPr/>
          <a:lstStyle/>
          <a:p>
            <a:r>
              <a:rPr lang="uk-UA" sz="2400" b="1" smtClean="0">
                <a:solidFill>
                  <a:schemeClr val="accent2"/>
                </a:solidFill>
                <a:effectLst>
                  <a:outerShdw blurRad="38100" dist="38100" dir="2700000" algn="tl">
                    <a:srgbClr val="C0C0C0"/>
                  </a:outerShdw>
                </a:effectLst>
                <a:latin typeface="Comic Sans MS" pitchFamily="66" charset="0"/>
              </a:rPr>
              <a:t>Основні причини світового демографічного вибуху можна звести до наступних чинників:</a:t>
            </a:r>
            <a:endParaRPr lang="ru-RU" sz="2400" b="1" smtClean="0">
              <a:solidFill>
                <a:schemeClr val="accent2"/>
              </a:solidFill>
              <a:effectLst>
                <a:outerShdw blurRad="38100" dist="38100" dir="2700000" algn="tl">
                  <a:srgbClr val="C0C0C0"/>
                </a:outerShdw>
              </a:effectLst>
              <a:latin typeface="Comic Sans MS" pitchFamily="66" charset="0"/>
            </a:endParaRPr>
          </a:p>
        </p:txBody>
      </p:sp>
      <p:sp>
        <p:nvSpPr>
          <p:cNvPr id="37891" name="Rectangle 3"/>
          <p:cNvSpPr>
            <a:spLocks noGrp="1"/>
          </p:cNvSpPr>
          <p:nvPr>
            <p:ph type="body" idx="1"/>
          </p:nvPr>
        </p:nvSpPr>
        <p:spPr/>
        <p:txBody>
          <a:bodyPr/>
          <a:lstStyle/>
          <a:p>
            <a:pPr>
              <a:lnSpc>
                <a:spcPct val="90000"/>
              </a:lnSpc>
            </a:pPr>
            <a:r>
              <a:rPr lang="uk-UA" sz="2400" smtClean="0">
                <a:latin typeface="Comic Sans MS" pitchFamily="66" charset="0"/>
              </a:rPr>
              <a:t>різко скоротилась дитяча смертність (особливо у віці до одного року) у країнах третього світу, які дають максимальні показники народжуваності;</a:t>
            </a:r>
          </a:p>
          <a:p>
            <a:pPr>
              <a:lnSpc>
                <a:spcPct val="90000"/>
              </a:lnSpc>
            </a:pPr>
            <a:r>
              <a:rPr lang="uk-UA" sz="2400" smtClean="0">
                <a:latin typeface="Comic Sans MS" pitchFamily="66" charset="0"/>
              </a:rPr>
              <a:t>зросла середня тривалість життя населення;</a:t>
            </a:r>
          </a:p>
          <a:p>
            <a:pPr>
              <a:lnSpc>
                <a:spcPct val="90000"/>
              </a:lnSpc>
            </a:pPr>
            <a:r>
              <a:rPr lang="uk-UA" sz="2400" smtClean="0">
                <a:latin typeface="Comic Sans MS" pitchFamily="66" charset="0"/>
              </a:rPr>
              <a:t>смертність перемістилась із пререпродуктивної групи до пострепродуктивної групи і перестала виступати як обмежуючий фактор народжуваності;</a:t>
            </a:r>
          </a:p>
          <a:p>
            <a:pPr>
              <a:lnSpc>
                <a:spcPct val="90000"/>
              </a:lnSpc>
            </a:pPr>
            <a:r>
              <a:rPr lang="uk-UA" sz="2400" smtClean="0">
                <a:latin typeface="Comic Sans MS" pitchFamily="66" charset="0"/>
              </a:rPr>
              <a:t>зріс демографічний потенціал за рахунок збільшення відсотку молодих людей у країнах третього світу.</a:t>
            </a:r>
          </a:p>
          <a:p>
            <a:pPr>
              <a:lnSpc>
                <a:spcPct val="90000"/>
              </a:lnSpc>
            </a:pPr>
            <a:endParaRPr lang="ru-RU" sz="2400" smtClean="0">
              <a:latin typeface="Comic Sans MS" pitchFamily="66" charset="0"/>
            </a:endParaRPr>
          </a:p>
        </p:txBody>
      </p:sp>
    </p:spTree>
  </p:cSld>
  <p:clrMapOvr>
    <a:masterClrMapping/>
  </p:clrMapOvr>
  <p:transition>
    <p:comb/>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897</Words>
  <Application>Microsoft Office PowerPoint</Application>
  <PresentationFormat>Экран (4:3)</PresentationFormat>
  <Paragraphs>38</Paragraphs>
  <Slides>14</Slides>
  <Notes>0</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2</vt:i4>
      </vt:variant>
      <vt:variant>
        <vt:lpstr>Заголовки слайдов</vt:lpstr>
      </vt:variant>
      <vt:variant>
        <vt:i4>14</vt:i4>
      </vt:variant>
    </vt:vector>
  </HeadingPairs>
  <TitlesOfParts>
    <vt:vector size="19" baseType="lpstr">
      <vt:lpstr>Calibri</vt:lpstr>
      <vt:lpstr>Arial</vt:lpstr>
      <vt:lpstr>Comic Sans MS</vt:lpstr>
      <vt:lpstr>Office Theme</vt:lpstr>
      <vt:lpstr>Custom Design</vt:lpstr>
      <vt:lpstr>Слайд 1</vt:lpstr>
      <vt:lpstr>Демографічна проблема</vt:lpstr>
      <vt:lpstr>Найважливіші проблеми народонаселення, які загрожують украй негативними наслідками:</vt:lpstr>
      <vt:lpstr>Вивчення тривалості життя</vt:lpstr>
      <vt:lpstr>Суть і зміст проблеми</vt:lpstr>
      <vt:lpstr>Суть і зміст проблеми</vt:lpstr>
      <vt:lpstr>Основні причини виникнення проблеми</vt:lpstr>
      <vt:lpstr>Основні причини виникнення проблеми</vt:lpstr>
      <vt:lpstr>Основні причини світового демографічного вибуху можна звести до наступних чинників:</vt:lpstr>
      <vt:lpstr>Основні регіони поширення проблеми</vt:lpstr>
      <vt:lpstr>Основні регіони поширення проблеми</vt:lpstr>
      <vt:lpstr>Слайд 12</vt:lpstr>
      <vt:lpstr>Шляхи вирішення проблеми</vt:lpstr>
      <vt:lpstr>Шляхи вирішення проблеми</vt:lpstr>
    </vt:vector>
  </TitlesOfParts>
  <Company>Fairmont Raffles Hotels International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pmarkasian</dc:creator>
  <cp:lastModifiedBy>Админ</cp:lastModifiedBy>
  <cp:revision>3</cp:revision>
  <dcterms:created xsi:type="dcterms:W3CDTF">2014-07-16T13:38:01Z</dcterms:created>
  <dcterms:modified xsi:type="dcterms:W3CDTF">2015-04-28T15:05:42Z</dcterms:modified>
</cp:coreProperties>
</file>