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25DF19-38B7-47A8-8134-63805A8D981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0D3A19B-EA42-4125-B4B7-F3B557F58E56}">
      <dgm:prSet custT="1"/>
      <dgm:spPr/>
      <dgm:t>
        <a:bodyPr/>
        <a:lstStyle/>
        <a:p>
          <a:pPr rtl="0"/>
          <a:r>
            <a:rPr lang="ru-RU" sz="2000" dirty="0" smtClean="0"/>
            <a:t>Фразеологізм — </a:t>
          </a:r>
          <a:r>
            <a:rPr lang="ru-RU" sz="2000" dirty="0" err="1" smtClean="0"/>
            <a:t>це</a:t>
          </a:r>
          <a:r>
            <a:rPr lang="ru-RU" sz="2000" dirty="0" smtClean="0"/>
            <a:t> </a:t>
          </a:r>
          <a:r>
            <a:rPr lang="ru-RU" sz="2000" dirty="0" err="1" smtClean="0"/>
            <a:t>сполучення</a:t>
          </a:r>
          <a:r>
            <a:rPr lang="ru-RU" sz="2000" dirty="0" smtClean="0"/>
            <a:t> </a:t>
          </a:r>
          <a:r>
            <a:rPr lang="ru-RU" sz="2000" dirty="0" err="1" smtClean="0"/>
            <a:t>слів</a:t>
          </a:r>
          <a:r>
            <a:rPr lang="ru-RU" sz="2000" dirty="0" smtClean="0"/>
            <a:t>, яке, на </a:t>
          </a:r>
          <a:r>
            <a:rPr lang="ru-RU" sz="2000" dirty="0" err="1" smtClean="0"/>
            <a:t>відміну</a:t>
          </a:r>
          <a:r>
            <a:rPr lang="ru-RU" sz="2000" dirty="0" smtClean="0"/>
            <a:t> </a:t>
          </a:r>
          <a:r>
            <a:rPr lang="ru-RU" sz="2000" dirty="0" err="1" smtClean="0"/>
            <a:t>від</a:t>
          </a:r>
          <a:r>
            <a:rPr lang="ru-RU" sz="2000" dirty="0" smtClean="0"/>
            <a:t> </a:t>
          </a:r>
          <a:r>
            <a:rPr lang="ru-RU" sz="2000" dirty="0" err="1" smtClean="0"/>
            <a:t>висловів</a:t>
          </a:r>
          <a:r>
            <a:rPr lang="ru-RU" sz="2000" dirty="0" smtClean="0"/>
            <a:t> </a:t>
          </a:r>
          <a:r>
            <a:rPr lang="ru-RU" sz="2000" dirty="0" err="1" smtClean="0"/>
            <a:t>або</a:t>
          </a:r>
          <a:r>
            <a:rPr lang="ru-RU" sz="2000" dirty="0" smtClean="0"/>
            <a:t> </a:t>
          </a:r>
          <a:r>
            <a:rPr lang="ru-RU" sz="2000" dirty="0" err="1" smtClean="0"/>
            <a:t>речень</a:t>
          </a:r>
          <a:r>
            <a:rPr lang="ru-RU" sz="2000" dirty="0" smtClean="0"/>
            <a:t>, </a:t>
          </a:r>
          <a:r>
            <a:rPr lang="ru-RU" sz="2000" dirty="0" err="1" smtClean="0"/>
            <a:t>відтворюється</a:t>
          </a:r>
          <a:r>
            <a:rPr lang="ru-RU" sz="2000" dirty="0" smtClean="0"/>
            <a:t> у </a:t>
          </a:r>
          <a:r>
            <a:rPr lang="ru-RU" sz="2000" dirty="0" err="1" smtClean="0"/>
            <a:t>вигляді</a:t>
          </a:r>
          <a:r>
            <a:rPr lang="ru-RU" sz="2000" dirty="0" smtClean="0"/>
            <a:t> </a:t>
          </a:r>
          <a:r>
            <a:rPr lang="ru-RU" sz="2000" dirty="0" err="1" smtClean="0"/>
            <a:t>неподільної</a:t>
          </a:r>
          <a:r>
            <a:rPr lang="ru-RU" sz="2000" dirty="0" smtClean="0"/>
            <a:t>, </a:t>
          </a:r>
          <a:r>
            <a:rPr lang="ru-RU" sz="2000" dirty="0" err="1" smtClean="0"/>
            <a:t>цілісної</a:t>
          </a:r>
          <a:r>
            <a:rPr lang="ru-RU" sz="2000" dirty="0" smtClean="0"/>
            <a:t> </a:t>
          </a:r>
          <a:r>
            <a:rPr lang="ru-RU" sz="2000" dirty="0" err="1" smtClean="0"/>
            <a:t>конструкції</a:t>
          </a:r>
          <a:r>
            <a:rPr lang="ru-RU" sz="2000" dirty="0" smtClean="0"/>
            <a:t>. </a:t>
          </a:r>
          <a:r>
            <a:rPr lang="ru-RU" sz="2000" dirty="0" err="1" smtClean="0"/>
            <a:t>Ще</a:t>
          </a:r>
          <a:r>
            <a:rPr lang="ru-RU" sz="2000" dirty="0" smtClean="0"/>
            <a:t> </a:t>
          </a:r>
          <a:r>
            <a:rPr lang="ru-RU" sz="2000" dirty="0" err="1" smtClean="0"/>
            <a:t>його</a:t>
          </a:r>
          <a:r>
            <a:rPr lang="ru-RU" sz="2000" dirty="0" smtClean="0"/>
            <a:t> </a:t>
          </a:r>
          <a:r>
            <a:rPr lang="ru-RU" sz="2000" dirty="0" err="1" smtClean="0"/>
            <a:t>називають</a:t>
          </a:r>
          <a:r>
            <a:rPr lang="ru-RU" sz="2000" dirty="0" smtClean="0"/>
            <a:t> "</a:t>
          </a:r>
          <a:r>
            <a:rPr lang="ru-RU" sz="2000" dirty="0" err="1" smtClean="0"/>
            <a:t>Крилатим</a:t>
          </a:r>
          <a:r>
            <a:rPr lang="ru-RU" sz="2000" dirty="0" smtClean="0"/>
            <a:t> </a:t>
          </a:r>
          <a:r>
            <a:rPr lang="ru-RU" sz="2000" dirty="0" err="1" smtClean="0"/>
            <a:t>висловом</a:t>
          </a:r>
          <a:r>
            <a:rPr lang="ru-RU" sz="2000" dirty="0" smtClean="0"/>
            <a:t>".</a:t>
          </a:r>
          <a:endParaRPr lang="uk-UA" sz="2000" dirty="0"/>
        </a:p>
      </dgm:t>
    </dgm:pt>
    <dgm:pt modelId="{84568C65-0D4A-4BDB-A195-E3EDAE971DD2}" type="parTrans" cxnId="{FBC1D37C-E8A7-48E6-BC88-30EFAA475E3A}">
      <dgm:prSet/>
      <dgm:spPr/>
      <dgm:t>
        <a:bodyPr/>
        <a:lstStyle/>
        <a:p>
          <a:endParaRPr lang="uk-UA"/>
        </a:p>
      </dgm:t>
    </dgm:pt>
    <dgm:pt modelId="{85C6258A-54E7-42EF-BF7A-A8B53AC5EF77}" type="sibTrans" cxnId="{FBC1D37C-E8A7-48E6-BC88-30EFAA475E3A}">
      <dgm:prSet/>
      <dgm:spPr/>
      <dgm:t>
        <a:bodyPr/>
        <a:lstStyle/>
        <a:p>
          <a:endParaRPr lang="uk-UA"/>
        </a:p>
      </dgm:t>
    </dgm:pt>
    <dgm:pt modelId="{E05DE753-8925-43DB-93EB-8AAD7CA802EF}">
      <dgm:prSet custT="1"/>
      <dgm:spPr/>
      <dgm:t>
        <a:bodyPr/>
        <a:lstStyle/>
        <a:p>
          <a:pPr rtl="0"/>
          <a:r>
            <a:rPr lang="ru-RU" sz="2000" smtClean="0"/>
            <a:t>Фразеологізм — стійке словосполучення, яке за значенням дорівнює одному слову.</a:t>
          </a:r>
          <a:endParaRPr lang="uk-UA" sz="2000"/>
        </a:p>
      </dgm:t>
    </dgm:pt>
    <dgm:pt modelId="{E16C8951-3AB3-49BB-B138-4CD61FB33C27}" type="parTrans" cxnId="{4A915863-692E-41A8-896F-A5955966951A}">
      <dgm:prSet/>
      <dgm:spPr/>
      <dgm:t>
        <a:bodyPr/>
        <a:lstStyle/>
        <a:p>
          <a:endParaRPr lang="uk-UA"/>
        </a:p>
      </dgm:t>
    </dgm:pt>
    <dgm:pt modelId="{EEC33A43-DF29-4948-8332-87BAAC98B5B2}" type="sibTrans" cxnId="{4A915863-692E-41A8-896F-A5955966951A}">
      <dgm:prSet/>
      <dgm:spPr/>
      <dgm:t>
        <a:bodyPr/>
        <a:lstStyle/>
        <a:p>
          <a:endParaRPr lang="uk-UA"/>
        </a:p>
      </dgm:t>
    </dgm:pt>
    <dgm:pt modelId="{74C36898-6608-47B2-94B5-2931DC065E4D}" type="pres">
      <dgm:prSet presAssocID="{FD25DF19-38B7-47A8-8134-63805A8D98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237B128-ABCD-4922-A28A-896E426BFA1A}" type="pres">
      <dgm:prSet presAssocID="{70D3A19B-EA42-4125-B4B7-F3B557F58E56}" presName="parentText" presStyleLbl="node1" presStyleIdx="0" presStyleCnt="2" custScaleX="96296" custScaleY="9986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8D6FFF-B105-4CB6-9122-8E0259EB93FC}" type="pres">
      <dgm:prSet presAssocID="{85C6258A-54E7-42EF-BF7A-A8B53AC5EF77}" presName="spacer" presStyleCnt="0"/>
      <dgm:spPr/>
    </dgm:pt>
    <dgm:pt modelId="{1255CAF8-A4C4-4DB6-A642-77B4FBB851B5}" type="pres">
      <dgm:prSet presAssocID="{E05DE753-8925-43DB-93EB-8AAD7CA802EF}" presName="parentText" presStyleLbl="node1" presStyleIdx="1" presStyleCnt="2" custScaleX="96296" custScaleY="97909" custLinFactNeighborX="0" custLinFactNeighborY="3782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C1D37C-E8A7-48E6-BC88-30EFAA475E3A}" srcId="{FD25DF19-38B7-47A8-8134-63805A8D9814}" destId="{70D3A19B-EA42-4125-B4B7-F3B557F58E56}" srcOrd="0" destOrd="0" parTransId="{84568C65-0D4A-4BDB-A195-E3EDAE971DD2}" sibTransId="{85C6258A-54E7-42EF-BF7A-A8B53AC5EF77}"/>
    <dgm:cxn modelId="{2B9B18F6-29AD-44B4-BA7E-8C9B24D92F23}" type="presOf" srcId="{E05DE753-8925-43DB-93EB-8AAD7CA802EF}" destId="{1255CAF8-A4C4-4DB6-A642-77B4FBB851B5}" srcOrd="0" destOrd="0" presId="urn:microsoft.com/office/officeart/2005/8/layout/vList2"/>
    <dgm:cxn modelId="{8ACA1D56-C5E1-4BFC-BCBC-DE6E976BA510}" type="presOf" srcId="{FD25DF19-38B7-47A8-8134-63805A8D9814}" destId="{74C36898-6608-47B2-94B5-2931DC065E4D}" srcOrd="0" destOrd="0" presId="urn:microsoft.com/office/officeart/2005/8/layout/vList2"/>
    <dgm:cxn modelId="{4A915863-692E-41A8-896F-A5955966951A}" srcId="{FD25DF19-38B7-47A8-8134-63805A8D9814}" destId="{E05DE753-8925-43DB-93EB-8AAD7CA802EF}" srcOrd="1" destOrd="0" parTransId="{E16C8951-3AB3-49BB-B138-4CD61FB33C27}" sibTransId="{EEC33A43-DF29-4948-8332-87BAAC98B5B2}"/>
    <dgm:cxn modelId="{73DD16C2-54E9-453A-809A-7780F3F6EE56}" type="presOf" srcId="{70D3A19B-EA42-4125-B4B7-F3B557F58E56}" destId="{F237B128-ABCD-4922-A28A-896E426BFA1A}" srcOrd="0" destOrd="0" presId="urn:microsoft.com/office/officeart/2005/8/layout/vList2"/>
    <dgm:cxn modelId="{82D32A04-3C0D-45C3-A247-801AE89E5F50}" type="presParOf" srcId="{74C36898-6608-47B2-94B5-2931DC065E4D}" destId="{F237B128-ABCD-4922-A28A-896E426BFA1A}" srcOrd="0" destOrd="0" presId="urn:microsoft.com/office/officeart/2005/8/layout/vList2"/>
    <dgm:cxn modelId="{2A2818AF-ACCF-4D0A-82E4-385123D47B0E}" type="presParOf" srcId="{74C36898-6608-47B2-94B5-2931DC065E4D}" destId="{988D6FFF-B105-4CB6-9122-8E0259EB93FC}" srcOrd="1" destOrd="0" presId="urn:microsoft.com/office/officeart/2005/8/layout/vList2"/>
    <dgm:cxn modelId="{2BA36B82-854F-4DB1-AE2D-2A02C2D493EC}" type="presParOf" srcId="{74C36898-6608-47B2-94B5-2931DC065E4D}" destId="{1255CAF8-A4C4-4DB6-A642-77B4FBB851B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C5BAE1-42FC-444A-B7BB-640FBB1E9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3676F6C-3054-4B21-BB8D-56D9C3C79C68}">
      <dgm:prSet/>
      <dgm:spPr/>
      <dgm:t>
        <a:bodyPr/>
        <a:lstStyle/>
        <a:p>
          <a:pPr rtl="0"/>
          <a:r>
            <a:rPr lang="uk-UA" dirty="0" smtClean="0">
              <a:solidFill>
                <a:schemeClr val="accent4">
                  <a:lumMod val="75000"/>
                </a:schemeClr>
              </a:solidFill>
            </a:rPr>
            <a:t>Фразеологічні зрощення.</a:t>
          </a:r>
          <a:endParaRPr lang="uk-UA" dirty="0">
            <a:solidFill>
              <a:schemeClr val="accent4">
                <a:lumMod val="75000"/>
              </a:schemeClr>
            </a:solidFill>
          </a:endParaRPr>
        </a:p>
      </dgm:t>
    </dgm:pt>
    <dgm:pt modelId="{02B47233-0C62-4303-A0DD-014D3C0A4C4C}" type="parTrans" cxnId="{B39D2DE7-9480-453C-9DCE-272D300C2946}">
      <dgm:prSet/>
      <dgm:spPr/>
      <dgm:t>
        <a:bodyPr/>
        <a:lstStyle/>
        <a:p>
          <a:endParaRPr lang="uk-UA"/>
        </a:p>
      </dgm:t>
    </dgm:pt>
    <dgm:pt modelId="{FBA04BDF-44EF-4821-AC06-7F53472DC249}" type="sibTrans" cxnId="{B39D2DE7-9480-453C-9DCE-272D300C2946}">
      <dgm:prSet/>
      <dgm:spPr/>
      <dgm:t>
        <a:bodyPr/>
        <a:lstStyle/>
        <a:p>
          <a:endParaRPr lang="uk-UA"/>
        </a:p>
      </dgm:t>
    </dgm:pt>
    <dgm:pt modelId="{1BF0EC6B-2052-4278-A57B-8E4EF722E229}">
      <dgm:prSet/>
      <dgm:spPr/>
      <dgm:t>
        <a:bodyPr/>
        <a:lstStyle/>
        <a:p>
          <a:pPr rtl="0"/>
          <a:r>
            <a:rPr lang="uk-UA" dirty="0" smtClean="0">
              <a:solidFill>
                <a:schemeClr val="accent4">
                  <a:lumMod val="75000"/>
                </a:schemeClr>
              </a:solidFill>
            </a:rPr>
            <a:t>Фразеологічні єдності.</a:t>
          </a:r>
          <a:endParaRPr lang="uk-UA" dirty="0">
            <a:solidFill>
              <a:schemeClr val="accent4">
                <a:lumMod val="75000"/>
              </a:schemeClr>
            </a:solidFill>
          </a:endParaRPr>
        </a:p>
      </dgm:t>
    </dgm:pt>
    <dgm:pt modelId="{8AAD15EB-61EE-4722-A302-9AE1B3246B84}" type="parTrans" cxnId="{19A37C94-F69A-477D-A59A-7397F33C42BC}">
      <dgm:prSet/>
      <dgm:spPr/>
      <dgm:t>
        <a:bodyPr/>
        <a:lstStyle/>
        <a:p>
          <a:endParaRPr lang="uk-UA"/>
        </a:p>
      </dgm:t>
    </dgm:pt>
    <dgm:pt modelId="{994AD8FC-8DBA-4995-8E44-6F308EB467A4}" type="sibTrans" cxnId="{19A37C94-F69A-477D-A59A-7397F33C42BC}">
      <dgm:prSet/>
      <dgm:spPr/>
      <dgm:t>
        <a:bodyPr/>
        <a:lstStyle/>
        <a:p>
          <a:endParaRPr lang="uk-UA"/>
        </a:p>
      </dgm:t>
    </dgm:pt>
    <dgm:pt modelId="{8A13A547-F9C2-414A-BCEA-224F36380DC3}">
      <dgm:prSet/>
      <dgm:spPr/>
      <dgm:t>
        <a:bodyPr/>
        <a:lstStyle/>
        <a:p>
          <a:pPr rtl="0"/>
          <a:r>
            <a:rPr lang="uk-UA" dirty="0" smtClean="0">
              <a:solidFill>
                <a:schemeClr val="accent4">
                  <a:lumMod val="75000"/>
                </a:schemeClr>
              </a:solidFill>
            </a:rPr>
            <a:t>Фразеологічні сполучення.</a:t>
          </a:r>
          <a:endParaRPr lang="uk-UA" dirty="0">
            <a:solidFill>
              <a:schemeClr val="accent4">
                <a:lumMod val="75000"/>
              </a:schemeClr>
            </a:solidFill>
          </a:endParaRPr>
        </a:p>
      </dgm:t>
    </dgm:pt>
    <dgm:pt modelId="{8E720415-C7C5-4FA7-926F-D24E64DF777C}" type="parTrans" cxnId="{C4866DD2-6D01-4EFB-BBBF-D57424AC09F4}">
      <dgm:prSet/>
      <dgm:spPr/>
      <dgm:t>
        <a:bodyPr/>
        <a:lstStyle/>
        <a:p>
          <a:endParaRPr lang="uk-UA"/>
        </a:p>
      </dgm:t>
    </dgm:pt>
    <dgm:pt modelId="{B6ECBCDE-07D6-47D8-9FD6-A1E8645472BA}" type="sibTrans" cxnId="{C4866DD2-6D01-4EFB-BBBF-D57424AC09F4}">
      <dgm:prSet/>
      <dgm:spPr/>
      <dgm:t>
        <a:bodyPr/>
        <a:lstStyle/>
        <a:p>
          <a:endParaRPr lang="uk-UA"/>
        </a:p>
      </dgm:t>
    </dgm:pt>
    <dgm:pt modelId="{B0D8F80E-5E66-437A-8393-7559F6C7A0E1}" type="pres">
      <dgm:prSet presAssocID="{C4C5BAE1-42FC-444A-B7BB-640FBB1E99FB}" presName="linear" presStyleCnt="0">
        <dgm:presLayoutVars>
          <dgm:animLvl val="lvl"/>
          <dgm:resizeHandles val="exact"/>
        </dgm:presLayoutVars>
      </dgm:prSet>
      <dgm:spPr/>
    </dgm:pt>
    <dgm:pt modelId="{439FF545-B3F7-4E9F-8AF6-B86247832FA3}" type="pres">
      <dgm:prSet presAssocID="{03676F6C-3054-4B21-BB8D-56D9C3C79C68}" presName="parentText" presStyleLbl="node1" presStyleIdx="0" presStyleCnt="3" custLinFactNeighborY="35903">
        <dgm:presLayoutVars>
          <dgm:chMax val="0"/>
          <dgm:bulletEnabled val="1"/>
        </dgm:presLayoutVars>
      </dgm:prSet>
      <dgm:spPr/>
    </dgm:pt>
    <dgm:pt modelId="{FA46F34E-FC37-46F6-AFF9-D2693607B638}" type="pres">
      <dgm:prSet presAssocID="{FBA04BDF-44EF-4821-AC06-7F53472DC249}" presName="spacer" presStyleCnt="0"/>
      <dgm:spPr/>
    </dgm:pt>
    <dgm:pt modelId="{7C2D3123-83E2-4482-B3AE-F6C159485BE7}" type="pres">
      <dgm:prSet presAssocID="{1BF0EC6B-2052-4278-A57B-8E4EF722E2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191871F-AB41-4B3D-8E77-614DBEB82BE1}" type="pres">
      <dgm:prSet presAssocID="{994AD8FC-8DBA-4995-8E44-6F308EB467A4}" presName="spacer" presStyleCnt="0"/>
      <dgm:spPr/>
    </dgm:pt>
    <dgm:pt modelId="{EE6F377D-5876-4FD4-A89F-F37DDDC1471B}" type="pres">
      <dgm:prSet presAssocID="{8A13A547-F9C2-414A-BCEA-224F36380DC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39D2DE7-9480-453C-9DCE-272D300C2946}" srcId="{C4C5BAE1-42FC-444A-B7BB-640FBB1E99FB}" destId="{03676F6C-3054-4B21-BB8D-56D9C3C79C68}" srcOrd="0" destOrd="0" parTransId="{02B47233-0C62-4303-A0DD-014D3C0A4C4C}" sibTransId="{FBA04BDF-44EF-4821-AC06-7F53472DC249}"/>
    <dgm:cxn modelId="{C4866DD2-6D01-4EFB-BBBF-D57424AC09F4}" srcId="{C4C5BAE1-42FC-444A-B7BB-640FBB1E99FB}" destId="{8A13A547-F9C2-414A-BCEA-224F36380DC3}" srcOrd="2" destOrd="0" parTransId="{8E720415-C7C5-4FA7-926F-D24E64DF777C}" sibTransId="{B6ECBCDE-07D6-47D8-9FD6-A1E8645472BA}"/>
    <dgm:cxn modelId="{B3A8C849-1B16-43EB-991C-EC7D2B4ECE62}" type="presOf" srcId="{8A13A547-F9C2-414A-BCEA-224F36380DC3}" destId="{EE6F377D-5876-4FD4-A89F-F37DDDC1471B}" srcOrd="0" destOrd="0" presId="urn:microsoft.com/office/officeart/2005/8/layout/vList2"/>
    <dgm:cxn modelId="{19A37C94-F69A-477D-A59A-7397F33C42BC}" srcId="{C4C5BAE1-42FC-444A-B7BB-640FBB1E99FB}" destId="{1BF0EC6B-2052-4278-A57B-8E4EF722E229}" srcOrd="1" destOrd="0" parTransId="{8AAD15EB-61EE-4722-A302-9AE1B3246B84}" sibTransId="{994AD8FC-8DBA-4995-8E44-6F308EB467A4}"/>
    <dgm:cxn modelId="{9C12A595-F0D5-4DB8-A3D1-1B06AC1F0F62}" type="presOf" srcId="{03676F6C-3054-4B21-BB8D-56D9C3C79C68}" destId="{439FF545-B3F7-4E9F-8AF6-B86247832FA3}" srcOrd="0" destOrd="0" presId="urn:microsoft.com/office/officeart/2005/8/layout/vList2"/>
    <dgm:cxn modelId="{881E9E62-6000-41F9-9F01-400CA7226B0F}" type="presOf" srcId="{1BF0EC6B-2052-4278-A57B-8E4EF722E229}" destId="{7C2D3123-83E2-4482-B3AE-F6C159485BE7}" srcOrd="0" destOrd="0" presId="urn:microsoft.com/office/officeart/2005/8/layout/vList2"/>
    <dgm:cxn modelId="{CEEE1BF3-81D0-43EE-A347-32E9CD2D74B2}" type="presOf" srcId="{C4C5BAE1-42FC-444A-B7BB-640FBB1E99FB}" destId="{B0D8F80E-5E66-437A-8393-7559F6C7A0E1}" srcOrd="0" destOrd="0" presId="urn:microsoft.com/office/officeart/2005/8/layout/vList2"/>
    <dgm:cxn modelId="{56BE03A5-3459-4763-A4B6-1CB89A2313CC}" type="presParOf" srcId="{B0D8F80E-5E66-437A-8393-7559F6C7A0E1}" destId="{439FF545-B3F7-4E9F-8AF6-B86247832FA3}" srcOrd="0" destOrd="0" presId="urn:microsoft.com/office/officeart/2005/8/layout/vList2"/>
    <dgm:cxn modelId="{05933E16-8F4E-4E6C-AD3D-F9B6E1177292}" type="presParOf" srcId="{B0D8F80E-5E66-437A-8393-7559F6C7A0E1}" destId="{FA46F34E-FC37-46F6-AFF9-D2693607B638}" srcOrd="1" destOrd="0" presId="urn:microsoft.com/office/officeart/2005/8/layout/vList2"/>
    <dgm:cxn modelId="{ECCAF907-E397-4A6B-A1CC-3E873E4EBAF4}" type="presParOf" srcId="{B0D8F80E-5E66-437A-8393-7559F6C7A0E1}" destId="{7C2D3123-83E2-4482-B3AE-F6C159485BE7}" srcOrd="2" destOrd="0" presId="urn:microsoft.com/office/officeart/2005/8/layout/vList2"/>
    <dgm:cxn modelId="{920B0F8A-B9D7-4E0A-B841-E4F463DE747A}" type="presParOf" srcId="{B0D8F80E-5E66-437A-8393-7559F6C7A0E1}" destId="{6191871F-AB41-4B3D-8E77-614DBEB82BE1}" srcOrd="3" destOrd="0" presId="urn:microsoft.com/office/officeart/2005/8/layout/vList2"/>
    <dgm:cxn modelId="{332C0B96-D8AF-409E-847F-65EBECEADC9E}" type="presParOf" srcId="{B0D8F80E-5E66-437A-8393-7559F6C7A0E1}" destId="{EE6F377D-5876-4FD4-A89F-F37DDDC1471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7B128-ABCD-4922-A28A-896E426BFA1A}">
      <dsp:nvSpPr>
        <dsp:cNvPr id="0" name=""/>
        <dsp:cNvSpPr/>
      </dsp:nvSpPr>
      <dsp:spPr>
        <a:xfrm>
          <a:off x="144027" y="379361"/>
          <a:ext cx="7488808" cy="15948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Фразеологізм — </a:t>
          </a:r>
          <a:r>
            <a:rPr lang="ru-RU" sz="2000" kern="1200" dirty="0" err="1" smtClean="0"/>
            <a:t>це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сполучення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слів</a:t>
          </a:r>
          <a:r>
            <a:rPr lang="ru-RU" sz="2000" kern="1200" dirty="0" smtClean="0"/>
            <a:t>, яке, на </a:t>
          </a:r>
          <a:r>
            <a:rPr lang="ru-RU" sz="2000" kern="1200" dirty="0" err="1" smtClean="0"/>
            <a:t>відміну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висловів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або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речень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відтворюється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вигляді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неподільної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цілісної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конструкції</a:t>
          </a:r>
          <a:r>
            <a:rPr lang="ru-RU" sz="2000" kern="1200" dirty="0" smtClean="0"/>
            <a:t>. </a:t>
          </a:r>
          <a:r>
            <a:rPr lang="ru-RU" sz="2000" kern="1200" dirty="0" err="1" smtClean="0"/>
            <a:t>Ще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його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називають</a:t>
          </a:r>
          <a:r>
            <a:rPr lang="ru-RU" sz="2000" kern="1200" dirty="0" smtClean="0"/>
            <a:t> "</a:t>
          </a:r>
          <a:r>
            <a:rPr lang="ru-RU" sz="2000" kern="1200" dirty="0" err="1" smtClean="0"/>
            <a:t>Крилатим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висловом</a:t>
          </a:r>
          <a:r>
            <a:rPr lang="ru-RU" sz="2000" kern="1200" dirty="0" smtClean="0"/>
            <a:t>".</a:t>
          </a:r>
          <a:endParaRPr lang="uk-UA" sz="2000" kern="1200" dirty="0"/>
        </a:p>
      </dsp:txBody>
      <dsp:txXfrm>
        <a:off x="221883" y="457217"/>
        <a:ext cx="7333096" cy="1439166"/>
      </dsp:txXfrm>
    </dsp:sp>
    <dsp:sp modelId="{1255CAF8-A4C4-4DB6-A642-77B4FBB851B5}">
      <dsp:nvSpPr>
        <dsp:cNvPr id="0" name=""/>
        <dsp:cNvSpPr/>
      </dsp:nvSpPr>
      <dsp:spPr>
        <a:xfrm>
          <a:off x="144027" y="2232247"/>
          <a:ext cx="7488808" cy="15636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Фразеологізм — стійке словосполучення, яке за значенням дорівнює одному слову.</a:t>
          </a:r>
          <a:endParaRPr lang="uk-UA" sz="2000" kern="1200"/>
        </a:p>
      </dsp:txBody>
      <dsp:txXfrm>
        <a:off x="220358" y="2308578"/>
        <a:ext cx="7336146" cy="1410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FF545-B3F7-4E9F-8AF6-B86247832FA3}">
      <dsp:nvSpPr>
        <dsp:cNvPr id="0" name=""/>
        <dsp:cNvSpPr/>
      </dsp:nvSpPr>
      <dsp:spPr>
        <a:xfrm>
          <a:off x="0" y="72008"/>
          <a:ext cx="7408333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accent4">
                  <a:lumMod val="75000"/>
                </a:schemeClr>
              </a:solidFill>
            </a:rPr>
            <a:t>Фразеологічні зрощення.</a:t>
          </a:r>
          <a:endParaRPr lang="uk-UA" sz="40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1403" y="123411"/>
        <a:ext cx="7305527" cy="950194"/>
      </dsp:txXfrm>
    </dsp:sp>
    <dsp:sp modelId="{7C2D3123-83E2-4482-B3AE-F6C159485BE7}">
      <dsp:nvSpPr>
        <dsp:cNvPr id="0" name=""/>
        <dsp:cNvSpPr/>
      </dsp:nvSpPr>
      <dsp:spPr>
        <a:xfrm>
          <a:off x="0" y="1198847"/>
          <a:ext cx="7408333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accent4">
                  <a:lumMod val="75000"/>
                </a:schemeClr>
              </a:solidFill>
            </a:rPr>
            <a:t>Фразеологічні єдності.</a:t>
          </a:r>
          <a:endParaRPr lang="uk-UA" sz="40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1403" y="1250250"/>
        <a:ext cx="7305527" cy="950194"/>
      </dsp:txXfrm>
    </dsp:sp>
    <dsp:sp modelId="{EE6F377D-5876-4FD4-A89F-F37DDDC1471B}">
      <dsp:nvSpPr>
        <dsp:cNvPr id="0" name=""/>
        <dsp:cNvSpPr/>
      </dsp:nvSpPr>
      <dsp:spPr>
        <a:xfrm>
          <a:off x="0" y="2367048"/>
          <a:ext cx="7408333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accent4">
                  <a:lumMod val="75000"/>
                </a:schemeClr>
              </a:solidFill>
            </a:rPr>
            <a:t>Фразеологічні сполучення.</a:t>
          </a:r>
          <a:endParaRPr lang="uk-UA" sz="40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1403" y="2418451"/>
        <a:ext cx="7305527" cy="95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5D229EA-8D1A-428B-84F4-EFCD47E885D4}" type="datetimeFigureOut">
              <a:rPr lang="uk-UA" smtClean="0"/>
              <a:t>01.04.2013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19F227-CD56-4715-80E8-F52D19ADBD61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78010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8000" b="1" dirty="0" smtClean="0">
                <a:ln w="11430">
                  <a:solidFill>
                    <a:schemeClr val="accent1">
                      <a:lumMod val="25000"/>
                    </a:schemeClr>
                  </a:solidFill>
                </a:ln>
                <a:solidFill>
                  <a:schemeClr val="accent1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Фразеологізми</a:t>
            </a:r>
            <a:endParaRPr lang="uk-UA" sz="8000" b="1" dirty="0">
              <a:ln w="11430">
                <a:solidFill>
                  <a:schemeClr val="accent1">
                    <a:lumMod val="25000"/>
                  </a:schemeClr>
                </a:solidFill>
              </a:ln>
              <a:solidFill>
                <a:schemeClr val="accent1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941168"/>
            <a:ext cx="6400800" cy="14732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uk-UA" sz="1800" b="1" cap="all" dirty="0" smtClean="0">
                <a:ln w="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Виконала: Оленченко Катерина, 10-Б</a:t>
            </a:r>
            <a:endParaRPr lang="uk-UA" sz="1800" b="1" cap="all" dirty="0">
              <a:ln w="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71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132856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b="1" dirty="0" smtClean="0">
                <a:solidFill>
                  <a:srgbClr val="92D050"/>
                </a:solidFill>
              </a:rPr>
              <a:t>Дякую за увагу!!!</a:t>
            </a:r>
            <a:endParaRPr lang="uk-UA" sz="8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4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083618"/>
              </p:ext>
            </p:extLst>
          </p:nvPr>
        </p:nvGraphicFramePr>
        <p:xfrm>
          <a:off x="755576" y="1772816"/>
          <a:ext cx="777686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 таке фразеологізми</a:t>
            </a:r>
            <a:endParaRPr lang="uk-UA" sz="54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61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6145">
            <a:off x="935863" y="821645"/>
            <a:ext cx="3441375" cy="50321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96752"/>
            <a:ext cx="3027036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524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171969"/>
              </p:ext>
            </p:extLst>
          </p:nvPr>
        </p:nvGraphicFramePr>
        <p:xfrm>
          <a:off x="899592" y="1916832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Autofit/>
          </a:bodyPr>
          <a:lstStyle/>
          <a:p>
            <a:r>
              <a:rPr lang="uk-UA" sz="36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Розрізняють три типи фразеологізмів:</a:t>
            </a:r>
            <a:br>
              <a:rPr lang="uk-UA" sz="36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uk-UA" sz="3600" b="1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458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136904" cy="4248472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000" dirty="0"/>
              <a:t>Фразеологія формувалася протягом століть, </a:t>
            </a:r>
            <a:r>
              <a:rPr lang="uk-UA" sz="2000" dirty="0" smtClean="0"/>
              <a:t>зберігаючи </a:t>
            </a:r>
            <a:r>
              <a:rPr lang="uk-UA" sz="2000" dirty="0"/>
              <a:t>в собі життєвий досвід народу. У фразеологізмах </a:t>
            </a:r>
            <a:r>
              <a:rPr lang="uk-UA" sz="2000" dirty="0" smtClean="0"/>
              <a:t>виявляється </a:t>
            </a:r>
            <a:r>
              <a:rPr lang="uk-UA" sz="2000" dirty="0"/>
              <a:t>національна специфіка </a:t>
            </a:r>
            <a:r>
              <a:rPr lang="uk-UA" sz="2000" dirty="0" smtClean="0"/>
              <a:t>мови. </a:t>
            </a:r>
            <a:r>
              <a:rPr lang="uk-UA" sz="2000" dirty="0"/>
              <a:t>Фразеологізми з однієї мови на іншу, як правило, дослівно не перекладаються</a:t>
            </a:r>
            <a:r>
              <a:rPr lang="uk-UA" sz="2000" dirty="0" smtClean="0"/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000" dirty="0" smtClean="0"/>
              <a:t>Спершу фразеологізми </a:t>
            </a:r>
            <a:r>
              <a:rPr lang="uk-UA" sz="2000" dirty="0"/>
              <a:t>виступали як вільні словосполучення. Але, часто </a:t>
            </a:r>
            <a:r>
              <a:rPr lang="uk-UA" sz="2000" dirty="0" smtClean="0"/>
              <a:t>вживаючись, </a:t>
            </a:r>
            <a:r>
              <a:rPr lang="uk-UA" sz="2000" dirty="0"/>
              <a:t>вони набули форми сталих зворотів. Перетворення сполучень слів на стійкі одиниці мови, </a:t>
            </a:r>
            <a:r>
              <a:rPr lang="uk-UA" sz="2000" dirty="0" smtClean="0"/>
              <a:t>називається </a:t>
            </a:r>
            <a:r>
              <a:rPr lang="uk-UA" sz="2000" u="sng" dirty="0">
                <a:solidFill>
                  <a:srgbClr val="00B050"/>
                </a:solidFill>
              </a:rPr>
              <a:t>лексикалізацією</a:t>
            </a:r>
            <a:r>
              <a:rPr lang="uk-UA" sz="2000" dirty="0" smtClean="0"/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sz="2000" dirty="0"/>
              <a:t>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фразеологізмів</a:t>
            </a:r>
            <a:r>
              <a:rPr lang="ru-RU" sz="2000" dirty="0"/>
              <a:t> </a:t>
            </a:r>
            <a:r>
              <a:rPr lang="ru-RU" sz="2000" dirty="0" err="1"/>
              <a:t>виникла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словосполучень</a:t>
            </a:r>
            <a:r>
              <a:rPr lang="ru-RU" sz="2000" dirty="0"/>
              <a:t> на </a:t>
            </a:r>
            <a:r>
              <a:rPr lang="ru-RU" sz="2000" dirty="0" err="1"/>
              <a:t>позначення</a:t>
            </a:r>
            <a:r>
              <a:rPr lang="ru-RU" sz="2000" dirty="0"/>
              <a:t> </a:t>
            </a:r>
            <a:r>
              <a:rPr lang="ru-RU" sz="2000" dirty="0" err="1"/>
              <a:t>вчинків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в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ситуаціях</a:t>
            </a:r>
            <a:r>
              <a:rPr lang="ru-RU" sz="2000" dirty="0"/>
              <a:t>, </a:t>
            </a:r>
            <a:r>
              <a:rPr lang="ru-RU" sz="2000" dirty="0" err="1"/>
              <a:t>родинних</a:t>
            </a:r>
            <a:r>
              <a:rPr lang="ru-RU" sz="2000" dirty="0"/>
              <a:t> </a:t>
            </a:r>
            <a:r>
              <a:rPr lang="ru-RU" sz="2000" dirty="0" err="1"/>
              <a:t>стосунків</a:t>
            </a:r>
            <a:r>
              <a:rPr lang="ru-RU" sz="2000" dirty="0"/>
              <a:t>, </a:t>
            </a:r>
            <a:r>
              <a:rPr lang="ru-RU" sz="2000" dirty="0" err="1"/>
              <a:t>спостережень</a:t>
            </a:r>
            <a:r>
              <a:rPr lang="ru-RU" sz="2000" dirty="0"/>
              <a:t> за </a:t>
            </a:r>
            <a:r>
              <a:rPr lang="ru-RU" sz="2000" dirty="0" err="1"/>
              <a:t>явищами</a:t>
            </a:r>
            <a:r>
              <a:rPr lang="ru-RU" sz="2000" dirty="0"/>
              <a:t>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, </a:t>
            </a:r>
            <a:r>
              <a:rPr lang="ru-RU" sz="2000" dirty="0" err="1" smtClean="0"/>
              <a:t>історичних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обставин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Історія походження 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фразеологізмів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306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064896" cy="4320480"/>
          </a:xfrm>
        </p:spPr>
        <p:txBody>
          <a:bodyPr>
            <a:normAutofit/>
          </a:bodyPr>
          <a:lstStyle/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2000" dirty="0" err="1"/>
              <a:t>Сільськогосподарські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трудові</a:t>
            </a:r>
            <a:r>
              <a:rPr lang="ru-RU" sz="2000" dirty="0"/>
              <a:t> </a:t>
            </a:r>
            <a:r>
              <a:rPr lang="ru-RU" sz="2000" dirty="0" err="1"/>
              <a:t>процеси</a:t>
            </a:r>
            <a:r>
              <a:rPr lang="ru-RU" sz="2000" dirty="0"/>
              <a:t>: </a:t>
            </a:r>
            <a:r>
              <a:rPr lang="ru-RU" sz="2000" dirty="0" err="1"/>
              <a:t>варити</a:t>
            </a:r>
            <a:r>
              <a:rPr lang="ru-RU" sz="2000" dirty="0"/>
              <a:t> </a:t>
            </a:r>
            <a:r>
              <a:rPr lang="ru-RU" sz="2000" dirty="0" smtClean="0"/>
              <a:t>воду, </a:t>
            </a:r>
            <a:r>
              <a:rPr lang="ru-RU" sz="2000" dirty="0"/>
              <a:t>з одного </a:t>
            </a:r>
            <a:r>
              <a:rPr lang="ru-RU" sz="2000" dirty="0" err="1"/>
              <a:t>тіста</a:t>
            </a:r>
            <a:r>
              <a:rPr lang="ru-RU" sz="2000" dirty="0"/>
              <a:t>, </a:t>
            </a:r>
            <a:r>
              <a:rPr lang="ru-RU" sz="2000" dirty="0" err="1"/>
              <a:t>орати</a:t>
            </a:r>
            <a:r>
              <a:rPr lang="ru-RU" sz="2000" dirty="0"/>
              <a:t> перелоги, </a:t>
            </a:r>
            <a:r>
              <a:rPr lang="ru-RU" sz="2000" dirty="0" err="1"/>
              <a:t>прокладати</a:t>
            </a:r>
            <a:r>
              <a:rPr lang="ru-RU" sz="2000" dirty="0"/>
              <a:t> першу </a:t>
            </a:r>
            <a:r>
              <a:rPr lang="ru-RU" sz="2000" dirty="0" err="1"/>
              <a:t>борозну</a:t>
            </a:r>
            <a:r>
              <a:rPr lang="ru-RU" sz="2000" dirty="0"/>
              <a:t>, </a:t>
            </a:r>
            <a:r>
              <a:rPr lang="ru-RU" sz="2000" dirty="0" err="1"/>
              <a:t>попускати</a:t>
            </a:r>
            <a:r>
              <a:rPr lang="ru-RU" sz="2000" dirty="0"/>
              <a:t> </a:t>
            </a:r>
            <a:r>
              <a:rPr lang="ru-RU" sz="2000" dirty="0" err="1" smtClean="0"/>
              <a:t>віжки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2000" dirty="0" err="1" smtClean="0"/>
              <a:t>Різні</a:t>
            </a:r>
            <a:r>
              <a:rPr lang="ru-RU" sz="2000" dirty="0" smtClean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, ремесла</a:t>
            </a:r>
            <a:r>
              <a:rPr lang="ru-RU" sz="2000" dirty="0" smtClean="0"/>
              <a:t>:</a:t>
            </a:r>
            <a:r>
              <a:rPr lang="en-US" sz="2000" dirty="0" smtClean="0"/>
              <a:t> </a:t>
            </a:r>
            <a:r>
              <a:rPr lang="ru-RU" sz="2000" dirty="0" err="1" smtClean="0"/>
              <a:t>розплутувати</a:t>
            </a:r>
            <a:r>
              <a:rPr lang="ru-RU" sz="2000" dirty="0" smtClean="0"/>
              <a:t> </a:t>
            </a:r>
            <a:r>
              <a:rPr lang="ru-RU" sz="2000" dirty="0" err="1"/>
              <a:t>вузол</a:t>
            </a:r>
            <a:r>
              <a:rPr lang="ru-RU" sz="2000" dirty="0"/>
              <a:t>,</a:t>
            </a:r>
            <a:r>
              <a:rPr lang="en-US" sz="2000" dirty="0" smtClean="0"/>
              <a:t> </a:t>
            </a:r>
            <a:r>
              <a:rPr lang="ru-RU" sz="2000" dirty="0" err="1"/>
              <a:t>брати</a:t>
            </a:r>
            <a:r>
              <a:rPr lang="ru-RU" sz="2000" dirty="0"/>
              <a:t> в </a:t>
            </a:r>
            <a:r>
              <a:rPr lang="ru-RU" sz="2000" dirty="0" err="1"/>
              <a:t>лещата</a:t>
            </a:r>
            <a:r>
              <a:rPr lang="ru-RU" sz="2000" dirty="0"/>
              <a:t>, </a:t>
            </a:r>
            <a:r>
              <a:rPr lang="ru-RU" sz="2000" dirty="0" err="1"/>
              <a:t>між</a:t>
            </a:r>
            <a:r>
              <a:rPr lang="ru-RU" sz="2000" dirty="0"/>
              <a:t> молотом і </a:t>
            </a:r>
            <a:r>
              <a:rPr lang="ru-RU" sz="2000" dirty="0" err="1"/>
              <a:t>ковадлом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uk-UA" sz="2000" dirty="0" smtClean="0"/>
              <a:t>Т</a:t>
            </a:r>
            <a:r>
              <a:rPr lang="ru-RU" sz="2000" dirty="0" err="1" smtClean="0"/>
              <a:t>еатрально-музична</a:t>
            </a:r>
            <a:r>
              <a:rPr lang="ru-RU" sz="2000" dirty="0" smtClean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: </a:t>
            </a:r>
            <a:r>
              <a:rPr lang="ru-RU" sz="2000" dirty="0" err="1"/>
              <a:t>входити</a:t>
            </a:r>
            <a:r>
              <a:rPr lang="ru-RU" sz="2000" dirty="0"/>
              <a:t> в роль, </a:t>
            </a:r>
            <a:r>
              <a:rPr lang="ru-RU" sz="2000" dirty="0" err="1"/>
              <a:t>помінятися</a:t>
            </a:r>
            <a:r>
              <a:rPr lang="ru-RU" sz="2000" dirty="0"/>
              <a:t> </a:t>
            </a:r>
            <a:r>
              <a:rPr lang="ru-RU" sz="2000" dirty="0" smtClean="0"/>
              <a:t>ролями</a:t>
            </a:r>
            <a:r>
              <a:rPr lang="en-US" sz="2000" dirty="0" smtClean="0"/>
              <a:t>;</a:t>
            </a:r>
            <a:endParaRPr lang="uk-UA" sz="2000" dirty="0" smtClean="0"/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2000" dirty="0" err="1" smtClean="0"/>
              <a:t>Народні</a:t>
            </a:r>
            <a:r>
              <a:rPr lang="ru-RU" sz="2000" dirty="0" smtClean="0"/>
              <a:t> </a:t>
            </a:r>
            <a:r>
              <a:rPr lang="ru-RU" sz="2000" dirty="0" err="1"/>
              <a:t>звичаї</a:t>
            </a:r>
            <a:r>
              <a:rPr lang="ru-RU" sz="2000" dirty="0"/>
              <a:t> та обряди: </a:t>
            </a:r>
            <a:r>
              <a:rPr lang="ru-RU" sz="2000" dirty="0" err="1"/>
              <a:t>давати</a:t>
            </a:r>
            <a:r>
              <a:rPr lang="ru-RU" sz="2000" dirty="0"/>
              <a:t> </a:t>
            </a:r>
            <a:r>
              <a:rPr lang="ru-RU" sz="2000" dirty="0" err="1"/>
              <a:t>гарбуза</a:t>
            </a:r>
            <a:r>
              <a:rPr lang="ru-RU" sz="2000" dirty="0"/>
              <a:t>, </a:t>
            </a:r>
            <a:r>
              <a:rPr lang="ru-RU" sz="2000" dirty="0" err="1"/>
              <a:t>облизати</a:t>
            </a:r>
            <a:r>
              <a:rPr lang="ru-RU" sz="2000" dirty="0"/>
              <a:t> макогона</a:t>
            </a:r>
            <a:r>
              <a:rPr lang="ru-RU" sz="2000" dirty="0" smtClean="0"/>
              <a:t>;</a:t>
            </a:r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2000" dirty="0" err="1" smtClean="0"/>
              <a:t>Іншомовні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запозичення</a:t>
            </a:r>
            <a:r>
              <a:rPr lang="ru-RU" sz="2000" dirty="0"/>
              <a:t>: буря в </a:t>
            </a:r>
            <a:r>
              <a:rPr lang="ru-RU" sz="2000" dirty="0" err="1"/>
              <a:t>склянці</a:t>
            </a:r>
            <a:r>
              <a:rPr lang="ru-RU" sz="2000" dirty="0"/>
              <a:t> води, перейти </a:t>
            </a:r>
            <a:r>
              <a:rPr lang="ru-RU" sz="2000" dirty="0" err="1"/>
              <a:t>рубікон</a:t>
            </a:r>
            <a:r>
              <a:rPr lang="ru-RU" sz="2000" dirty="0"/>
              <a:t>;</a:t>
            </a:r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2000" dirty="0" err="1" smtClean="0"/>
              <a:t>Біблійного</a:t>
            </a:r>
            <a:r>
              <a:rPr lang="ru-RU" sz="2000" dirty="0" smtClean="0"/>
              <a:t> </a:t>
            </a:r>
            <a:r>
              <a:rPr lang="ru-RU" sz="2000" dirty="0" err="1"/>
              <a:t>походження</a:t>
            </a:r>
            <a:r>
              <a:rPr lang="ru-RU" sz="2000" dirty="0"/>
              <a:t>: око за око, </a:t>
            </a:r>
            <a:r>
              <a:rPr lang="ru-RU" sz="2000" dirty="0" err="1"/>
              <a:t>наріжний</a:t>
            </a:r>
            <a:r>
              <a:rPr lang="ru-RU" sz="2000" dirty="0"/>
              <a:t> </a:t>
            </a:r>
            <a:r>
              <a:rPr lang="ru-RU" sz="2000" dirty="0" err="1" smtClean="0"/>
              <a:t>камінь</a:t>
            </a:r>
            <a:r>
              <a:rPr lang="ru-RU" sz="2000" dirty="0"/>
              <a:t>.</a:t>
            </a:r>
          </a:p>
          <a:p>
            <a:pPr marL="457200" indent="-457200" algn="just"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Класифікація фразеологізмів за походженням</a:t>
            </a:r>
          </a:p>
        </p:txBody>
      </p:sp>
    </p:spTree>
    <p:extLst>
      <p:ext uri="{BB962C8B-B14F-4D97-AF65-F5344CB8AC3E}">
        <p14:creationId xmlns:p14="http://schemas.microsoft.com/office/powerpoint/2010/main" val="179260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51" y="1173323"/>
            <a:ext cx="2840869" cy="2130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0432"/>
          </a:xfrm>
        </p:spPr>
        <p:txBody>
          <a:bodyPr/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Фразеологізми в малюнках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849" y="34290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</a:t>
            </a:r>
            <a:r>
              <a:rPr lang="uk-UA" dirty="0" err="1" smtClean="0"/>
              <a:t>олосся</a:t>
            </a:r>
            <a:r>
              <a:rPr lang="uk-UA" dirty="0" smtClean="0"/>
              <a:t> дибки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83" y="3897223"/>
            <a:ext cx="2828530" cy="2124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001004" y="620595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Як голуб сизий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858" y="1173323"/>
            <a:ext cx="2865518" cy="2119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116504" y="34290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Висолопивши </a:t>
            </a:r>
            <a:r>
              <a:rPr lang="uk-UA" dirty="0"/>
              <a:t>язика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465" y="3889584"/>
            <a:ext cx="2736304" cy="21317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40296" y="6205954"/>
            <a:ext cx="24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Дзиґою </a:t>
            </a:r>
            <a:r>
              <a:rPr lang="uk-UA" dirty="0"/>
              <a:t>крутитися</a:t>
            </a:r>
          </a:p>
        </p:txBody>
      </p:sp>
    </p:spTree>
    <p:extLst>
      <p:ext uri="{BB962C8B-B14F-4D97-AF65-F5344CB8AC3E}">
        <p14:creationId xmlns:p14="http://schemas.microsoft.com/office/powerpoint/2010/main" val="342619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340768"/>
            <a:ext cx="7632848" cy="5040560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Як </a:t>
            </a:r>
            <a:r>
              <a:rPr lang="ru-RU" sz="2000" dirty="0" err="1"/>
              <a:t>свині</a:t>
            </a:r>
            <a:r>
              <a:rPr lang="ru-RU" sz="2000" dirty="0"/>
              <a:t> з </a:t>
            </a:r>
            <a:r>
              <a:rPr lang="ru-RU" sz="2000" dirty="0" err="1"/>
              <a:t>череди</a:t>
            </a:r>
            <a:r>
              <a:rPr lang="ru-RU" sz="2000" dirty="0"/>
              <a:t> </a:t>
            </a:r>
            <a:r>
              <a:rPr lang="ru-RU" sz="2000" dirty="0" err="1" smtClean="0"/>
              <a:t>йтимуть</a:t>
            </a:r>
            <a:r>
              <a:rPr lang="ru-RU" sz="2000" dirty="0"/>
              <a:t> </a:t>
            </a:r>
            <a:r>
              <a:rPr lang="ru-RU" sz="2000" dirty="0" smtClean="0"/>
              <a:t>- </a:t>
            </a:r>
            <a:r>
              <a:rPr lang="ru-RU" sz="2000" dirty="0" err="1"/>
              <a:t>уживається</a:t>
            </a:r>
            <a:r>
              <a:rPr lang="ru-RU" sz="2000" dirty="0"/>
              <a:t> для </a:t>
            </a:r>
            <a:r>
              <a:rPr lang="ru-RU" sz="2000" dirty="0" err="1"/>
              <a:t>вираження</a:t>
            </a:r>
            <a:r>
              <a:rPr lang="ru-RU" sz="2000" dirty="0"/>
              <a:t> </a:t>
            </a:r>
            <a:r>
              <a:rPr lang="ru-RU" sz="2000" dirty="0" err="1"/>
              <a:t>повного</a:t>
            </a:r>
            <a:r>
              <a:rPr lang="ru-RU" sz="2000" dirty="0"/>
              <a:t> </a:t>
            </a:r>
            <a:r>
              <a:rPr lang="ru-RU" sz="2000" dirty="0" err="1"/>
              <a:t>заперечення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 </a:t>
            </a:r>
            <a:r>
              <a:rPr lang="ru-RU" sz="2000" dirty="0" err="1"/>
              <a:t>речення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Як </a:t>
            </a:r>
            <a:r>
              <a:rPr lang="ru-RU" sz="2000" dirty="0" err="1"/>
              <a:t>свиня</a:t>
            </a:r>
            <a:r>
              <a:rPr lang="ru-RU" sz="2000" dirty="0"/>
              <a:t> в </a:t>
            </a:r>
            <a:r>
              <a:rPr lang="ru-RU" sz="2000" dirty="0" err="1" smtClean="0"/>
              <a:t>хомуті</a:t>
            </a:r>
            <a:r>
              <a:rPr lang="ru-RU" sz="2000" dirty="0" smtClean="0"/>
              <a:t> </a:t>
            </a:r>
            <a:r>
              <a:rPr lang="ru-RU" sz="2000" dirty="0" err="1"/>
              <a:t>виглядати</a:t>
            </a:r>
            <a:r>
              <a:rPr lang="ru-RU" sz="2000" dirty="0"/>
              <a:t> - </a:t>
            </a:r>
            <a:r>
              <a:rPr lang="ru-RU" sz="2000" dirty="0" err="1"/>
              <a:t>негарно</a:t>
            </a:r>
            <a:r>
              <a:rPr lang="ru-RU" sz="2000" dirty="0"/>
              <a:t>, </a:t>
            </a:r>
            <a:r>
              <a:rPr lang="ru-RU" sz="2000" dirty="0" err="1"/>
              <a:t>недоладно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Світити</a:t>
            </a:r>
            <a:r>
              <a:rPr lang="ru-RU" sz="2000" dirty="0" smtClean="0"/>
              <a:t> </a:t>
            </a:r>
            <a:r>
              <a:rPr lang="ru-RU" sz="2000" dirty="0"/>
              <a:t>косою - </a:t>
            </a:r>
            <a:r>
              <a:rPr lang="ru-RU" sz="2000" dirty="0" err="1"/>
              <a:t>дівувати</a:t>
            </a:r>
            <a:r>
              <a:rPr lang="ru-RU" sz="2000" dirty="0"/>
              <a:t>, бути </a:t>
            </a:r>
            <a:r>
              <a:rPr lang="ru-RU" sz="2000" dirty="0" err="1"/>
              <a:t>неодруженою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Серце</a:t>
            </a:r>
            <a:r>
              <a:rPr lang="ru-RU" sz="2000" dirty="0" smtClean="0"/>
              <a:t> </a:t>
            </a:r>
            <a:r>
              <a:rPr lang="ru-RU" sz="2000" dirty="0"/>
              <a:t>з перцем - </a:t>
            </a:r>
            <a:r>
              <a:rPr lang="ru-RU" sz="2000" dirty="0" err="1"/>
              <a:t>хто-небудь</a:t>
            </a:r>
            <a:r>
              <a:rPr lang="ru-RU" sz="2000" dirty="0"/>
              <a:t> з </a:t>
            </a:r>
            <a:r>
              <a:rPr lang="ru-RU" sz="2000" dirty="0" err="1"/>
              <a:t>непокірним</a:t>
            </a:r>
            <a:r>
              <a:rPr lang="ru-RU" sz="2000" dirty="0"/>
              <a:t>, </a:t>
            </a:r>
            <a:r>
              <a:rPr lang="ru-RU" sz="2000" dirty="0" err="1"/>
              <a:t>норовистим</a:t>
            </a:r>
            <a:r>
              <a:rPr lang="ru-RU" sz="2000" dirty="0"/>
              <a:t>, </a:t>
            </a:r>
            <a:r>
              <a:rPr lang="ru-RU" sz="2000" dirty="0" err="1"/>
              <a:t>запальним</a:t>
            </a:r>
            <a:r>
              <a:rPr lang="ru-RU" sz="2000" dirty="0"/>
              <a:t> характером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Сісти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стіл</a:t>
            </a:r>
            <a:r>
              <a:rPr lang="ru-RU" sz="2000" dirty="0"/>
              <a:t> - стати князем, </a:t>
            </a:r>
            <a:r>
              <a:rPr lang="ru-RU" sz="2000" dirty="0" err="1"/>
              <a:t>здобути</a:t>
            </a:r>
            <a:r>
              <a:rPr lang="ru-RU" sz="2000" dirty="0"/>
              <a:t> </a:t>
            </a:r>
            <a:r>
              <a:rPr lang="ru-RU" sz="2000" dirty="0" err="1"/>
              <a:t>князівську</a:t>
            </a:r>
            <a:r>
              <a:rPr lang="ru-RU" sz="2000" dirty="0"/>
              <a:t> </a:t>
            </a:r>
            <a:r>
              <a:rPr lang="ru-RU" sz="2000" dirty="0" err="1"/>
              <a:t>владу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Як </a:t>
            </a:r>
            <a:r>
              <a:rPr lang="ru-RU" sz="2000" dirty="0" err="1"/>
              <a:t>снопів</a:t>
            </a:r>
            <a:r>
              <a:rPr lang="ru-RU" sz="2000" dirty="0"/>
              <a:t> на </a:t>
            </a:r>
            <a:r>
              <a:rPr lang="ru-RU" sz="2000" dirty="0" err="1"/>
              <a:t>возі</a:t>
            </a:r>
            <a:r>
              <a:rPr lang="ru-RU" sz="2000" dirty="0"/>
              <a:t> -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Наїстися</a:t>
            </a:r>
            <a:r>
              <a:rPr lang="ru-RU" sz="2000" dirty="0" smtClean="0"/>
              <a:t> </a:t>
            </a:r>
            <a:r>
              <a:rPr lang="ru-RU" sz="2000" dirty="0" err="1"/>
              <a:t>буханів</a:t>
            </a:r>
            <a:r>
              <a:rPr lang="ru-RU" sz="2000" dirty="0"/>
              <a:t> (</a:t>
            </a:r>
            <a:r>
              <a:rPr lang="ru-RU" sz="2000" dirty="0" err="1"/>
              <a:t>буханців</a:t>
            </a:r>
            <a:r>
              <a:rPr lang="ru-RU" sz="2000" dirty="0"/>
              <a:t>) - бути </a:t>
            </a:r>
            <a:r>
              <a:rPr lang="ru-RU" sz="2000" dirty="0" err="1"/>
              <a:t>побитим</a:t>
            </a:r>
            <a:r>
              <a:rPr lang="ru-RU" sz="2000" dirty="0"/>
              <a:t>; 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Наїстися</a:t>
            </a:r>
            <a:r>
              <a:rPr lang="ru-RU" sz="2000" dirty="0" smtClean="0"/>
              <a:t> </a:t>
            </a:r>
            <a:r>
              <a:rPr lang="ru-RU" sz="2000" dirty="0"/>
              <a:t>гороху - </a:t>
            </a:r>
            <a:r>
              <a:rPr lang="ru-RU" sz="2000" dirty="0" err="1"/>
              <a:t>витратити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сил, </a:t>
            </a:r>
            <a:r>
              <a:rPr lang="ru-RU" sz="2000" dirty="0" err="1"/>
              <a:t>енергії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переконати</a:t>
            </a:r>
            <a:r>
              <a:rPr lang="ru-RU" sz="2000" dirty="0"/>
              <a:t> </a:t>
            </a:r>
            <a:r>
              <a:rPr lang="ru-RU" sz="2000" dirty="0" err="1"/>
              <a:t>когось</a:t>
            </a:r>
            <a:r>
              <a:rPr lang="ru-RU" sz="2000" dirty="0"/>
              <a:t> у </a:t>
            </a:r>
            <a:r>
              <a:rPr lang="ru-RU" sz="2000" dirty="0" err="1"/>
              <a:t>чому-небудь</a:t>
            </a:r>
            <a:r>
              <a:rPr lang="ru-RU" sz="2000" dirty="0"/>
              <a:t>, довести </a:t>
            </a:r>
            <a:r>
              <a:rPr lang="ru-RU" sz="2000" dirty="0" err="1"/>
              <a:t>щось</a:t>
            </a:r>
            <a:r>
              <a:rPr lang="ru-RU" sz="2000" dirty="0" smtClean="0"/>
              <a:t>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Наминати</a:t>
            </a:r>
            <a:r>
              <a:rPr lang="ru-RU" sz="2000" dirty="0" smtClean="0"/>
              <a:t> </a:t>
            </a:r>
            <a:r>
              <a:rPr lang="ru-RU" sz="2000" dirty="0" err="1"/>
              <a:t>парші</a:t>
            </a:r>
            <a:r>
              <a:rPr lang="ru-RU" sz="2000" dirty="0"/>
              <a:t> - </a:t>
            </a:r>
            <a:r>
              <a:rPr lang="ru-RU" sz="2000" dirty="0" err="1"/>
              <a:t>бити</a:t>
            </a:r>
            <a:r>
              <a:rPr lang="ru-RU" sz="2000" dirty="0"/>
              <a:t>, </a:t>
            </a:r>
            <a:r>
              <a:rPr lang="ru-RU" sz="2000" dirty="0" err="1"/>
              <a:t>карати</a:t>
            </a:r>
            <a:r>
              <a:rPr lang="ru-RU" sz="2000" dirty="0"/>
              <a:t> кого-</a:t>
            </a:r>
            <a:r>
              <a:rPr lang="ru-RU" sz="2000" dirty="0" err="1"/>
              <a:t>небудь</a:t>
            </a:r>
            <a:r>
              <a:rPr lang="ru-RU" sz="2000" dirty="0" smtClean="0"/>
              <a:t>;</a:t>
            </a:r>
            <a:endParaRPr lang="uk-UA" sz="2000" dirty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000" dirty="0" err="1" smtClean="0"/>
              <a:t>Начухати</a:t>
            </a:r>
            <a:r>
              <a:rPr lang="ru-RU" sz="2000" dirty="0" smtClean="0"/>
              <a:t> </a:t>
            </a:r>
            <a:r>
              <a:rPr lang="ru-RU" sz="2000" dirty="0" err="1"/>
              <a:t>язика</a:t>
            </a:r>
            <a:r>
              <a:rPr lang="ru-RU" sz="2000" dirty="0"/>
              <a:t> - </a:t>
            </a:r>
            <a:r>
              <a:rPr lang="ru-RU" sz="2000" dirty="0" err="1"/>
              <a:t>досхочу</a:t>
            </a:r>
            <a:r>
              <a:rPr lang="ru-RU" sz="2000" dirty="0"/>
              <a:t> </a:t>
            </a:r>
            <a:r>
              <a:rPr lang="ru-RU" sz="2000" dirty="0" err="1"/>
              <a:t>поговорити</a:t>
            </a:r>
            <a:r>
              <a:rPr lang="ru-RU" sz="2000" dirty="0"/>
              <a:t> про кого-, </a:t>
            </a:r>
            <a:r>
              <a:rPr lang="ru-RU" sz="2000" dirty="0" err="1"/>
              <a:t>що-небудь</a:t>
            </a:r>
            <a:r>
              <a:rPr lang="ru-RU" sz="2000" dirty="0"/>
              <a:t>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Значення деяких фразеологізмів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498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Переклад фразеологізмів з російської мови</a:t>
            </a:r>
            <a:endParaRPr lang="uk-UA" sz="3200" b="1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10334"/>
              </p:ext>
            </p:extLst>
          </p:nvPr>
        </p:nvGraphicFramePr>
        <p:xfrm>
          <a:off x="1331640" y="1412776"/>
          <a:ext cx="6624736" cy="504055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{EB344D84-9AFB-497E-A393-DC336BA19D2E}</a:tableStyleId>
              </a:tblPr>
              <a:tblGrid>
                <a:gridCol w="3312368"/>
                <a:gridCol w="3312368"/>
              </a:tblGrid>
              <a:tr h="43911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Російська</a:t>
                      </a:r>
                      <a:endParaRPr lang="uk-U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Українська</a:t>
                      </a:r>
                      <a:endParaRPr lang="uk-U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817">
                <a:tc>
                  <a:txBody>
                    <a:bodyPr/>
                    <a:lstStyle/>
                    <a:p>
                      <a:pPr algn="just"/>
                      <a:r>
                        <a:rPr lang="uk-UA" dirty="0" err="1" smtClean="0"/>
                        <a:t>Подмоченная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репутация</a:t>
                      </a:r>
                      <a:r>
                        <a:rPr lang="uk-UA" dirty="0" smtClean="0"/>
                        <a:t> 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щербата слава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251">
                <a:tc>
                  <a:txBody>
                    <a:bodyPr/>
                    <a:lstStyle/>
                    <a:p>
                      <a:pPr algn="just"/>
                      <a:r>
                        <a:rPr lang="uk-UA" dirty="0" err="1" smtClean="0"/>
                        <a:t>Друзья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познаются</a:t>
                      </a:r>
                      <a:r>
                        <a:rPr lang="uk-UA" dirty="0" smtClean="0"/>
                        <a:t> в </a:t>
                      </a:r>
                      <a:r>
                        <a:rPr lang="uk-UA" dirty="0" err="1" smtClean="0"/>
                        <a:t>беде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у лиху годину </a:t>
                      </a:r>
                      <a:r>
                        <a:rPr lang="ru-RU" dirty="0" err="1" smtClean="0"/>
                        <a:t>пізнаєш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вірну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людину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209"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Федот, </a:t>
                      </a:r>
                      <a:r>
                        <a:rPr lang="uk-UA" dirty="0" err="1" smtClean="0"/>
                        <a:t>да</a:t>
                      </a:r>
                      <a:r>
                        <a:rPr lang="uk-UA" dirty="0" smtClean="0"/>
                        <a:t> не </a:t>
                      </a:r>
                      <a:r>
                        <a:rPr lang="uk-UA" dirty="0" err="1" smtClean="0"/>
                        <a:t>тот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та ж свита, та не так пошита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209">
                <a:tc>
                  <a:txBody>
                    <a:bodyPr/>
                    <a:lstStyle/>
                    <a:p>
                      <a:pPr algn="just"/>
                      <a:r>
                        <a:rPr lang="uk-UA" dirty="0" err="1" smtClean="0"/>
                        <a:t>Шутки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плохи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пахне смаленим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25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Много сулит, да мало дает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err="1" smtClean="0"/>
                        <a:t>обіцянка</a:t>
                      </a:r>
                      <a:r>
                        <a:rPr lang="ru-RU" dirty="0" smtClean="0"/>
                        <a:t> - </a:t>
                      </a:r>
                      <a:r>
                        <a:rPr lang="ru-RU" dirty="0" err="1" smtClean="0"/>
                        <a:t>цяцянка</a:t>
                      </a:r>
                      <a:r>
                        <a:rPr lang="ru-RU" dirty="0" smtClean="0"/>
                        <a:t>, а </a:t>
                      </a:r>
                      <a:r>
                        <a:rPr lang="ru-RU" dirty="0" err="1" smtClean="0"/>
                        <a:t>дурневі</a:t>
                      </a:r>
                      <a:r>
                        <a:rPr lang="ru-RU" dirty="0" smtClean="0"/>
                        <a:t> - </a:t>
                      </a:r>
                      <a:r>
                        <a:rPr lang="ru-RU" dirty="0" err="1" smtClean="0"/>
                        <a:t>радість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251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Тонкий намек на толстые обстоятельства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err="1" smtClean="0"/>
                        <a:t>наздогад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буряків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щоб</a:t>
                      </a:r>
                      <a:r>
                        <a:rPr lang="ru-RU" dirty="0" smtClean="0"/>
                        <a:t> дали </a:t>
                      </a:r>
                      <a:r>
                        <a:rPr lang="ru-RU" dirty="0" err="1" smtClean="0"/>
                        <a:t>капусти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251"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Кому </a:t>
                      </a:r>
                      <a:r>
                        <a:rPr lang="uk-UA" dirty="0" err="1" smtClean="0"/>
                        <a:t>счастье</a:t>
                      </a:r>
                      <a:r>
                        <a:rPr lang="uk-UA" dirty="0" smtClean="0"/>
                        <a:t> - кому </a:t>
                      </a:r>
                      <a:r>
                        <a:rPr lang="uk-UA" dirty="0" err="1" smtClean="0"/>
                        <a:t>ненастье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кому </a:t>
                      </a:r>
                      <a:r>
                        <a:rPr lang="ru-RU" dirty="0" err="1" smtClean="0"/>
                        <a:t>весілля</a:t>
                      </a:r>
                      <a:r>
                        <a:rPr lang="ru-RU" dirty="0" smtClean="0"/>
                        <a:t>, а </a:t>
                      </a:r>
                      <a:r>
                        <a:rPr lang="ru-RU" dirty="0" err="1" smtClean="0"/>
                        <a:t>курці</a:t>
                      </a:r>
                      <a:r>
                        <a:rPr lang="ru-RU" dirty="0" smtClean="0"/>
                        <a:t> смерть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209">
                <a:tc>
                  <a:txBody>
                    <a:bodyPr/>
                    <a:lstStyle/>
                    <a:p>
                      <a:pPr algn="just"/>
                      <a:r>
                        <a:rPr lang="uk-UA" dirty="0" err="1" smtClean="0"/>
                        <a:t>Черная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кошка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пробежала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dirty="0" smtClean="0"/>
                        <a:t>глек розбили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36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25">
      <a:dk1>
        <a:sysClr val="windowText" lastClr="000000"/>
      </a:dk1>
      <a:lt1>
        <a:srgbClr val="F4F9E4"/>
      </a:lt1>
      <a:dk2>
        <a:srgbClr val="3F3F3F"/>
      </a:dk2>
      <a:lt2>
        <a:srgbClr val="CDE683"/>
      </a:lt2>
      <a:accent1>
        <a:srgbClr val="DFEFAF"/>
      </a:accent1>
      <a:accent2>
        <a:srgbClr val="CAE57B"/>
      </a:accent2>
      <a:accent3>
        <a:srgbClr val="CAE57B"/>
      </a:accent3>
      <a:accent4>
        <a:srgbClr val="A5D028"/>
      </a:accent4>
      <a:accent5>
        <a:srgbClr val="F5C040"/>
      </a:accent5>
      <a:accent6>
        <a:srgbClr val="ACD631"/>
      </a:accent6>
      <a:hlink>
        <a:srgbClr val="0080FF"/>
      </a:hlink>
      <a:folHlink>
        <a:srgbClr val="5EAEFF"/>
      </a:folHlink>
    </a:clrScheme>
    <a:fontScheme name="Другая 7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810</TotalTime>
  <Words>452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Фразеологізми</vt:lpstr>
      <vt:lpstr>Що таке фразеологізми</vt:lpstr>
      <vt:lpstr>Презентация PowerPoint</vt:lpstr>
      <vt:lpstr>Розрізняють три типи фразеологізмів: </vt:lpstr>
      <vt:lpstr>Історія походження фразеологізмів</vt:lpstr>
      <vt:lpstr>Класифікація фразеологізмів за походженням</vt:lpstr>
      <vt:lpstr>Фразеологізми в малюнках</vt:lpstr>
      <vt:lpstr>Значення деяких фразеологізмів</vt:lpstr>
      <vt:lpstr>Переклад фразеологізмів з російської мови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Фразеологізми</dc:title>
  <dc:creator>Оленченко</dc:creator>
  <cp:lastModifiedBy>Оленченко</cp:lastModifiedBy>
  <cp:revision>15</cp:revision>
  <dcterms:created xsi:type="dcterms:W3CDTF">2013-03-30T10:35:37Z</dcterms:created>
  <dcterms:modified xsi:type="dcterms:W3CDTF">2013-04-01T17:53:51Z</dcterms:modified>
</cp:coreProperties>
</file>