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1" r:id="rId14"/>
    <p:sldId id="272" r:id="rId15"/>
    <p:sldId id="273" r:id="rId16"/>
    <p:sldId id="274" r:id="rId17"/>
    <p:sldId id="275" r:id="rId18"/>
    <p:sldId id="276" r:id="rId19"/>
    <p:sldId id="25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0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61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Російський живопис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Найвідоміші художники століть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Корабель</a:t>
            </a:r>
            <a:r>
              <a:rPr lang="ru-RU" dirty="0"/>
              <a:t> в </a:t>
            </a:r>
            <a:r>
              <a:rPr lang="ru-RU" dirty="0" err="1" smtClean="0"/>
              <a:t>морі</a:t>
            </a:r>
            <a:endParaRPr lang="ru-RU" dirty="0"/>
          </a:p>
        </p:txBody>
      </p:sp>
      <p:pic>
        <p:nvPicPr>
          <p:cNvPr id="13314" name="Picture 2" descr="D:\KIS@mail.ru\Додатковий матеріал на уроки\11-А клас\Художня культура\Росія\Айвазовський\Корабель в мор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46304" cy="433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Нічна подорож</a:t>
            </a:r>
            <a:endParaRPr lang="ru-RU" dirty="0"/>
          </a:p>
        </p:txBody>
      </p:sp>
      <p:pic>
        <p:nvPicPr>
          <p:cNvPr id="14338" name="Picture 2" descr="D:\KIS@mail.ru\Додатковий матеріал на уроки\11-А клас\Художня культура\Росія\Айвазовський\Нічна подоро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50360" cy="482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Віктор Михайлович </a:t>
            </a:r>
            <a:r>
              <a:rPr lang="uk-UA" dirty="0" err="1"/>
              <a:t>Васнецов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12776"/>
            <a:ext cx="447484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російський художник, один з авторів розписів у Володимирському соборі в Києві. У творчості </a:t>
            </a:r>
            <a:r>
              <a:rPr lang="uk-UA" dirty="0" err="1"/>
              <a:t>Васнецова</a:t>
            </a:r>
            <a:r>
              <a:rPr lang="uk-UA" dirty="0"/>
              <a:t> яскраво представлені різні жанри, що стали етапами дуже цікавої еволюції: від </a:t>
            </a:r>
            <a:r>
              <a:rPr lang="uk-UA" dirty="0" err="1"/>
              <a:t>побутовго</a:t>
            </a:r>
            <a:r>
              <a:rPr lang="uk-UA" dirty="0"/>
              <a:t> малювання до казки, від станкового живопису до монументального, від приземленості сподвижників до прообразу стилю модерн. На ранньому етапі в роботах </a:t>
            </a:r>
            <a:r>
              <a:rPr lang="uk-UA" dirty="0" err="1"/>
              <a:t>Васнецова</a:t>
            </a:r>
            <a:r>
              <a:rPr lang="uk-UA" dirty="0"/>
              <a:t> переважали побутові сюжети.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напрямом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билинно-історичне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2050" name="Picture 2" descr="D:\KIS@mail.ru\Додатковий матеріал на уроки\11-А клас\Художня культура\Росія\Васнецов\30218768_famous_russian_artist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3429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Богатирі</a:t>
            </a:r>
            <a:endParaRPr lang="ru-RU" dirty="0"/>
          </a:p>
        </p:txBody>
      </p:sp>
      <p:pic>
        <p:nvPicPr>
          <p:cNvPr id="15362" name="Picture 2" descr="D:\KIS@mail.ru\Додатковий матеріал на уроки\11-А клас\Художня культура\Росія\Васнецов\«Богатирі», (189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1" y="1556792"/>
            <a:ext cx="7620000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Прощання князя Олега з конем</a:t>
            </a:r>
            <a:endParaRPr lang="ru-RU" dirty="0"/>
          </a:p>
        </p:txBody>
      </p:sp>
      <p:pic>
        <p:nvPicPr>
          <p:cNvPr id="16386" name="Picture 2" descr="D:\KIS@mail.ru\Додатковий матеріал на уроки\11-А клас\Художня культура\Росія\Васнецов\Прощання князя Олега з конем, 1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78352" cy="497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Літаючий килим</a:t>
            </a:r>
            <a:endParaRPr lang="ru-RU" dirty="0"/>
          </a:p>
        </p:txBody>
      </p:sp>
      <p:pic>
        <p:nvPicPr>
          <p:cNvPr id="17410" name="Picture 2" descr="D:\KIS@mail.ru\Додатковий матеріал на уроки\11-А клас\Художня культура\Росія\Васнецов\«Літаючий килим», 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060848"/>
            <a:ext cx="7620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Царевна</a:t>
            </a:r>
            <a:r>
              <a:rPr lang="uk-UA" dirty="0" smtClean="0"/>
              <a:t> - </a:t>
            </a:r>
            <a:r>
              <a:rPr lang="uk-UA" dirty="0" err="1" smtClean="0"/>
              <a:t>лягушка</a:t>
            </a:r>
            <a:endParaRPr lang="ru-RU" dirty="0"/>
          </a:p>
        </p:txBody>
      </p:sp>
      <p:pic>
        <p:nvPicPr>
          <p:cNvPr id="18434" name="Picture 2" descr="D:\KIS@mail.ru\Додатковий матеріал на уроки\11-А клас\Художня культура\Росія\Васнецов\«Царевна-лягушка», 1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"/>
          <a:stretch/>
        </p:blipFill>
        <p:spPr bwMode="auto">
          <a:xfrm>
            <a:off x="1547664" y="1669511"/>
            <a:ext cx="6456387" cy="486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«Витязь на распутье», 1878</a:t>
            </a:r>
          </a:p>
        </p:txBody>
      </p:sp>
      <p:pic>
        <p:nvPicPr>
          <p:cNvPr id="19458" name="Picture 2" descr="D:\KIS@mail.ru\Додатковий матеріал на уроки\11-А клас\Художня культура\Росія\Васнецов\«Витязь на распутье», 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987841" cy="393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«После побоища Игоря </a:t>
            </a:r>
            <a:r>
              <a:rPr lang="ru-RU" dirty="0" err="1"/>
              <a:t>Святославича</a:t>
            </a:r>
            <a:r>
              <a:rPr lang="ru-RU" dirty="0"/>
              <a:t> с половцами», 1880</a:t>
            </a:r>
          </a:p>
        </p:txBody>
      </p:sp>
      <p:pic>
        <p:nvPicPr>
          <p:cNvPr id="20482" name="Picture 2" descr="D:\KIS@mail.ru\Додатковий матеріал на уроки\11-А клас\Художня культура\Росія\Васнецов\«После побоища Игоря Святославича с половцами», 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2856"/>
            <a:ext cx="7620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Иван</a:t>
            </a:r>
            <a:r>
              <a:rPr lang="uk-UA" dirty="0"/>
              <a:t> </a:t>
            </a:r>
            <a:r>
              <a:rPr lang="uk-UA" dirty="0" err="1"/>
              <a:t>Николаевич</a:t>
            </a:r>
            <a:r>
              <a:rPr lang="uk-UA" dirty="0"/>
              <a:t> </a:t>
            </a:r>
            <a:r>
              <a:rPr lang="uk-UA" dirty="0" err="1"/>
              <a:t>Крамской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853136"/>
          </a:xfrm>
        </p:spPr>
        <p:txBody>
          <a:bodyPr/>
          <a:lstStyle/>
          <a:p>
            <a:pPr algn="just"/>
            <a:r>
              <a:rPr lang="uk-UA" dirty="0" err="1"/>
              <a:t>русский</a:t>
            </a:r>
            <a:r>
              <a:rPr lang="uk-UA" dirty="0"/>
              <a:t> </a:t>
            </a:r>
            <a:r>
              <a:rPr lang="uk-UA" dirty="0" err="1"/>
              <a:t>живописец</a:t>
            </a:r>
            <a:r>
              <a:rPr lang="uk-UA" dirty="0"/>
              <a:t> и </a:t>
            </a:r>
            <a:r>
              <a:rPr lang="uk-UA" dirty="0" err="1"/>
              <a:t>рисовальщик</a:t>
            </a:r>
            <a:r>
              <a:rPr lang="uk-UA" dirty="0"/>
              <a:t>, </a:t>
            </a:r>
            <a:r>
              <a:rPr lang="uk-UA" dirty="0" err="1"/>
              <a:t>мастер</a:t>
            </a:r>
            <a:r>
              <a:rPr lang="uk-UA" dirty="0"/>
              <a:t> </a:t>
            </a:r>
            <a:r>
              <a:rPr lang="uk-UA" dirty="0" err="1"/>
              <a:t>жанровой</a:t>
            </a:r>
            <a:r>
              <a:rPr lang="uk-UA" dirty="0"/>
              <a:t>, </a:t>
            </a:r>
            <a:r>
              <a:rPr lang="uk-UA" dirty="0" err="1"/>
              <a:t>исторической</a:t>
            </a:r>
            <a:r>
              <a:rPr lang="uk-UA" dirty="0"/>
              <a:t> и </a:t>
            </a:r>
            <a:r>
              <a:rPr lang="uk-UA" dirty="0" err="1"/>
              <a:t>портретной</a:t>
            </a:r>
            <a:r>
              <a:rPr lang="uk-UA" dirty="0"/>
              <a:t> живописи; </a:t>
            </a:r>
            <a:r>
              <a:rPr lang="uk-UA" dirty="0" err="1"/>
              <a:t>художественный</a:t>
            </a:r>
            <a:r>
              <a:rPr lang="uk-UA" dirty="0"/>
              <a:t> критик. Одна </a:t>
            </a:r>
            <a:r>
              <a:rPr lang="uk-UA" dirty="0" err="1"/>
              <a:t>из</a:t>
            </a:r>
            <a:r>
              <a:rPr lang="uk-UA" dirty="0"/>
              <a:t> </a:t>
            </a:r>
            <a:r>
              <a:rPr lang="uk-UA" dirty="0" err="1"/>
              <a:t>известнейших</a:t>
            </a:r>
            <a:r>
              <a:rPr lang="uk-UA" dirty="0"/>
              <a:t> </a:t>
            </a:r>
            <a:r>
              <a:rPr lang="uk-UA" dirty="0" err="1"/>
              <a:t>работ</a:t>
            </a:r>
            <a:r>
              <a:rPr lang="uk-UA" dirty="0"/>
              <a:t> </a:t>
            </a:r>
            <a:r>
              <a:rPr lang="uk-UA" dirty="0" err="1"/>
              <a:t>Крамского</a:t>
            </a:r>
            <a:r>
              <a:rPr lang="uk-UA" dirty="0"/>
              <a:t> — «Христос в </a:t>
            </a:r>
            <a:r>
              <a:rPr lang="uk-UA" dirty="0" err="1"/>
              <a:t>пустыне</a:t>
            </a:r>
            <a:r>
              <a:rPr lang="uk-UA" dirty="0"/>
              <a:t>» (1872, </a:t>
            </a:r>
            <a:r>
              <a:rPr lang="uk-UA" dirty="0" err="1"/>
              <a:t>Третьяковская</a:t>
            </a:r>
            <a:r>
              <a:rPr lang="uk-UA" dirty="0"/>
              <a:t> галерея). </a:t>
            </a:r>
            <a:r>
              <a:rPr lang="uk-UA" dirty="0" err="1"/>
              <a:t>Продолжатель</a:t>
            </a:r>
            <a:r>
              <a:rPr lang="uk-UA" dirty="0"/>
              <a:t> </a:t>
            </a:r>
            <a:r>
              <a:rPr lang="uk-UA" dirty="0" err="1"/>
              <a:t>гуманистических</a:t>
            </a:r>
            <a:r>
              <a:rPr lang="uk-UA" dirty="0"/>
              <a:t> </a:t>
            </a:r>
            <a:r>
              <a:rPr lang="uk-UA" dirty="0" err="1"/>
              <a:t>традиций</a:t>
            </a:r>
            <a:r>
              <a:rPr lang="uk-UA" dirty="0"/>
              <a:t> </a:t>
            </a:r>
            <a:r>
              <a:rPr lang="uk-UA" dirty="0" err="1"/>
              <a:t>Александра</a:t>
            </a:r>
            <a:r>
              <a:rPr lang="uk-UA" dirty="0"/>
              <a:t> </a:t>
            </a:r>
            <a:r>
              <a:rPr lang="uk-UA" dirty="0" err="1"/>
              <a:t>Иванова</a:t>
            </a:r>
            <a:r>
              <a:rPr lang="uk-UA" dirty="0"/>
              <a:t>, </a:t>
            </a:r>
            <a:r>
              <a:rPr lang="uk-UA" dirty="0" err="1"/>
              <a:t>Крамской</a:t>
            </a:r>
            <a:r>
              <a:rPr lang="uk-UA" dirty="0"/>
              <a:t> </a:t>
            </a:r>
            <a:r>
              <a:rPr lang="uk-UA" dirty="0" err="1"/>
              <a:t>создал</a:t>
            </a:r>
            <a:r>
              <a:rPr lang="uk-UA" dirty="0"/>
              <a:t> </a:t>
            </a:r>
            <a:r>
              <a:rPr lang="uk-UA" dirty="0" err="1"/>
              <a:t>религиозный</a:t>
            </a:r>
            <a:r>
              <a:rPr lang="uk-UA" dirty="0"/>
              <a:t> перелом в </a:t>
            </a:r>
            <a:r>
              <a:rPr lang="uk-UA" dirty="0" err="1"/>
              <a:t>морально-философском</a:t>
            </a:r>
            <a:r>
              <a:rPr lang="uk-UA" dirty="0"/>
              <a:t> </a:t>
            </a:r>
            <a:r>
              <a:rPr lang="uk-UA" dirty="0" err="1"/>
              <a:t>мышлении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3074" name="Picture 2" descr="D:\KIS@mail.ru\Додатковий матеріал на уроки\11-А клас\Художня культура\Росія\Крамской\16045948_famous_russian_artist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29000" cy="450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Іван Костянтинович Айвазовський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28800"/>
            <a:ext cx="5050904" cy="478112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український та російський живописець-мариніст вірменського[6] походження. Створив понад 6 тисяч полотен, найвідоміші з котрих морські пейзажі та сцени морських баталій. Ранні твори, такі як «Морський берег» (1840), «Дев'ятий вал» (1850) та ін., написані Айвазовським під впливом романтизму. Пізніше у творчості художника оселилися реалістичні мотиви: «Чорне море» (1881), «Серед хвиль» (1898).</a:t>
            </a:r>
            <a:endParaRPr lang="ru-RU" dirty="0"/>
          </a:p>
        </p:txBody>
      </p:sp>
      <p:pic>
        <p:nvPicPr>
          <p:cNvPr id="1026" name="Picture 2" descr="D:\KIS@mail.ru\Додатковий матеріал на уроки\11-А клас\Художня культура\Росія\Айвазовський\72811889_famous_russian_artist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429000" cy="423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3178696" cy="1296144"/>
          </a:xfrm>
        </p:spPr>
        <p:txBody>
          <a:bodyPr/>
          <a:lstStyle/>
          <a:p>
            <a:r>
              <a:rPr lang="uk-UA" dirty="0" err="1" smtClean="0"/>
              <a:t>Александр</a:t>
            </a:r>
            <a:r>
              <a:rPr lang="uk-UA" dirty="0" smtClean="0"/>
              <a:t> ІІІ</a:t>
            </a:r>
            <a:endParaRPr lang="ru-RU" dirty="0"/>
          </a:p>
        </p:txBody>
      </p:sp>
      <p:pic>
        <p:nvPicPr>
          <p:cNvPr id="21506" name="Picture 2" descr="D:\KIS@mail.ru\Додатковий матеріал на уроки\11-А клас\Художня культура\Росія\Крамской\Александр III, 1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6263"/>
            <a:ext cx="4000500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Невідома</a:t>
            </a:r>
            <a:endParaRPr lang="ru-RU" dirty="0"/>
          </a:p>
        </p:txBody>
      </p:sp>
      <p:pic>
        <p:nvPicPr>
          <p:cNvPr id="22530" name="Picture 2" descr="D:\KIS@mail.ru\Додатковий матеріал на уроки\11-А клас\Художня культура\Росія\Крамской\Неизвестная, 1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867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07" y="2492896"/>
            <a:ext cx="3250704" cy="1570186"/>
          </a:xfrm>
        </p:spPr>
        <p:txBody>
          <a:bodyPr/>
          <a:lstStyle/>
          <a:p>
            <a:r>
              <a:rPr lang="uk-UA" dirty="0" smtClean="0"/>
              <a:t>Л.Н. Толстой</a:t>
            </a:r>
            <a:endParaRPr lang="ru-RU" dirty="0"/>
          </a:p>
        </p:txBody>
      </p:sp>
      <p:pic>
        <p:nvPicPr>
          <p:cNvPr id="23554" name="Picture 2" descr="D:\KIS@mail.ru\Додатковий матеріал на уроки\11-А клас\Художня культура\Росія\Крамской\Портрет Л.Н. Толстого, 1873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5873"/>
            <a:ext cx="46291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3826768" cy="1642194"/>
          </a:xfrm>
        </p:spPr>
        <p:txBody>
          <a:bodyPr/>
          <a:lstStyle/>
          <a:p>
            <a:r>
              <a:rPr lang="uk-UA" dirty="0" smtClean="0"/>
              <a:t>Безутішне горе</a:t>
            </a:r>
            <a:endParaRPr lang="ru-RU" dirty="0"/>
          </a:p>
        </p:txBody>
      </p:sp>
      <p:pic>
        <p:nvPicPr>
          <p:cNvPr id="24578" name="Picture 2" descr="D:\KIS@mail.ru\Додатковий матеріал на уроки\11-А клас\Художня культура\Росія\Крамской\Неутешное горе, 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4923"/>
            <a:ext cx="3457575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Русалки</a:t>
            </a:r>
            <a:endParaRPr lang="ru-RU" dirty="0"/>
          </a:p>
        </p:txBody>
      </p:sp>
      <p:pic>
        <p:nvPicPr>
          <p:cNvPr id="25602" name="Picture 2" descr="D:\KIS@mail.ru\Додатковий матеріал на уроки\11-А клас\Художня культура\Росія\Крамской\Русалки, 1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8" y="1484784"/>
            <a:ext cx="7620000" cy="493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0908"/>
            <a:ext cx="3826768" cy="1512168"/>
          </a:xfrm>
        </p:spPr>
        <p:txBody>
          <a:bodyPr/>
          <a:lstStyle/>
          <a:p>
            <a:r>
              <a:rPr lang="uk-UA" dirty="0" smtClean="0"/>
              <a:t>Д.И. Менделеев</a:t>
            </a:r>
            <a:endParaRPr lang="ru-RU" dirty="0"/>
          </a:p>
        </p:txBody>
      </p:sp>
      <p:pic>
        <p:nvPicPr>
          <p:cNvPr id="26626" name="Picture 2" descr="D:\KIS@mail.ru\Додатковий матеріал на уроки\11-А клас\Художня культура\Росія\Крамской\Д. И. Менделеев, 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92393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81" y="276344"/>
            <a:ext cx="8229600" cy="1143000"/>
          </a:xfrm>
        </p:spPr>
        <p:txBody>
          <a:bodyPr/>
          <a:lstStyle/>
          <a:p>
            <a:r>
              <a:rPr lang="ru-RU" dirty="0"/>
              <a:t>Христос в пустыне, 1872</a:t>
            </a:r>
          </a:p>
        </p:txBody>
      </p:sp>
      <p:pic>
        <p:nvPicPr>
          <p:cNvPr id="27650" name="Picture 2" descr="D:\KIS@mail.ru\Додатковий матеріал на уроки\11-А клас\Художня культура\Росія\Крамской\Христос в пустыне, 1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25396"/>
            <a:ext cx="5963419" cy="526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Ісаак</a:t>
            </a:r>
            <a:r>
              <a:rPr lang="uk-UA" dirty="0"/>
              <a:t> Ілліч Левітан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4834880" cy="496855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російський художник. Він був складною людиною, легко впадав у гнів, у відчай, у страшну нудьгу, у каяття, це була не перша в його долі спроба кінчати життя самогубством. “Захандрив без міри і межі, захандрив до дурі, до жаху”, - писав він в одному з листів того часу. Тим часом слава Левітана росла. Його картини справно купував П. </a:t>
            </a:r>
            <a:r>
              <a:rPr lang="uk-UA" dirty="0" smtClean="0"/>
              <a:t>Третьяков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098" name="Picture 2" descr="D:\KIS@mail.ru\Додатковий матеріал на уроки\11-А клас\Художня культура\Росія\Левитан\34615496_famous_russian_artists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29000" cy="444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Березень</a:t>
            </a:r>
            <a:endParaRPr lang="ru-RU" dirty="0"/>
          </a:p>
        </p:txBody>
      </p:sp>
      <p:pic>
        <p:nvPicPr>
          <p:cNvPr id="28674" name="Picture 2" descr="D:\KIS@mail.ru\Додатковий матеріал на уроки\11-А клас\Художня культура\Росія\Левитан\Березень, 1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89848" cy="48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Весна в Італії</a:t>
            </a:r>
            <a:endParaRPr lang="ru-RU" dirty="0"/>
          </a:p>
        </p:txBody>
      </p:sp>
      <p:pic>
        <p:nvPicPr>
          <p:cNvPr id="29698" name="Picture 2" descr="D:\KIS@mail.ru\Додатковий матеріал на уроки\11-А клас\Художня культура\Росія\Левитан\Весна в італії, 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51" y="1700808"/>
            <a:ext cx="7620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Марія</a:t>
            </a:r>
            <a:r>
              <a:rPr lang="ru-RU" dirty="0"/>
              <a:t>» в </a:t>
            </a:r>
            <a:r>
              <a:rPr lang="ru-RU" dirty="0" smtClean="0"/>
              <a:t>шторм</a:t>
            </a:r>
            <a:endParaRPr lang="ru-RU" dirty="0"/>
          </a:p>
        </p:txBody>
      </p:sp>
      <p:pic>
        <p:nvPicPr>
          <p:cNvPr id="6146" name="Picture 2" descr="D:\KIS@mail.ru\Додатковий матеріал на уроки\11-А клас\Художня культура\Росія\Айвазовський\«Марія» в штор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1" y="1700808"/>
            <a:ext cx="7620000" cy="470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Березовий гай</a:t>
            </a:r>
            <a:endParaRPr lang="ru-RU" dirty="0"/>
          </a:p>
        </p:txBody>
      </p:sp>
      <p:pic>
        <p:nvPicPr>
          <p:cNvPr id="30722" name="Picture 2" descr="D:\KIS@mail.ru\Додатковий матеріал на уроки\11-А клас\Художня культура\Росія\Левитан\Березовий гай, 1885-1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381701" cy="428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Вечірні </a:t>
            </a:r>
            <a:r>
              <a:rPr lang="uk-UA" dirty="0" err="1" smtClean="0"/>
              <a:t>звони</a:t>
            </a:r>
            <a:endParaRPr lang="ru-RU" dirty="0"/>
          </a:p>
        </p:txBody>
      </p:sp>
      <p:pic>
        <p:nvPicPr>
          <p:cNvPr id="31746" name="Picture 2" descr="D:\KIS@mail.ru\Додатковий матеріал на уроки\11-А клас\Художня культура\Росія\Левитан\Вечірні звони, 1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1" y="1628800"/>
            <a:ext cx="6099249" cy="488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Водяні лілеї</a:t>
            </a:r>
            <a:endParaRPr lang="ru-RU" dirty="0"/>
          </a:p>
        </p:txBody>
      </p:sp>
      <p:pic>
        <p:nvPicPr>
          <p:cNvPr id="32770" name="Picture 2" descr="D:\KIS@mail.ru\Додатковий матеріал на уроки\11-А клас\Художня культура\Росія\Левитан\Водяні лілеї, 1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585545" cy="474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Золота осінь</a:t>
            </a:r>
            <a:endParaRPr lang="ru-RU" dirty="0"/>
          </a:p>
        </p:txBody>
      </p:sp>
      <p:pic>
        <p:nvPicPr>
          <p:cNvPr id="33794" name="Picture 2" descr="D:\KIS@mail.ru\Додатковий матеріал на уроки\11-А клас\Художня культура\Росія\Левитан\Золота осінь, 1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2814"/>
            <a:ext cx="7334944" cy="477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Захід</a:t>
            </a:r>
            <a:endParaRPr lang="ru-RU" dirty="0"/>
          </a:p>
        </p:txBody>
      </p:sp>
      <p:pic>
        <p:nvPicPr>
          <p:cNvPr id="34818" name="Picture 2" descr="D:\KIS@mail.ru\Додатковий матеріал на уроки\11-А клас\Художня культура\Росія\Левитан\Захід, 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7565"/>
            <a:ext cx="7272808" cy="491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 вічним спокоєм</a:t>
            </a:r>
            <a:endParaRPr lang="ru-RU" dirty="0"/>
          </a:p>
        </p:txBody>
      </p:sp>
      <p:pic>
        <p:nvPicPr>
          <p:cNvPr id="35842" name="Picture 2" descr="D:\KIS@mail.ru\Додатковий матеріал на уроки\11-А клас\Художня культура\Росія\Левитан\За вічним спокоєм, 1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1"/>
            <a:ext cx="6917481" cy="496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Тиша</a:t>
            </a:r>
            <a:endParaRPr lang="ru-RU" dirty="0"/>
          </a:p>
        </p:txBody>
      </p:sp>
      <p:pic>
        <p:nvPicPr>
          <p:cNvPr id="36866" name="Picture 2" descr="D:\KIS@mail.ru\Додатковий матеріал на уроки\11-А клас\Художня культура\Росія\Левитан\Тиша, 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74296" cy="481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Плес</a:t>
            </a:r>
            <a:endParaRPr lang="ru-RU" dirty="0"/>
          </a:p>
        </p:txBody>
      </p:sp>
      <p:pic>
        <p:nvPicPr>
          <p:cNvPr id="37890" name="Picture 2" descr="D:\KIS@mail.ru\Додатковий матеріал на уроки\11-А клас\Художня культура\Росія\Левитан\Плес 1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Савинська</a:t>
            </a:r>
            <a:r>
              <a:rPr lang="ru-RU" dirty="0"/>
              <a:t> слобода </a:t>
            </a:r>
            <a:r>
              <a:rPr lang="ru-RU" dirty="0" err="1"/>
              <a:t>біля</a:t>
            </a:r>
            <a:r>
              <a:rPr lang="ru-RU" dirty="0"/>
              <a:t> Звенигороду. 1884</a:t>
            </a:r>
          </a:p>
        </p:txBody>
      </p:sp>
      <p:pic>
        <p:nvPicPr>
          <p:cNvPr id="38914" name="Picture 2" descr="D:\KIS@mail.ru\Додатковий матеріал на уроки\11-А клас\Художня культура\Росія\Левитан\Савинська слобода біля Звенигороду. 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62000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Савинська</a:t>
            </a:r>
            <a:r>
              <a:rPr lang="ru-RU" dirty="0" smtClean="0"/>
              <a:t> </a:t>
            </a:r>
            <a:r>
              <a:rPr lang="ru-RU" dirty="0"/>
              <a:t>слобода</a:t>
            </a:r>
          </a:p>
        </p:txBody>
      </p:sp>
      <p:pic>
        <p:nvPicPr>
          <p:cNvPr id="39938" name="Picture 2" descr="D:\KIS@mail.ru\Додатковий матеріал на уроки\11-А клас\Художня культура\Росія\Левитан\Міст. Савинська слоб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1843"/>
            <a:ext cx="5554588" cy="488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Бій</a:t>
            </a:r>
            <a:r>
              <a:rPr lang="ru-RU" dirty="0"/>
              <a:t> брига «</a:t>
            </a:r>
            <a:r>
              <a:rPr lang="ru-RU" dirty="0" err="1"/>
              <a:t>Меркурій</a:t>
            </a:r>
            <a:r>
              <a:rPr lang="ru-RU" dirty="0"/>
              <a:t>»</a:t>
            </a:r>
          </a:p>
        </p:txBody>
      </p:sp>
      <p:pic>
        <p:nvPicPr>
          <p:cNvPr id="7170" name="Picture 2" descr="D:\KIS@mail.ru\Додатковий матеріал на уроки\11-А клас\Художня культура\Росія\Айвазовський\Бій брига «Меркурій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0" y="1700808"/>
            <a:ext cx="7620000" cy="481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Ілля Юхимович </a:t>
            </a:r>
            <a:r>
              <a:rPr lang="uk-UA" dirty="0" smtClean="0"/>
              <a:t>Рєпін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556792"/>
            <a:ext cx="4978896" cy="4896544"/>
          </a:xfrm>
        </p:spPr>
        <p:txBody>
          <a:bodyPr/>
          <a:lstStyle/>
          <a:p>
            <a:pPr algn="just"/>
            <a:r>
              <a:rPr lang="uk-UA" dirty="0"/>
              <a:t>російський художник-реаліст українського походження. Ілля Рєпін залишив багату й різноманітну мистецьку спадщину, його ранні розписи церков в Україні знищені під час війни, численні жанрові, побутові картини, портрети і твори на історичні теми зберігаються в музеях Росії, України та у приватних колекціях. Рєпін — типовий </a:t>
            </a:r>
            <a:r>
              <a:rPr lang="uk-UA" dirty="0" smtClean="0"/>
              <a:t>реаліст.</a:t>
            </a:r>
            <a:endParaRPr lang="ru-RU" dirty="0"/>
          </a:p>
        </p:txBody>
      </p:sp>
      <p:pic>
        <p:nvPicPr>
          <p:cNvPr id="5122" name="Picture 2" descr="D:\KIS@mail.ru\Додатковий матеріал на уроки\11-А клас\Художня культура\Росія\Репин\82005865_famous_russian_artists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429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Бурлаки на Волзі</a:t>
            </a:r>
            <a:endParaRPr lang="ru-RU" dirty="0"/>
          </a:p>
        </p:txBody>
      </p:sp>
      <p:pic>
        <p:nvPicPr>
          <p:cNvPr id="40962" name="Picture 2" descr="D:\KIS@mail.ru\Додатковий матеріал на уроки\11-А клас\Художня культура\Росія\Репин\«Бурлаки на Волзі» 1870–1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513847" cy="393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Іов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»,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музей, Санкт-Петербург</a:t>
            </a:r>
          </a:p>
        </p:txBody>
      </p:sp>
      <p:pic>
        <p:nvPicPr>
          <p:cNvPr id="41986" name="Picture 2" descr="D:\KIS@mail.ru\Додатковий матеріал на уроки\11-А клас\Художня культура\Росія\Репин\«Іов та його друзі», Державний Російський музей, Санкт-Петербур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8532"/>
            <a:ext cx="7109420" cy="506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Запорожці</a:t>
            </a:r>
            <a:r>
              <a:rPr lang="ru-RU" dirty="0"/>
              <a:t> </a:t>
            </a:r>
            <a:r>
              <a:rPr lang="ru-RU" dirty="0" err="1"/>
              <a:t>пишуть</a:t>
            </a:r>
            <a:r>
              <a:rPr lang="ru-RU" dirty="0"/>
              <a:t> листа </a:t>
            </a:r>
            <a:r>
              <a:rPr lang="ru-RU" dirty="0" err="1"/>
              <a:t>турецькому</a:t>
            </a:r>
            <a:r>
              <a:rPr lang="ru-RU" dirty="0"/>
              <a:t> султану» (1880)</a:t>
            </a:r>
          </a:p>
        </p:txBody>
      </p:sp>
      <p:pic>
        <p:nvPicPr>
          <p:cNvPr id="43010" name="Picture 2" descr="D:\KIS@mail.ru\Додатковий матеріал на уроки\11-А клас\Художня культура\Росія\Репин\«Запорожці пишуть листа турецькому султану» (18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Грозний</a:t>
            </a:r>
            <a:r>
              <a:rPr lang="ru-RU" dirty="0"/>
              <a:t> і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» (1870–1873)</a:t>
            </a:r>
          </a:p>
        </p:txBody>
      </p:sp>
      <p:pic>
        <p:nvPicPr>
          <p:cNvPr id="44034" name="Picture 2" descr="D:\KIS@mail.ru\Додатковий матеріал на уроки\11-А клас\Художня культура\Росія\Репин\«Іван Грозний і син його Іван» (1870–187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12272" cy="476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Українська</a:t>
            </a:r>
            <a:r>
              <a:rPr lang="ru-RU" dirty="0"/>
              <a:t> хата», </a:t>
            </a:r>
            <a:r>
              <a:rPr lang="ru-RU" dirty="0" smtClean="0"/>
              <a:t>1880</a:t>
            </a:r>
            <a:endParaRPr lang="ru-RU" dirty="0"/>
          </a:p>
        </p:txBody>
      </p:sp>
      <p:pic>
        <p:nvPicPr>
          <p:cNvPr id="45058" name="Picture 2" descr="D:\KIS@mail.ru\Додатковий матеріал на уроки\11-А клас\Художня культура\Росія\Репин\«Українська хата», 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3" y="1556792"/>
            <a:ext cx="76200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«Христос у </a:t>
            </a:r>
            <a:r>
              <a:rPr lang="ru-RU" dirty="0" err="1"/>
              <a:t>Гетсиманському</a:t>
            </a:r>
            <a:r>
              <a:rPr lang="ru-RU" dirty="0"/>
              <a:t> саду». </a:t>
            </a:r>
            <a:r>
              <a:rPr lang="ru-RU" dirty="0" err="1"/>
              <a:t>Кінець</a:t>
            </a:r>
            <a:r>
              <a:rPr lang="ru-RU" dirty="0"/>
              <a:t> 1880-х 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6082" name="Picture 2" descr="D:\KIS@mail.ru\Додатковий матеріал на уроки\11-А клас\Художня культура\Росія\Репин\«Христос у Гетсиманському саду». Кінець 1880-х рр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572375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Автопортрет з </a:t>
            </a:r>
            <a:r>
              <a:rPr lang="ru-RU" dirty="0" err="1"/>
              <a:t>Нордман-Северовою</a:t>
            </a:r>
            <a:r>
              <a:rPr lang="ru-RU" dirty="0"/>
              <a:t>, 1903, Атенеум, </a:t>
            </a:r>
            <a:r>
              <a:rPr lang="ru-RU" dirty="0" err="1"/>
              <a:t>Гельсінки</a:t>
            </a:r>
            <a:r>
              <a:rPr lang="ru-RU" dirty="0"/>
              <a:t>, </a:t>
            </a:r>
            <a:r>
              <a:rPr lang="ru-RU" dirty="0" err="1"/>
              <a:t>Фінляндія</a:t>
            </a:r>
            <a:endParaRPr lang="ru-RU" dirty="0"/>
          </a:p>
        </p:txBody>
      </p:sp>
      <p:pic>
        <p:nvPicPr>
          <p:cNvPr id="47106" name="Picture 2" descr="D:\KIS@mail.ru\Додатковий матеріал на уроки\11-А клас\Художня культура\Росія\Репин\Автопортрет з Нордман-Северовою, 1903, Атенеум, Гельсінки, Фінлянд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5" y="1700808"/>
            <a:ext cx="7620000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Воскресіння</a:t>
            </a:r>
            <a:r>
              <a:rPr lang="ru-RU" dirty="0"/>
              <a:t> </a:t>
            </a:r>
            <a:r>
              <a:rPr lang="ru-RU" dirty="0" err="1"/>
              <a:t>доньки</a:t>
            </a:r>
            <a:r>
              <a:rPr lang="ru-RU" dirty="0"/>
              <a:t> </a:t>
            </a:r>
            <a:r>
              <a:rPr lang="ru-RU" dirty="0" err="1"/>
              <a:t>Іаіра</a:t>
            </a:r>
            <a:r>
              <a:rPr lang="ru-RU" dirty="0"/>
              <a:t>», 1871 р.,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музей</a:t>
            </a:r>
          </a:p>
        </p:txBody>
      </p:sp>
      <p:pic>
        <p:nvPicPr>
          <p:cNvPr id="48130" name="Picture 2" descr="D:\KIS@mail.ru\Додатковий матеріал на уроки\11-А клас\Художня культура\Росія\Репин\«Воскресіння доньки Іаіра», 1871 р., Державний Російський музей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Бриг «</a:t>
            </a:r>
            <a:r>
              <a:rPr lang="ru-RU" dirty="0" err="1"/>
              <a:t>Меркурій</a:t>
            </a:r>
            <a:r>
              <a:rPr lang="ru-RU" dirty="0"/>
              <a:t>»</a:t>
            </a:r>
          </a:p>
        </p:txBody>
      </p:sp>
      <p:pic>
        <p:nvPicPr>
          <p:cNvPr id="8194" name="Picture 2" descr="D:\KIS@mail.ru\Додатковий матеріал на уроки\11-А клас\Художня культура\Росія\Айвазовський\Бриг «Меркурій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20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Валка </a:t>
            </a:r>
            <a:r>
              <a:rPr lang="ru-RU" dirty="0" err="1"/>
              <a:t>чумаків</a:t>
            </a:r>
            <a:endParaRPr lang="ru-RU" dirty="0"/>
          </a:p>
        </p:txBody>
      </p:sp>
      <p:pic>
        <p:nvPicPr>
          <p:cNvPr id="9218" name="Picture 2" descr="D:\KIS@mail.ru\Додатковий матеріал на уроки\11-А клас\Художня культура\Росія\Айвазовський\Валка чумак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6924"/>
            <a:ext cx="7050360" cy="495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Весілля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</p:txBody>
      </p:sp>
      <p:pic>
        <p:nvPicPr>
          <p:cNvPr id="10242" name="Picture 2" descr="D:\KIS@mail.ru\Додатковий матеріал на уроки\11-А клас\Художня культура\Росія\Айвазовський\Весілля в Украї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79840" cy="479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Дев'ятий</a:t>
            </a:r>
            <a:r>
              <a:rPr lang="ru-RU" dirty="0"/>
              <a:t> вал</a:t>
            </a:r>
          </a:p>
        </p:txBody>
      </p:sp>
      <p:pic>
        <p:nvPicPr>
          <p:cNvPr id="11266" name="Picture 2" descr="D:\KIS@mail.ru\Додатковий матеріал на уроки\11-А клас\Художня культура\Росія\Айвазовський\Дев'ятий вал (картина Айвазовського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86339" cy="474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Кавказ. Вид на море</a:t>
            </a:r>
          </a:p>
        </p:txBody>
      </p:sp>
      <p:pic>
        <p:nvPicPr>
          <p:cNvPr id="12290" name="Picture 2" descr="D:\KIS@mail.ru\Додатковий матеріал на уроки\11-А клас\Художня культура\Росія\Айвазовський\Кавказ. Вид на мо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330405" cy="467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</TotalTime>
  <Words>504</Words>
  <Application>Microsoft Office PowerPoint</Application>
  <PresentationFormat>Экран (4:3)</PresentationFormat>
  <Paragraphs>54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Паркет</vt:lpstr>
      <vt:lpstr>Російський живопис</vt:lpstr>
      <vt:lpstr>Іван Костянтинович Айвазовський </vt:lpstr>
      <vt:lpstr>«Марія» в шторм</vt:lpstr>
      <vt:lpstr>Бій брига «Меркурій»</vt:lpstr>
      <vt:lpstr>Бриг «Меркурій»</vt:lpstr>
      <vt:lpstr>Валка чумаків</vt:lpstr>
      <vt:lpstr>Весілля в Україні</vt:lpstr>
      <vt:lpstr>Дев'ятий вал</vt:lpstr>
      <vt:lpstr>Кавказ. Вид на море</vt:lpstr>
      <vt:lpstr>Корабель в морі</vt:lpstr>
      <vt:lpstr>Нічна подорож</vt:lpstr>
      <vt:lpstr>Віктор Михайлович Васнецов </vt:lpstr>
      <vt:lpstr>Богатирі</vt:lpstr>
      <vt:lpstr>Прощання князя Олега з конем</vt:lpstr>
      <vt:lpstr>Літаючий килим</vt:lpstr>
      <vt:lpstr>Царевна - лягушка</vt:lpstr>
      <vt:lpstr>«Витязь на распутье», 1878</vt:lpstr>
      <vt:lpstr>«После побоища Игоря Святославича с половцами», 1880</vt:lpstr>
      <vt:lpstr>Иван Николаевич Крамской </vt:lpstr>
      <vt:lpstr>Александр ІІІ</vt:lpstr>
      <vt:lpstr>Невідома</vt:lpstr>
      <vt:lpstr>Л.Н. Толстой</vt:lpstr>
      <vt:lpstr>Безутішне горе</vt:lpstr>
      <vt:lpstr>Русалки</vt:lpstr>
      <vt:lpstr>Д.И. Менделеев</vt:lpstr>
      <vt:lpstr>Христос в пустыне, 1872</vt:lpstr>
      <vt:lpstr>Ісаак Ілліч Левітан </vt:lpstr>
      <vt:lpstr>Березень</vt:lpstr>
      <vt:lpstr>Весна в Італії</vt:lpstr>
      <vt:lpstr>Березовий гай</vt:lpstr>
      <vt:lpstr>Вечірні звони</vt:lpstr>
      <vt:lpstr>Водяні лілеї</vt:lpstr>
      <vt:lpstr>Золота осінь</vt:lpstr>
      <vt:lpstr>Захід</vt:lpstr>
      <vt:lpstr>За вічним спокоєм</vt:lpstr>
      <vt:lpstr>Тиша</vt:lpstr>
      <vt:lpstr>Плес</vt:lpstr>
      <vt:lpstr>Савинська слобода біля Звенигороду. 1884</vt:lpstr>
      <vt:lpstr>Міст Савинська слобода</vt:lpstr>
      <vt:lpstr>Ілля Юхимович Рєпін</vt:lpstr>
      <vt:lpstr>Бурлаки на Волзі</vt:lpstr>
      <vt:lpstr>«Іов та його друзі», Державний Російський музей, Санкт-Петербург</vt:lpstr>
      <vt:lpstr>«Запорожці пишуть листа турецькому султану» (1880)</vt:lpstr>
      <vt:lpstr>«Іван Грозний і син його Іван» (1870–1873)</vt:lpstr>
      <vt:lpstr>«Українська хата», 1880</vt:lpstr>
      <vt:lpstr>«Христос у Гетсиманському саду». Кінець 1880-х рр.</vt:lpstr>
      <vt:lpstr>Автопортрет з Нордман-Северовою, 1903, Атенеум, Гельсінки, Фінляндія</vt:lpstr>
      <vt:lpstr>«Воскресіння доньки Іаіра», 1871 р., Державний Російський музей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Російський живопис</dc:title>
  <cp:lastModifiedBy>Admin</cp:lastModifiedBy>
  <cp:revision>6</cp:revision>
  <dcterms:modified xsi:type="dcterms:W3CDTF">2013-12-09T04:13:58Z</dcterms:modified>
</cp:coreProperties>
</file>