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3" r:id="rId16"/>
    <p:sldId id="271" r:id="rId17"/>
    <p:sldId id="272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2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16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3" descr="C:\Documents and Settings\Usuario\Mis documentos\Mis imágenes\Prayer hands 4.jpg"/>
          <p:cNvPicPr>
            <a:picLocks noChangeAspect="1" noChangeArrowheads="1"/>
          </p:cNvPicPr>
          <p:nvPr userDrawn="1"/>
        </p:nvPicPr>
        <p:blipFill>
          <a:blip r:embed="rId2" cstate="print"/>
          <a:srcRect r="4945" b="1158"/>
          <a:stretch>
            <a:fillRect/>
          </a:stretch>
        </p:blipFill>
        <p:spPr bwMode="auto">
          <a:xfrm>
            <a:off x="0" y="762000"/>
            <a:ext cx="4716016" cy="6096000"/>
          </a:xfrm>
          <a:prstGeom prst="rect">
            <a:avLst/>
          </a:prstGeom>
          <a:noFill/>
        </p:spPr>
      </p:pic>
      <p:sp>
        <p:nvSpPr>
          <p:cNvPr id="66" name="Oval 22"/>
          <p:cNvSpPr>
            <a:spLocks noChangeArrowheads="1"/>
          </p:cNvSpPr>
          <p:nvPr userDrawn="1"/>
        </p:nvSpPr>
        <p:spPr bwMode="auto">
          <a:xfrm>
            <a:off x="3491880" y="-3123728"/>
            <a:ext cx="8713787" cy="8713787"/>
          </a:xfrm>
          <a:prstGeom prst="ellipse">
            <a:avLst/>
          </a:prstGeom>
          <a:gradFill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69" name="图片 69" descr="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000" y="260648"/>
            <a:ext cx="2357438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3" descr="C:\Documents and Settings\Usuario\Mis documentos\Mis imágenes\Prayer hands 4.jpg"/>
          <p:cNvPicPr>
            <a:picLocks noChangeAspect="1" noChangeArrowheads="1"/>
          </p:cNvPicPr>
          <p:nvPr userDrawn="1"/>
        </p:nvPicPr>
        <p:blipFill>
          <a:blip r:embed="rId2" cstate="print"/>
          <a:srcRect b="1158"/>
          <a:stretch>
            <a:fillRect/>
          </a:stretch>
        </p:blipFill>
        <p:spPr bwMode="auto">
          <a:xfrm>
            <a:off x="0" y="4149080"/>
            <a:ext cx="2204710" cy="2708920"/>
          </a:xfrm>
          <a:prstGeom prst="rect">
            <a:avLst/>
          </a:prstGeom>
          <a:noFill/>
        </p:spPr>
      </p:pic>
      <p:sp>
        <p:nvSpPr>
          <p:cNvPr id="53" name="Oval 22"/>
          <p:cNvSpPr>
            <a:spLocks noChangeArrowheads="1"/>
          </p:cNvSpPr>
          <p:nvPr userDrawn="1"/>
        </p:nvSpPr>
        <p:spPr bwMode="auto">
          <a:xfrm>
            <a:off x="2699792" y="-2259632"/>
            <a:ext cx="8713787" cy="8713787"/>
          </a:xfrm>
          <a:prstGeom prst="ellipse">
            <a:avLst/>
          </a:prstGeom>
          <a:gradFill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5D00-3F9E-4425-BFEC-D4A24DDF02EE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1E1B-3FBE-4F2D-91C5-FE0991DBFD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Haga clic para modificar el estilo de título del patrón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Haga clic para modificar el estilo de texto del patrón</a:t>
            </a:r>
          </a:p>
          <a:p>
            <a:pPr lvl="1"/>
            <a:r>
              <a:rPr lang="ru-RU" smtClean="0"/>
              <a:t>Segundo nivel</a:t>
            </a:r>
          </a:p>
          <a:p>
            <a:pPr lvl="2"/>
            <a:r>
              <a:rPr lang="ru-RU" smtClean="0"/>
              <a:t>Tercer nivel</a:t>
            </a:r>
          </a:p>
          <a:p>
            <a:pPr lvl="3"/>
            <a:r>
              <a:rPr lang="ru-RU" smtClean="0"/>
              <a:t>Cuarto nivel</a:t>
            </a:r>
          </a:p>
          <a:p>
            <a:pPr lvl="4"/>
            <a:r>
              <a:rPr lang="ru-RU" smtClean="0"/>
              <a:t>Quinto nivel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F5D00-3F9E-4425-BFEC-D4A24DDF02EE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F1E1B-3FBE-4F2D-91C5-FE0991DBFDF8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67944" y="1340768"/>
            <a:ext cx="4892080" cy="3384376"/>
          </a:xfrm>
        </p:spPr>
        <p:txBody>
          <a:bodyPr>
            <a:normAutofit/>
          </a:bodyPr>
          <a:lstStyle/>
          <a:p>
            <a:r>
              <a:rPr lang="uk-UA" sz="5400" b="1" dirty="0" smtClean="0"/>
              <a:t>Мусульманська культура</a:t>
            </a:r>
            <a:endParaRPr lang="es-ES" sz="5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3809"/>
            <a:ext cx="4572396" cy="405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4610" y="0"/>
            <a:ext cx="457461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Аллах - </a:t>
            </a:r>
            <a:r>
              <a:rPr lang="ru-RU" sz="3200" b="1" dirty="0" err="1" smtClean="0"/>
              <a:t>арабське</a:t>
            </a:r>
            <a:r>
              <a:rPr lang="ru-RU" sz="3200" b="1" dirty="0" smtClean="0"/>
              <a:t> </a:t>
            </a:r>
            <a:r>
              <a:rPr lang="ru-RU" sz="3200" b="1" dirty="0"/>
              <a:t>слово,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означає</a:t>
            </a:r>
            <a:r>
              <a:rPr lang="ru-RU" sz="3200" b="1" dirty="0"/>
              <a:t> </a:t>
            </a:r>
            <a:r>
              <a:rPr lang="ru-RU" sz="3200" b="1" dirty="0" smtClean="0"/>
              <a:t>Бога. В </a:t>
            </a:r>
            <a:r>
              <a:rPr lang="ru-RU" sz="3200" b="1" dirty="0" err="1"/>
              <a:t>Ісламі</a:t>
            </a:r>
            <a:r>
              <a:rPr lang="ru-RU" sz="3200" b="1" dirty="0"/>
              <a:t> слово Аллах </a:t>
            </a:r>
            <a:r>
              <a:rPr lang="ru-RU" sz="3200" b="1" dirty="0" err="1"/>
              <a:t>традиційно</a:t>
            </a:r>
            <a:r>
              <a:rPr lang="ru-RU" sz="3200" b="1" dirty="0"/>
              <a:t> </a:t>
            </a:r>
            <a:r>
              <a:rPr lang="ru-RU" sz="3200" b="1" dirty="0" err="1"/>
              <a:t>використовується</a:t>
            </a:r>
            <a:r>
              <a:rPr lang="ru-RU" sz="3200" b="1" dirty="0"/>
              <a:t> в будь-</a:t>
            </a:r>
            <a:r>
              <a:rPr lang="ru-RU" sz="3200" b="1" dirty="0" err="1"/>
              <a:t>якій</a:t>
            </a:r>
            <a:r>
              <a:rPr lang="ru-RU" sz="3200" b="1" dirty="0"/>
              <a:t> </a:t>
            </a:r>
            <a:r>
              <a:rPr lang="ru-RU" sz="3200" b="1" dirty="0" err="1"/>
              <a:t>мові</a:t>
            </a:r>
            <a:r>
              <a:rPr lang="ru-RU" sz="3200" b="1" dirty="0"/>
              <a:t>, </a:t>
            </a:r>
            <a:r>
              <a:rPr lang="ru-RU" sz="3200" b="1" dirty="0" err="1"/>
              <a:t>означаючи</a:t>
            </a:r>
            <a:r>
              <a:rPr lang="ru-RU" sz="3200" b="1" dirty="0"/>
              <a:t> як </a:t>
            </a:r>
            <a:r>
              <a:rPr lang="ru-RU" sz="3200" b="1" dirty="0" err="1"/>
              <a:t>власне</a:t>
            </a:r>
            <a:r>
              <a:rPr lang="ru-RU" sz="3200" b="1" dirty="0"/>
              <a:t> Бога, так і </a:t>
            </a:r>
            <a:r>
              <a:rPr lang="ru-RU" sz="3200" b="1" dirty="0" err="1"/>
              <a:t>одне</a:t>
            </a:r>
            <a:r>
              <a:rPr lang="ru-RU" sz="3200" b="1" dirty="0"/>
              <a:t> з </a:t>
            </a:r>
            <a:r>
              <a:rPr lang="ru-RU" sz="3200" b="1" dirty="0" err="1"/>
              <a:t>його</a:t>
            </a:r>
            <a:r>
              <a:rPr lang="ru-RU" sz="3200" b="1" dirty="0"/>
              <a:t> </a:t>
            </a:r>
            <a:r>
              <a:rPr lang="ru-RU" sz="3200" b="1" dirty="0" err="1"/>
              <a:t>імен</a:t>
            </a:r>
            <a:r>
              <a:rPr lang="ru-RU" sz="3200" b="1" dirty="0" smtClean="0"/>
              <a:t>. </a:t>
            </a:r>
            <a:r>
              <a:rPr lang="ru-RU" sz="3200" b="1" dirty="0" err="1" smtClean="0"/>
              <a:t>Згідно</a:t>
            </a:r>
            <a:r>
              <a:rPr lang="ru-RU" sz="3200" b="1" dirty="0" smtClean="0"/>
              <a:t> </a:t>
            </a:r>
            <a:r>
              <a:rPr lang="ru-RU" sz="3200" b="1" dirty="0" err="1"/>
              <a:t>структурі</a:t>
            </a:r>
            <a:r>
              <a:rPr lang="ru-RU" sz="3200" b="1" dirty="0"/>
              <a:t> </a:t>
            </a:r>
            <a:r>
              <a:rPr lang="ru-RU" sz="3200" b="1" dirty="0" smtClean="0"/>
              <a:t>слова </a:t>
            </a:r>
            <a:r>
              <a:rPr lang="en-US" sz="3200" b="1" dirty="0" smtClean="0"/>
              <a:t>Al </a:t>
            </a:r>
            <a:r>
              <a:rPr lang="en-US" sz="3200" b="1" dirty="0"/>
              <a:t>- </a:t>
            </a:r>
            <a:r>
              <a:rPr lang="ru-RU" sz="3200" b="1" dirty="0" err="1"/>
              <a:t>частина</a:t>
            </a:r>
            <a:r>
              <a:rPr lang="ru-RU" sz="3200" b="1" dirty="0"/>
              <a:t> слова,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несе</a:t>
            </a:r>
            <a:r>
              <a:rPr lang="ru-RU" sz="3200" b="1" dirty="0"/>
              <a:t> </a:t>
            </a:r>
            <a:r>
              <a:rPr lang="ru-RU" sz="3200" b="1" dirty="0" err="1"/>
              <a:t>сенс</a:t>
            </a:r>
            <a:r>
              <a:rPr lang="ru-RU" sz="3200" b="1" dirty="0"/>
              <a:t> </a:t>
            </a:r>
            <a:r>
              <a:rPr lang="ru-RU" sz="3200" b="1" dirty="0" err="1" smtClean="0"/>
              <a:t>конкретності</a:t>
            </a:r>
            <a:r>
              <a:rPr lang="ru-RU" sz="3200" b="1" dirty="0" smtClean="0"/>
              <a:t>, </a:t>
            </a:r>
            <a:r>
              <a:rPr lang="en-US" sz="3200" b="1" dirty="0" err="1" smtClean="0"/>
              <a:t>lah</a:t>
            </a:r>
            <a:r>
              <a:rPr lang="en-US" sz="3200" b="1" dirty="0" smtClean="0"/>
              <a:t> </a:t>
            </a:r>
            <a:r>
              <a:rPr lang="en-US" sz="3200" b="1" dirty="0"/>
              <a:t>- </a:t>
            </a:r>
            <a:r>
              <a:rPr lang="ru-RU" sz="3200" b="1" dirty="0"/>
              <a:t>Бог, </a:t>
            </a:r>
            <a:r>
              <a:rPr lang="ru-RU" sz="3200" b="1" dirty="0" smtClean="0"/>
              <a:t>божество.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15223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977639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5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1435100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КОРАН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465513" cy="542290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 </a:t>
            </a:r>
            <a:r>
              <a:rPr lang="ru-RU" sz="3000" dirty="0"/>
              <a:t>Священна книга мусульман, </a:t>
            </a:r>
            <a:r>
              <a:rPr lang="ru-RU" sz="3000" dirty="0" err="1"/>
              <a:t>що</a:t>
            </a:r>
            <a:r>
              <a:rPr lang="ru-RU" sz="3000" dirty="0"/>
              <a:t> </a:t>
            </a:r>
            <a:r>
              <a:rPr lang="ru-RU" sz="3000" dirty="0" err="1"/>
              <a:t>складається</a:t>
            </a:r>
            <a:r>
              <a:rPr lang="ru-RU" sz="3000" dirty="0"/>
              <a:t> з притч, </a:t>
            </a:r>
            <a:r>
              <a:rPr lang="ru-RU" sz="3000" dirty="0" err="1"/>
              <a:t>молитов</a:t>
            </a:r>
            <a:r>
              <a:rPr lang="ru-RU" sz="3000" dirty="0"/>
              <a:t> і </a:t>
            </a:r>
            <a:r>
              <a:rPr lang="ru-RU" sz="3000" dirty="0" err="1"/>
              <a:t>проповідей</a:t>
            </a:r>
            <a:r>
              <a:rPr lang="ru-RU" sz="3000" dirty="0"/>
              <a:t>, </a:t>
            </a:r>
            <a:r>
              <a:rPr lang="ru-RU" sz="3000" dirty="0" err="1"/>
              <a:t>вимовлених</a:t>
            </a:r>
            <a:r>
              <a:rPr lang="ru-RU" sz="3000" dirty="0"/>
              <a:t> Мухаммедом </a:t>
            </a:r>
            <a:r>
              <a:rPr lang="ru-RU" sz="3000" dirty="0" err="1"/>
              <a:t>між</a:t>
            </a:r>
            <a:r>
              <a:rPr lang="ru-RU" sz="3000" dirty="0"/>
              <a:t> 610 і 632 </a:t>
            </a:r>
            <a:r>
              <a:rPr lang="ru-RU" sz="3000" dirty="0" err="1"/>
              <a:t>рр</a:t>
            </a:r>
            <a:r>
              <a:rPr lang="ru-RU" sz="3000" dirty="0" smtClean="0"/>
              <a:t>.</a:t>
            </a:r>
            <a:endParaRPr lang="uk-UA" sz="3000" dirty="0"/>
          </a:p>
          <a:p>
            <a:r>
              <a:rPr lang="ru-RU" sz="3000" dirty="0"/>
              <a:t>Так як, з </a:t>
            </a:r>
            <a:r>
              <a:rPr lang="ru-RU" sz="3000" dirty="0" err="1"/>
              <a:t>волі</a:t>
            </a:r>
            <a:r>
              <a:rPr lang="ru-RU" sz="3000" dirty="0"/>
              <a:t> Аллаха, </a:t>
            </a:r>
            <a:r>
              <a:rPr lang="ru-RU" sz="3000" dirty="0" err="1"/>
              <a:t>Останнє</a:t>
            </a:r>
            <a:r>
              <a:rPr lang="ru-RU" sz="3000" dirty="0"/>
              <a:t> Письмо </a:t>
            </a:r>
            <a:r>
              <a:rPr lang="ru-RU" sz="3000" dirty="0" err="1"/>
              <a:t>містить</a:t>
            </a:r>
            <a:r>
              <a:rPr lang="ru-RU" sz="3000" dirty="0"/>
              <a:t> </a:t>
            </a:r>
            <a:r>
              <a:rPr lang="ru-RU" sz="3000" dirty="0" err="1"/>
              <a:t>арабську</a:t>
            </a:r>
            <a:r>
              <a:rPr lang="ru-RU" sz="3000" dirty="0"/>
              <a:t> </a:t>
            </a:r>
            <a:r>
              <a:rPr lang="ru-RU" sz="3000" dirty="0" err="1"/>
              <a:t>мову</a:t>
            </a:r>
            <a:r>
              <a:rPr lang="ru-RU" sz="3000" dirty="0"/>
              <a:t>, </a:t>
            </a:r>
            <a:r>
              <a:rPr lang="ru-RU" sz="3000" dirty="0" err="1"/>
              <a:t>ця</a:t>
            </a:r>
            <a:r>
              <a:rPr lang="ru-RU" sz="3000" dirty="0"/>
              <a:t> </a:t>
            </a:r>
            <a:r>
              <a:rPr lang="ru-RU" sz="3000" dirty="0" err="1"/>
              <a:t>мова</a:t>
            </a:r>
            <a:r>
              <a:rPr lang="ru-RU" sz="3000" dirty="0"/>
              <a:t> є </a:t>
            </a:r>
            <a:r>
              <a:rPr lang="ru-RU" sz="3000" dirty="0" err="1"/>
              <a:t>особливим</a:t>
            </a:r>
            <a:r>
              <a:rPr lang="ru-RU" sz="3000" dirty="0"/>
              <a:t> для мусульман.</a:t>
            </a:r>
          </a:p>
          <a:p>
            <a:r>
              <a:rPr lang="ru-RU" sz="3000" dirty="0" err="1"/>
              <a:t>Тільки</a:t>
            </a:r>
            <a:r>
              <a:rPr lang="ru-RU" sz="3000" dirty="0"/>
              <a:t> Коран на </a:t>
            </a:r>
            <a:r>
              <a:rPr lang="ru-RU" sz="3000" dirty="0" err="1"/>
              <a:t>арабській</a:t>
            </a:r>
            <a:r>
              <a:rPr lang="ru-RU" sz="3000" dirty="0"/>
              <a:t> </a:t>
            </a:r>
            <a:r>
              <a:rPr lang="ru-RU" sz="3000" dirty="0" err="1"/>
              <a:t>мові</a:t>
            </a:r>
            <a:r>
              <a:rPr lang="ru-RU" sz="3000" dirty="0"/>
              <a:t> є </a:t>
            </a:r>
            <a:r>
              <a:rPr lang="ru-RU" sz="3000" dirty="0" err="1"/>
              <a:t>Писанням</a:t>
            </a:r>
            <a:r>
              <a:rPr lang="ru-RU" sz="3000" dirty="0"/>
              <a:t>, переклад на будь-яку </a:t>
            </a:r>
            <a:r>
              <a:rPr lang="ru-RU" sz="3000" dirty="0" err="1"/>
              <a:t>мову</a:t>
            </a:r>
            <a:r>
              <a:rPr lang="ru-RU" sz="3000" dirty="0"/>
              <a:t> </a:t>
            </a:r>
            <a:r>
              <a:rPr lang="ru-RU" sz="3000" dirty="0" err="1"/>
              <a:t>світу</a:t>
            </a:r>
            <a:r>
              <a:rPr lang="ru-RU" sz="3000" dirty="0"/>
              <a:t> таким не є.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5"/>
          <a:stretch/>
        </p:blipFill>
        <p:spPr bwMode="auto">
          <a:xfrm>
            <a:off x="3573106" y="708009"/>
            <a:ext cx="5570894" cy="614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15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1520" y="188640"/>
            <a:ext cx="8640960" cy="6552727"/>
          </a:xfrm>
        </p:spPr>
        <p:txBody>
          <a:bodyPr>
            <a:noAutofit/>
          </a:bodyPr>
          <a:lstStyle/>
          <a:p>
            <a:r>
              <a:rPr lang="ru-RU" sz="3400" dirty="0"/>
              <a:t>Коран </a:t>
            </a:r>
            <a:r>
              <a:rPr lang="ru-RU" sz="3400" dirty="0" err="1"/>
              <a:t>записаний</a:t>
            </a:r>
            <a:r>
              <a:rPr lang="ru-RU" sz="3400" dirty="0"/>
              <a:t> </a:t>
            </a:r>
            <a:r>
              <a:rPr lang="ru-RU" sz="3400" dirty="0" err="1"/>
              <a:t>римованої</a:t>
            </a:r>
            <a:r>
              <a:rPr lang="ru-RU" sz="3400" dirty="0"/>
              <a:t> прозою і </a:t>
            </a:r>
            <a:r>
              <a:rPr lang="ru-RU" sz="3400" dirty="0" err="1"/>
              <a:t>складається</a:t>
            </a:r>
            <a:r>
              <a:rPr lang="ru-RU" sz="3400" dirty="0"/>
              <a:t> з 114 глав - сур, </a:t>
            </a:r>
            <a:r>
              <a:rPr lang="ru-RU" sz="3400" dirty="0" err="1"/>
              <a:t>розташованих</a:t>
            </a:r>
            <a:r>
              <a:rPr lang="ru-RU" sz="3400" dirty="0"/>
              <a:t> у порядку </a:t>
            </a:r>
            <a:r>
              <a:rPr lang="ru-RU" sz="3400" dirty="0" err="1"/>
              <a:t>убування</a:t>
            </a:r>
            <a:r>
              <a:rPr lang="ru-RU" sz="3400" dirty="0"/>
              <a:t>, за </a:t>
            </a:r>
            <a:r>
              <a:rPr lang="ru-RU" sz="3400" dirty="0" err="1"/>
              <a:t>винятком</a:t>
            </a:r>
            <a:r>
              <a:rPr lang="ru-RU" sz="3400" dirty="0"/>
              <a:t> </a:t>
            </a:r>
            <a:r>
              <a:rPr lang="ru-RU" sz="3400" dirty="0" err="1"/>
              <a:t>першої</a:t>
            </a:r>
            <a:r>
              <a:rPr lang="ru-RU" sz="3400" dirty="0"/>
              <a:t> </a:t>
            </a:r>
            <a:r>
              <a:rPr lang="ru-RU" sz="3400" dirty="0" err="1"/>
              <a:t>сури</a:t>
            </a:r>
            <a:r>
              <a:rPr lang="ru-RU" sz="3400" dirty="0"/>
              <a:t> «</a:t>
            </a:r>
            <a:r>
              <a:rPr lang="ru-RU" sz="3400" dirty="0" err="1"/>
              <a:t>відкривають</a:t>
            </a:r>
            <a:r>
              <a:rPr lang="ru-RU" sz="3400" dirty="0"/>
              <a:t>» - «</a:t>
            </a:r>
            <a:r>
              <a:rPr lang="ru-RU" sz="3400" dirty="0" err="1"/>
              <a:t>Фатіха</a:t>
            </a:r>
            <a:r>
              <a:rPr lang="ru-RU" sz="3400" dirty="0" smtClean="0"/>
              <a:t>».</a:t>
            </a:r>
            <a:endParaRPr lang="ru-RU" sz="3400" dirty="0"/>
          </a:p>
          <a:p>
            <a:r>
              <a:rPr lang="ru-RU" sz="3400" dirty="0"/>
              <a:t>  </a:t>
            </a:r>
            <a:r>
              <a:rPr lang="ru-RU" sz="3400" dirty="0" err="1"/>
              <a:t>Кожна</a:t>
            </a:r>
            <a:r>
              <a:rPr lang="ru-RU" sz="3400" dirty="0"/>
              <a:t> сура </a:t>
            </a:r>
            <a:r>
              <a:rPr lang="ru-RU" sz="3400" dirty="0" err="1"/>
              <a:t>починається</a:t>
            </a:r>
            <a:r>
              <a:rPr lang="ru-RU" sz="3400" dirty="0"/>
              <a:t> з </a:t>
            </a:r>
            <a:r>
              <a:rPr lang="ru-RU" sz="3400" dirty="0" err="1"/>
              <a:t>формули</a:t>
            </a:r>
            <a:r>
              <a:rPr lang="ru-RU" sz="3400" dirty="0"/>
              <a:t> </a:t>
            </a:r>
            <a:r>
              <a:rPr lang="ru-RU" sz="3400" dirty="0" err="1"/>
              <a:t>Басмала</a:t>
            </a:r>
            <a:r>
              <a:rPr lang="ru-RU" sz="3400" dirty="0"/>
              <a:t> - «В </a:t>
            </a:r>
            <a:r>
              <a:rPr lang="ru-RU" sz="3400" dirty="0" err="1"/>
              <a:t>ім'я</a:t>
            </a:r>
            <a:r>
              <a:rPr lang="ru-RU" sz="3400" dirty="0"/>
              <a:t> Аллаха, Милостивого, Милосердного». </a:t>
            </a:r>
            <a:r>
              <a:rPr lang="ru-RU" sz="3400" dirty="0" err="1"/>
              <a:t>Басмала</a:t>
            </a:r>
            <a:r>
              <a:rPr lang="ru-RU" sz="3400" dirty="0"/>
              <a:t> </a:t>
            </a:r>
            <a:r>
              <a:rPr lang="ru-RU" sz="3400" dirty="0" err="1"/>
              <a:t>відсутній</a:t>
            </a:r>
            <a:r>
              <a:rPr lang="ru-RU" sz="3400" dirty="0"/>
              <a:t> </a:t>
            </a:r>
            <a:r>
              <a:rPr lang="ru-RU" sz="3400" dirty="0" err="1"/>
              <a:t>лише</a:t>
            </a:r>
            <a:r>
              <a:rPr lang="ru-RU" sz="3400" dirty="0"/>
              <a:t> на початку 9 і 12 сур</a:t>
            </a:r>
            <a:r>
              <a:rPr lang="ru-RU" sz="3400" dirty="0" smtClean="0"/>
              <a:t>.</a:t>
            </a:r>
            <a:endParaRPr lang="ru-RU" sz="3400" dirty="0"/>
          </a:p>
          <a:p>
            <a:r>
              <a:rPr lang="ru-RU" sz="3400" dirty="0" err="1"/>
              <a:t>Кожна</a:t>
            </a:r>
            <a:r>
              <a:rPr lang="ru-RU" sz="3400" dirty="0"/>
              <a:t> сура </a:t>
            </a:r>
            <a:r>
              <a:rPr lang="ru-RU" sz="3400" dirty="0" err="1"/>
              <a:t>ділиться</a:t>
            </a:r>
            <a:r>
              <a:rPr lang="ru-RU" sz="3400" dirty="0"/>
              <a:t> на </a:t>
            </a:r>
            <a:r>
              <a:rPr lang="ru-RU" sz="3400" dirty="0" err="1"/>
              <a:t>вірші</a:t>
            </a:r>
            <a:r>
              <a:rPr lang="ru-RU" sz="3400" dirty="0"/>
              <a:t> - </a:t>
            </a:r>
            <a:r>
              <a:rPr lang="ru-RU" sz="3400" dirty="0" err="1"/>
              <a:t>айати</a:t>
            </a:r>
            <a:r>
              <a:rPr lang="ru-RU" sz="3400" dirty="0"/>
              <a:t>. </a:t>
            </a:r>
            <a:r>
              <a:rPr lang="ru-RU" sz="3400" dirty="0" err="1"/>
              <a:t>Всього</a:t>
            </a:r>
            <a:r>
              <a:rPr lang="ru-RU" sz="3400" dirty="0"/>
              <a:t> в </a:t>
            </a:r>
            <a:r>
              <a:rPr lang="ru-RU" sz="3400" dirty="0" err="1"/>
              <a:t>Корані</a:t>
            </a:r>
            <a:r>
              <a:rPr lang="ru-RU" sz="3400" dirty="0"/>
              <a:t> за </a:t>
            </a:r>
            <a:r>
              <a:rPr lang="ru-RU" sz="3400" dirty="0" err="1"/>
              <a:t>різними</a:t>
            </a:r>
            <a:r>
              <a:rPr lang="ru-RU" sz="3400" dirty="0"/>
              <a:t> </a:t>
            </a:r>
            <a:r>
              <a:rPr lang="ru-RU" sz="3400" dirty="0" err="1"/>
              <a:t>варіантами</a:t>
            </a:r>
            <a:r>
              <a:rPr lang="ru-RU" sz="3400" dirty="0"/>
              <a:t> </a:t>
            </a:r>
            <a:r>
              <a:rPr lang="ru-RU" sz="3400" dirty="0" err="1"/>
              <a:t>рахунку</a:t>
            </a:r>
            <a:r>
              <a:rPr lang="ru-RU" sz="3400" dirty="0"/>
              <a:t> - </a:t>
            </a:r>
            <a:r>
              <a:rPr lang="ru-RU" sz="3400" dirty="0" err="1"/>
              <a:t>від</a:t>
            </a:r>
            <a:r>
              <a:rPr lang="ru-RU" sz="3400" dirty="0"/>
              <a:t> 6204 до 6236 </a:t>
            </a:r>
            <a:r>
              <a:rPr lang="ru-RU" sz="3400" dirty="0" err="1"/>
              <a:t>айатів</a:t>
            </a:r>
            <a:r>
              <a:rPr lang="ru-RU" sz="3400" dirty="0"/>
              <a:t>, 77934 слова</a:t>
            </a:r>
            <a:r>
              <a:rPr lang="ru-RU" sz="3400" dirty="0" smtClean="0"/>
              <a:t>.</a:t>
            </a:r>
            <a:endParaRPr lang="ru-RU" sz="3400" dirty="0"/>
          </a:p>
          <a:p>
            <a:r>
              <a:rPr lang="ru-RU" sz="3400" dirty="0"/>
              <a:t>Коран </a:t>
            </a:r>
            <a:r>
              <a:rPr lang="ru-RU" sz="3400" dirty="0" err="1"/>
              <a:t>розділений</a:t>
            </a:r>
            <a:r>
              <a:rPr lang="ru-RU" sz="3400" dirty="0"/>
              <a:t> на 30 </a:t>
            </a:r>
            <a:r>
              <a:rPr lang="ru-RU" sz="3400" dirty="0" err="1"/>
              <a:t>частин</a:t>
            </a:r>
            <a:r>
              <a:rPr lang="ru-RU" sz="3400" dirty="0"/>
              <a:t> - </a:t>
            </a:r>
            <a:r>
              <a:rPr lang="ru-RU" sz="3400" dirty="0" err="1"/>
              <a:t>джуз'а</a:t>
            </a:r>
            <a:r>
              <a:rPr lang="ru-RU" sz="3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560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ЧОРНИЙ </a:t>
            </a:r>
            <a:r>
              <a:rPr lang="ru-RU" dirty="0" smtClean="0"/>
              <a:t>КАМІНЬ КААБИ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6175"/>
            <a:ext cx="3858681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46175"/>
            <a:ext cx="533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24516" y="0"/>
            <a:ext cx="4690784" cy="6858000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Інша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релігійної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r>
              <a:rPr lang="ru-RU" dirty="0"/>
              <a:t> мусульман - </a:t>
            </a:r>
            <a:r>
              <a:rPr lang="ru-RU" dirty="0" err="1"/>
              <a:t>це</a:t>
            </a:r>
            <a:r>
              <a:rPr lang="ru-RU" dirty="0"/>
              <a:t> СУННА, </a:t>
            </a:r>
            <a:r>
              <a:rPr lang="ru-RU" dirty="0" err="1"/>
              <a:t>складається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священних</a:t>
            </a:r>
            <a:r>
              <a:rPr lang="ru-RU" dirty="0"/>
              <a:t> </a:t>
            </a:r>
            <a:r>
              <a:rPr lang="ru-RU" dirty="0" err="1"/>
              <a:t>переказів</a:t>
            </a:r>
            <a:r>
              <a:rPr lang="ru-RU" dirty="0"/>
              <a:t> (</a:t>
            </a:r>
            <a:r>
              <a:rPr lang="ru-RU" dirty="0" err="1"/>
              <a:t>хадисів</a:t>
            </a:r>
            <a:r>
              <a:rPr lang="ru-RU" dirty="0"/>
              <a:t>) про </a:t>
            </a:r>
            <a:r>
              <a:rPr lang="ru-RU" dirty="0" err="1"/>
              <a:t>життя</a:t>
            </a:r>
            <a:r>
              <a:rPr lang="ru-RU" dirty="0"/>
              <a:t>, чудеса і </a:t>
            </a:r>
            <a:r>
              <a:rPr lang="ru-RU" dirty="0" err="1"/>
              <a:t>дорученнях</a:t>
            </a:r>
            <a:r>
              <a:rPr lang="ru-RU" dirty="0"/>
              <a:t> Мухаммеда.</a:t>
            </a:r>
          </a:p>
          <a:p>
            <a:r>
              <a:rPr lang="ru-RU" dirty="0" err="1"/>
              <a:t>Збірники</a:t>
            </a:r>
            <a:r>
              <a:rPr lang="ru-RU" dirty="0"/>
              <a:t> </a:t>
            </a:r>
            <a:r>
              <a:rPr lang="ru-RU" dirty="0" err="1"/>
              <a:t>хадисів</a:t>
            </a:r>
            <a:r>
              <a:rPr lang="ru-RU" dirty="0"/>
              <a:t> </a:t>
            </a:r>
            <a:r>
              <a:rPr lang="ru-RU" dirty="0" err="1"/>
              <a:t>складалися</a:t>
            </a:r>
            <a:r>
              <a:rPr lang="ru-RU" dirty="0"/>
              <a:t> в </a:t>
            </a:r>
            <a:r>
              <a:rPr lang="en-US" dirty="0"/>
              <a:t>IX </a:t>
            </a:r>
            <a:r>
              <a:rPr lang="ru-RU" dirty="0" err="1"/>
              <a:t>столітті</a:t>
            </a:r>
            <a:r>
              <a:rPr lang="ru-RU" dirty="0"/>
              <a:t> </a:t>
            </a:r>
            <a:r>
              <a:rPr lang="ru-RU" dirty="0" err="1"/>
              <a:t>мусульманськими</a:t>
            </a:r>
            <a:r>
              <a:rPr lang="ru-RU" dirty="0"/>
              <a:t> богословами - </a:t>
            </a:r>
            <a:r>
              <a:rPr lang="ru-RU" dirty="0" err="1"/>
              <a:t>Бухарі</a:t>
            </a:r>
            <a:r>
              <a:rPr lang="ru-RU" dirty="0"/>
              <a:t>, </a:t>
            </a:r>
            <a:r>
              <a:rPr lang="ru-RU" dirty="0" err="1"/>
              <a:t>Муслімом</a:t>
            </a:r>
            <a:r>
              <a:rPr lang="ru-RU" dirty="0"/>
              <a:t> та </a:t>
            </a:r>
            <a:r>
              <a:rPr lang="ru-RU" dirty="0" err="1"/>
              <a:t>ін</a:t>
            </a:r>
            <a:endParaRPr lang="ru-RU" dirty="0"/>
          </a:p>
          <a:p>
            <a:r>
              <a:rPr lang="ru-RU" dirty="0"/>
              <a:t>Але не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мусульмани</a:t>
            </a:r>
            <a:r>
              <a:rPr lang="ru-RU" dirty="0"/>
              <a:t> </a:t>
            </a:r>
            <a:r>
              <a:rPr lang="ru-RU" dirty="0" err="1"/>
              <a:t>визнають</a:t>
            </a:r>
            <a:r>
              <a:rPr lang="ru-RU" dirty="0"/>
              <a:t> сунну; </a:t>
            </a:r>
            <a:r>
              <a:rPr lang="ru-RU" dirty="0" err="1"/>
              <a:t>визнають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сунітами</a:t>
            </a:r>
            <a:r>
              <a:rPr lang="ru-RU" dirty="0"/>
              <a:t>, вони </a:t>
            </a:r>
            <a:r>
              <a:rPr lang="ru-RU" dirty="0" err="1"/>
              <a:t>складають</a:t>
            </a:r>
            <a:r>
              <a:rPr lang="ru-RU" dirty="0"/>
              <a:t> </a:t>
            </a:r>
            <a:r>
              <a:rPr lang="ru-RU" dirty="0" err="1"/>
              <a:t>переважну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в </a:t>
            </a:r>
            <a:r>
              <a:rPr lang="ru-RU" dirty="0" err="1"/>
              <a:t>ісламі</a:t>
            </a:r>
            <a:r>
              <a:rPr lang="ru-RU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/>
          <a:stretch/>
        </p:blipFill>
        <p:spPr bwMode="auto">
          <a:xfrm>
            <a:off x="4284" y="4205064"/>
            <a:ext cx="4355977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4855" r="1313" b="12256"/>
          <a:stretch/>
        </p:blipFill>
        <p:spPr bwMode="auto">
          <a:xfrm>
            <a:off x="4284" y="-1"/>
            <a:ext cx="4355977" cy="323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49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944"/>
            <a:ext cx="4211960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200" dirty="0" err="1" smtClean="0"/>
              <a:t>Мірадж</a:t>
            </a:r>
            <a:r>
              <a:rPr lang="ru-RU" sz="4200" dirty="0" smtClean="0"/>
              <a:t> </a:t>
            </a:r>
            <a:r>
              <a:rPr lang="ru-RU" sz="4200" dirty="0"/>
              <a:t>- </a:t>
            </a:r>
            <a:r>
              <a:rPr lang="ru-RU" sz="4200" dirty="0" smtClean="0"/>
              <a:t>в </a:t>
            </a:r>
            <a:r>
              <a:rPr lang="ru-RU" sz="4200" dirty="0" err="1"/>
              <a:t>ісламі</a:t>
            </a:r>
            <a:r>
              <a:rPr lang="ru-RU" sz="4200" dirty="0"/>
              <a:t> </a:t>
            </a:r>
            <a:r>
              <a:rPr lang="ru-RU" sz="4200" dirty="0" err="1"/>
              <a:t>вознесіння</a:t>
            </a:r>
            <a:r>
              <a:rPr lang="ru-RU" sz="4200" dirty="0"/>
              <a:t> пророка Мухаммада на небеса, верхи на Бурак, в </a:t>
            </a:r>
            <a:r>
              <a:rPr lang="ru-RU" sz="4200" dirty="0" err="1"/>
              <a:t>супроводі</a:t>
            </a:r>
            <a:r>
              <a:rPr lang="ru-RU" sz="4200" dirty="0"/>
              <a:t> </a:t>
            </a:r>
            <a:r>
              <a:rPr lang="ru-RU" sz="4200" dirty="0" err="1"/>
              <a:t>ангелів</a:t>
            </a:r>
            <a:r>
              <a:rPr lang="ru-RU" sz="4200" dirty="0"/>
              <a:t>, </a:t>
            </a:r>
            <a:r>
              <a:rPr lang="ru-RU" sz="4200" dirty="0" err="1"/>
              <a:t>що</a:t>
            </a:r>
            <a:r>
              <a:rPr lang="ru-RU" sz="4200" dirty="0"/>
              <a:t> </a:t>
            </a:r>
            <a:r>
              <a:rPr lang="ru-RU" sz="4200" dirty="0" err="1"/>
              <a:t>трапилося</a:t>
            </a:r>
            <a:r>
              <a:rPr lang="ru-RU" sz="4200" dirty="0"/>
              <a:t> в 619 </a:t>
            </a:r>
            <a:r>
              <a:rPr lang="ru-RU" sz="4200" dirty="0" err="1"/>
              <a:t>році</a:t>
            </a:r>
            <a:r>
              <a:rPr lang="ru-RU" sz="4200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88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7944" y="1988840"/>
            <a:ext cx="4894312" cy="1539602"/>
          </a:xfrm>
        </p:spPr>
        <p:txBody>
          <a:bodyPr>
            <a:normAutofit/>
          </a:bodyPr>
          <a:lstStyle/>
          <a:p>
            <a:r>
              <a:rPr lang="ru-RU" b="1" dirty="0"/>
              <a:t>ЩО Є СИМВОЛОМ ІСЛАМУ?</a:t>
            </a:r>
          </a:p>
        </p:txBody>
      </p:sp>
    </p:spTree>
    <p:extLst>
      <p:ext uri="{BB962C8B-B14F-4D97-AF65-F5344CB8AC3E}">
        <p14:creationId xmlns:p14="http://schemas.microsoft.com/office/powerpoint/2010/main" val="148578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3063" cy="3108325"/>
          </a:xfrm>
        </p:spPr>
        <p:txBody>
          <a:bodyPr numCol="1"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Символом </a:t>
            </a:r>
            <a:r>
              <a:rPr lang="ru-RU" dirty="0" err="1"/>
              <a:t>ісламу</a:t>
            </a:r>
            <a:r>
              <a:rPr lang="ru-RU" dirty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/>
              <a:t> 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півмісяця</a:t>
            </a:r>
            <a:r>
              <a:rPr lang="ru-RU" dirty="0" smtClean="0"/>
              <a:t> і </a:t>
            </a:r>
            <a:r>
              <a:rPr lang="ru-RU" dirty="0" err="1" smtClean="0"/>
              <a:t>п'ятикутної</a:t>
            </a:r>
            <a:r>
              <a:rPr lang="ru-RU" dirty="0" smtClean="0"/>
              <a:t> </a:t>
            </a:r>
            <a:r>
              <a:rPr lang="ru-RU" dirty="0" err="1" smtClean="0"/>
              <a:t>зірки</a:t>
            </a:r>
            <a:r>
              <a:rPr lang="ru-RU" dirty="0" smtClean="0"/>
              <a:t>. </a:t>
            </a:r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/>
              <a:t>появи</a:t>
            </a:r>
            <a:r>
              <a:rPr lang="ru-RU" dirty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символів</a:t>
            </a:r>
            <a:r>
              <a:rPr lang="ru-RU" dirty="0" smtClean="0"/>
              <a:t> </a:t>
            </a:r>
            <a:r>
              <a:rPr lang="ru-RU" dirty="0" err="1"/>
              <a:t>повна</a:t>
            </a:r>
            <a:r>
              <a:rPr lang="ru-RU" dirty="0"/>
              <a:t> </a:t>
            </a:r>
            <a:r>
              <a:rPr lang="ru-RU" dirty="0" smtClean="0"/>
              <a:t>легенд, </a:t>
            </a:r>
            <a:r>
              <a:rPr lang="ru-RU" dirty="0" err="1" smtClean="0"/>
              <a:t>одні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стверджують</a:t>
            </a:r>
            <a:r>
              <a:rPr lang="ru-RU" dirty="0" smtClean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 smtClean="0"/>
              <a:t>півмісяць</a:t>
            </a:r>
            <a:r>
              <a:rPr lang="ru-RU" dirty="0" smtClean="0"/>
              <a:t> </a:t>
            </a:r>
            <a:r>
              <a:rPr lang="ru-RU" dirty="0" err="1" smtClean="0"/>
              <a:t>пов'язаний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 smtClean="0"/>
              <a:t>Хіджра</a:t>
            </a:r>
            <a:r>
              <a:rPr lang="ru-RU" dirty="0" smtClean="0"/>
              <a:t> Посланника Аллаха, коли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/>
              <a:t>таємно</a:t>
            </a:r>
            <a:r>
              <a:rPr lang="ru-RU" dirty="0"/>
              <a:t> </a:t>
            </a:r>
            <a:r>
              <a:rPr lang="ru-RU" dirty="0" err="1"/>
              <a:t>залишав</a:t>
            </a:r>
            <a:r>
              <a:rPr lang="ru-RU" dirty="0"/>
              <a:t> Мекку і </a:t>
            </a:r>
            <a:r>
              <a:rPr lang="ru-RU" dirty="0" err="1"/>
              <a:t>вирушав</a:t>
            </a:r>
            <a:r>
              <a:rPr lang="ru-RU" dirty="0"/>
              <a:t> до </a:t>
            </a:r>
            <a:r>
              <a:rPr lang="ru-RU" dirty="0" err="1" smtClean="0"/>
              <a:t>Медіни</a:t>
            </a:r>
            <a:r>
              <a:rPr lang="ru-RU" dirty="0" smtClean="0"/>
              <a:t>. </a:t>
            </a:r>
            <a:r>
              <a:rPr lang="ru-RU" dirty="0"/>
              <a:t>За </a:t>
            </a:r>
            <a:r>
              <a:rPr lang="ru-RU" dirty="0" err="1"/>
              <a:t>цією</a:t>
            </a:r>
            <a:r>
              <a:rPr lang="ru-RU" dirty="0"/>
              <a:t> </a:t>
            </a:r>
            <a:r>
              <a:rPr lang="ru-RU" dirty="0" err="1"/>
              <a:t>версією</a:t>
            </a:r>
            <a:r>
              <a:rPr lang="ru-RU" dirty="0"/>
              <a:t> в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ніч</a:t>
            </a:r>
            <a:r>
              <a:rPr lang="ru-RU" dirty="0"/>
              <a:t> </a:t>
            </a:r>
            <a:r>
              <a:rPr lang="ru-RU" dirty="0" smtClean="0"/>
              <a:t>на </a:t>
            </a:r>
            <a:r>
              <a:rPr lang="ru-RU" dirty="0" err="1" smtClean="0"/>
              <a:t>небі</a:t>
            </a:r>
            <a:r>
              <a:rPr lang="ru-RU" dirty="0" smtClean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 smtClean="0"/>
              <a:t>півмісяць</a:t>
            </a:r>
            <a:r>
              <a:rPr lang="ru-RU" dirty="0" smtClean="0"/>
              <a:t>.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відносять</a:t>
            </a:r>
            <a:r>
              <a:rPr lang="ru-RU" dirty="0"/>
              <a:t> символ </a:t>
            </a:r>
            <a:r>
              <a:rPr lang="ru-RU" dirty="0" err="1"/>
              <a:t>півмісяць</a:t>
            </a:r>
            <a:r>
              <a:rPr lang="ru-RU" dirty="0"/>
              <a:t> до </a:t>
            </a:r>
            <a:r>
              <a:rPr lang="ru-RU" dirty="0" err="1"/>
              <a:t>прихильності</a:t>
            </a:r>
            <a:r>
              <a:rPr lang="ru-RU" dirty="0"/>
              <a:t> мусульман </a:t>
            </a:r>
            <a:r>
              <a:rPr lang="ru-RU" dirty="0" err="1"/>
              <a:t>місячним</a:t>
            </a:r>
            <a:r>
              <a:rPr lang="ru-RU" dirty="0"/>
              <a:t> </a:t>
            </a:r>
            <a:r>
              <a:rPr lang="ru-RU" dirty="0" smtClean="0"/>
              <a:t>календарем, </a:t>
            </a:r>
            <a:r>
              <a:rPr lang="ru-RU" dirty="0"/>
              <a:t>а </a:t>
            </a:r>
            <a:r>
              <a:rPr lang="ru-RU" dirty="0" err="1"/>
              <a:t>п'ятикутна</a:t>
            </a:r>
            <a:r>
              <a:rPr lang="ru-RU" dirty="0"/>
              <a:t> </a:t>
            </a:r>
            <a:r>
              <a:rPr lang="ru-RU" dirty="0" err="1"/>
              <a:t>зірка</a:t>
            </a:r>
            <a:r>
              <a:rPr lang="ru-RU" dirty="0"/>
              <a:t> в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 smtClean="0"/>
              <a:t>розумінні</a:t>
            </a:r>
            <a:r>
              <a:rPr lang="ru-RU" dirty="0" smtClean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п'ять</a:t>
            </a:r>
            <a:r>
              <a:rPr lang="ru-RU" dirty="0"/>
              <a:t> </a:t>
            </a:r>
            <a:r>
              <a:rPr lang="ru-RU" dirty="0" err="1"/>
              <a:t>стовпів</a:t>
            </a:r>
            <a:r>
              <a:rPr lang="ru-RU" dirty="0"/>
              <a:t> </a:t>
            </a:r>
            <a:r>
              <a:rPr lang="ru-RU" dirty="0" err="1"/>
              <a:t>Ісламу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п'ять</a:t>
            </a:r>
            <a:r>
              <a:rPr lang="ru-RU" dirty="0"/>
              <a:t> </a:t>
            </a:r>
            <a:r>
              <a:rPr lang="ru-RU" dirty="0" err="1"/>
              <a:t>щоденних</a:t>
            </a:r>
            <a:r>
              <a:rPr lang="ru-RU" dirty="0"/>
              <a:t> </a:t>
            </a:r>
            <a:r>
              <a:rPr lang="ru-RU" dirty="0" err="1"/>
              <a:t>молитов</a:t>
            </a:r>
            <a:r>
              <a:rPr lang="ru-RU" dirty="0"/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8325"/>
            <a:ext cx="563245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56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52852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116632"/>
            <a:ext cx="39959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/>
              <a:t>Шаріат</a:t>
            </a:r>
            <a:r>
              <a:rPr lang="ru-RU" sz="3600" dirty="0" smtClean="0"/>
              <a:t> - </a:t>
            </a:r>
            <a:r>
              <a:rPr lang="ru-RU" sz="3600" dirty="0" err="1" smtClean="0"/>
              <a:t>звід</a:t>
            </a:r>
            <a:r>
              <a:rPr lang="ru-RU" sz="3600" dirty="0" smtClean="0"/>
              <a:t> </a:t>
            </a:r>
            <a:r>
              <a:rPr lang="ru-RU" sz="3600" dirty="0" err="1"/>
              <a:t>релігійних</a:t>
            </a:r>
            <a:r>
              <a:rPr lang="ru-RU" sz="3600" dirty="0"/>
              <a:t> і </a:t>
            </a:r>
            <a:r>
              <a:rPr lang="ru-RU" sz="3600" dirty="0" err="1"/>
              <a:t>правових</a:t>
            </a:r>
            <a:r>
              <a:rPr lang="ru-RU" sz="3600" dirty="0"/>
              <a:t> норм, </a:t>
            </a:r>
            <a:r>
              <a:rPr lang="ru-RU" sz="3600" dirty="0" err="1"/>
              <a:t>складений</a:t>
            </a:r>
            <a:r>
              <a:rPr lang="ru-RU" sz="3600" dirty="0"/>
              <a:t> на </a:t>
            </a:r>
            <a:r>
              <a:rPr lang="ru-RU" sz="3600" dirty="0" err="1"/>
              <a:t>основі</a:t>
            </a:r>
            <a:r>
              <a:rPr lang="ru-RU" sz="3600" dirty="0"/>
              <a:t> Корану і </a:t>
            </a:r>
            <a:r>
              <a:rPr lang="ru-RU" sz="3600" dirty="0" err="1"/>
              <a:t>Сунни</a:t>
            </a:r>
            <a:r>
              <a:rPr lang="ru-RU" sz="3600" dirty="0"/>
              <a:t>, </a:t>
            </a:r>
            <a:r>
              <a:rPr lang="ru-RU" sz="3600" dirty="0" err="1"/>
              <a:t>що</a:t>
            </a:r>
            <a:r>
              <a:rPr lang="ru-RU" sz="3600" dirty="0"/>
              <a:t> </a:t>
            </a:r>
            <a:r>
              <a:rPr lang="ru-RU" sz="3600" dirty="0" err="1"/>
              <a:t>містить</a:t>
            </a:r>
            <a:r>
              <a:rPr lang="ru-RU" sz="3600" dirty="0"/>
              <a:t> </a:t>
            </a:r>
            <a:r>
              <a:rPr lang="ru-RU" sz="3600" dirty="0" err="1"/>
              <a:t>норми</a:t>
            </a:r>
            <a:r>
              <a:rPr lang="ru-RU" sz="3600" dirty="0"/>
              <a:t> державного, </a:t>
            </a:r>
            <a:r>
              <a:rPr lang="ru-RU" sz="3600" dirty="0" err="1"/>
              <a:t>спадкового</a:t>
            </a:r>
            <a:r>
              <a:rPr lang="ru-RU" sz="3600" dirty="0"/>
              <a:t>, </a:t>
            </a:r>
            <a:r>
              <a:rPr lang="ru-RU" sz="3600" dirty="0" err="1"/>
              <a:t>карного</a:t>
            </a:r>
            <a:r>
              <a:rPr lang="ru-RU" sz="3600" dirty="0"/>
              <a:t> і </a:t>
            </a:r>
            <a:r>
              <a:rPr lang="ru-RU" sz="3600" dirty="0" err="1"/>
              <a:t>шлюбно-сімейного</a:t>
            </a:r>
            <a:r>
              <a:rPr lang="ru-RU" sz="3600" dirty="0"/>
              <a:t> </a:t>
            </a:r>
            <a:r>
              <a:rPr lang="ru-RU" sz="3600" dirty="0" smtClean="0"/>
              <a:t>права.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767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/>
              <a:t>ІСЛАМ</a:t>
            </a:r>
            <a:r>
              <a:rPr lang="uk-UA" dirty="0" smtClean="0"/>
              <a:t> (з арабської "покірність")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84209"/>
            <a:ext cx="7499068" cy="566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dirty="0"/>
              <a:t>ПРОЧАНИ У </a:t>
            </a:r>
            <a:r>
              <a:rPr lang="ru-RU" dirty="0" smtClean="0"/>
              <a:t>ХРАМУ КААБИ. </a:t>
            </a:r>
            <a:r>
              <a:rPr lang="ru-RU" dirty="0"/>
              <a:t>МЕККА.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39513"/>
            <a:ext cx="8332041" cy="551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55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9497"/>
            <a:ext cx="8229600" cy="908720"/>
          </a:xfrm>
        </p:spPr>
        <p:txBody>
          <a:bodyPr/>
          <a:lstStyle/>
          <a:p>
            <a:r>
              <a:rPr lang="uk-UA" dirty="0" smtClean="0"/>
              <a:t>Свята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10" y="836712"/>
            <a:ext cx="9170009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9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13" y="980728"/>
            <a:ext cx="4320480" cy="1728192"/>
          </a:xfrm>
        </p:spPr>
        <p:txBody>
          <a:bodyPr>
            <a:normAutofit/>
          </a:bodyPr>
          <a:lstStyle/>
          <a:p>
            <a:r>
              <a:rPr lang="ru-RU" dirty="0" smtClean="0"/>
              <a:t>РАМАДАН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0792" y="0"/>
            <a:ext cx="4793207" cy="6857999"/>
          </a:xfrm>
        </p:spPr>
        <p:txBody>
          <a:bodyPr>
            <a:noAutofit/>
          </a:bodyPr>
          <a:lstStyle/>
          <a:p>
            <a:r>
              <a:rPr lang="ru-RU" sz="2300" dirty="0" err="1" smtClean="0"/>
              <a:t>Це</a:t>
            </a:r>
            <a:r>
              <a:rPr lang="ru-RU" sz="2300" dirty="0" smtClean="0"/>
              <a:t> </a:t>
            </a:r>
            <a:r>
              <a:rPr lang="ru-RU" sz="2300" dirty="0" err="1"/>
              <a:t>назва</a:t>
            </a:r>
            <a:r>
              <a:rPr lang="ru-RU" sz="2300" dirty="0"/>
              <a:t> </a:t>
            </a:r>
            <a:r>
              <a:rPr lang="ru-RU" sz="2300" dirty="0" err="1"/>
              <a:t>дев'ятого</a:t>
            </a:r>
            <a:r>
              <a:rPr lang="ru-RU" sz="2300" dirty="0"/>
              <a:t> </a:t>
            </a:r>
            <a:r>
              <a:rPr lang="ru-RU" sz="2300" dirty="0" err="1"/>
              <a:t>місяця</a:t>
            </a:r>
            <a:r>
              <a:rPr lang="ru-RU" sz="2300" dirty="0"/>
              <a:t> </a:t>
            </a:r>
            <a:r>
              <a:rPr lang="ru-RU" sz="2300" dirty="0" err="1"/>
              <a:t>місячного</a:t>
            </a:r>
            <a:r>
              <a:rPr lang="ru-RU" sz="2300" dirty="0"/>
              <a:t> календаря</a:t>
            </a:r>
            <a:r>
              <a:rPr lang="ru-RU" sz="2300" dirty="0" smtClean="0"/>
              <a:t>.</a:t>
            </a:r>
            <a:endParaRPr lang="ru-RU" sz="2300" dirty="0"/>
          </a:p>
          <a:p>
            <a:r>
              <a:rPr lang="ru-RU" sz="2300" dirty="0" err="1"/>
              <a:t>Він</a:t>
            </a:r>
            <a:r>
              <a:rPr lang="ru-RU" sz="2300" dirty="0"/>
              <a:t> </a:t>
            </a:r>
            <a:r>
              <a:rPr lang="ru-RU" sz="2300" dirty="0" err="1"/>
              <a:t>вважається</a:t>
            </a:r>
            <a:r>
              <a:rPr lang="ru-RU" sz="2300" dirty="0"/>
              <a:t> </a:t>
            </a:r>
            <a:r>
              <a:rPr lang="ru-RU" sz="2300" dirty="0" err="1"/>
              <a:t>найкращим</a:t>
            </a:r>
            <a:r>
              <a:rPr lang="ru-RU" sz="2300" dirty="0"/>
              <a:t>, </a:t>
            </a:r>
            <a:r>
              <a:rPr lang="ru-RU" sz="2300" dirty="0" err="1"/>
              <a:t>благословенним</a:t>
            </a:r>
            <a:r>
              <a:rPr lang="ru-RU" sz="2300" dirty="0"/>
              <a:t> </a:t>
            </a:r>
            <a:r>
              <a:rPr lang="ru-RU" sz="2300" dirty="0" err="1"/>
              <a:t>місяцем</a:t>
            </a:r>
            <a:r>
              <a:rPr lang="ru-RU" sz="2300" dirty="0"/>
              <a:t>, </a:t>
            </a:r>
            <a:r>
              <a:rPr lang="ru-RU" sz="2300" dirty="0" err="1"/>
              <a:t>відзначеним</a:t>
            </a:r>
            <a:r>
              <a:rPr lang="ru-RU" sz="2300" dirty="0"/>
              <a:t> </a:t>
            </a:r>
            <a:r>
              <a:rPr lang="ru-RU" sz="2300" dirty="0" err="1"/>
              <a:t>Всевишнім</a:t>
            </a:r>
            <a:r>
              <a:rPr lang="ru-RU" sz="2300" dirty="0"/>
              <a:t> </a:t>
            </a:r>
            <a:r>
              <a:rPr lang="ru-RU" sz="2300" dirty="0" err="1"/>
              <a:t>особливим</a:t>
            </a:r>
            <a:r>
              <a:rPr lang="ru-RU" sz="2300" dirty="0"/>
              <a:t> </a:t>
            </a:r>
            <a:r>
              <a:rPr lang="ru-RU" sz="2300" dirty="0" err="1"/>
              <a:t>високим</a:t>
            </a:r>
            <a:r>
              <a:rPr lang="ru-RU" sz="2300" dirty="0"/>
              <a:t> </a:t>
            </a:r>
            <a:r>
              <a:rPr lang="ru-RU" sz="2300" dirty="0" err="1"/>
              <a:t>призначенням</a:t>
            </a:r>
            <a:r>
              <a:rPr lang="ru-RU" sz="2300" dirty="0" smtClean="0"/>
              <a:t>.</a:t>
            </a:r>
            <a:endParaRPr lang="ru-RU" sz="2300" dirty="0"/>
          </a:p>
          <a:p>
            <a:r>
              <a:rPr lang="ru-RU" sz="2300" dirty="0" err="1"/>
              <a:t>Мусульмани</a:t>
            </a:r>
            <a:r>
              <a:rPr lang="ru-RU" sz="2300" dirty="0"/>
              <a:t> </a:t>
            </a:r>
            <a:r>
              <a:rPr lang="ru-RU" sz="2300" dirty="0" err="1"/>
              <a:t>вірять</a:t>
            </a:r>
            <a:r>
              <a:rPr lang="ru-RU" sz="2300" dirty="0"/>
              <a:t>, </a:t>
            </a:r>
            <a:r>
              <a:rPr lang="ru-RU" sz="2300" dirty="0" err="1"/>
              <a:t>що</a:t>
            </a:r>
            <a:r>
              <a:rPr lang="ru-RU" sz="2300" dirty="0"/>
              <a:t> </a:t>
            </a:r>
            <a:r>
              <a:rPr lang="ru-RU" sz="2300" dirty="0" err="1"/>
              <a:t>саме</a:t>
            </a:r>
            <a:r>
              <a:rPr lang="ru-RU" sz="2300" dirty="0"/>
              <a:t> в </a:t>
            </a:r>
            <a:r>
              <a:rPr lang="ru-RU" sz="2300" dirty="0" err="1"/>
              <a:t>цей</a:t>
            </a:r>
            <a:r>
              <a:rPr lang="ru-RU" sz="2300" dirty="0"/>
              <a:t> </a:t>
            </a:r>
            <a:r>
              <a:rPr lang="ru-RU" sz="2300" dirty="0" err="1"/>
              <a:t>місяць</a:t>
            </a:r>
            <a:r>
              <a:rPr lang="ru-RU" sz="2300" dirty="0"/>
              <a:t> пророк Мухаммед </a:t>
            </a:r>
            <a:r>
              <a:rPr lang="ru-RU" sz="2300" dirty="0" err="1"/>
              <a:t>перебував</a:t>
            </a:r>
            <a:r>
              <a:rPr lang="ru-RU" sz="2300" dirty="0"/>
              <a:t> в </a:t>
            </a:r>
            <a:r>
              <a:rPr lang="ru-RU" sz="2300" dirty="0" err="1"/>
              <a:t>самоті</a:t>
            </a:r>
            <a:r>
              <a:rPr lang="ru-RU" sz="2300" dirty="0"/>
              <a:t> в </a:t>
            </a:r>
            <a:r>
              <a:rPr lang="ru-RU" sz="2300" dirty="0" err="1"/>
              <a:t>печері</a:t>
            </a:r>
            <a:r>
              <a:rPr lang="ru-RU" sz="2300" dirty="0"/>
              <a:t> </a:t>
            </a:r>
            <a:r>
              <a:rPr lang="ru-RU" sz="2300" dirty="0" err="1"/>
              <a:t>Хіра</a:t>
            </a:r>
            <a:r>
              <a:rPr lang="ru-RU" sz="2300" dirty="0"/>
              <a:t>, </a:t>
            </a:r>
            <a:r>
              <a:rPr lang="ru-RU" sz="2300" dirty="0" err="1"/>
              <a:t>що</a:t>
            </a:r>
            <a:r>
              <a:rPr lang="ru-RU" sz="2300" dirty="0"/>
              <a:t> </a:t>
            </a:r>
            <a:r>
              <a:rPr lang="ru-RU" sz="2300" dirty="0" err="1"/>
              <a:t>поруч</a:t>
            </a:r>
            <a:r>
              <a:rPr lang="ru-RU" sz="2300" dirty="0"/>
              <a:t> з </a:t>
            </a:r>
            <a:r>
              <a:rPr lang="ru-RU" sz="2300" dirty="0" err="1"/>
              <a:t>меккою</a:t>
            </a:r>
            <a:r>
              <a:rPr lang="ru-RU" sz="2300" dirty="0"/>
              <a:t>, де </a:t>
            </a:r>
            <a:r>
              <a:rPr lang="ru-RU" sz="2300" dirty="0" err="1"/>
              <a:t>йому</a:t>
            </a:r>
            <a:r>
              <a:rPr lang="ru-RU" sz="2300" dirty="0"/>
              <a:t> </a:t>
            </a:r>
            <a:r>
              <a:rPr lang="ru-RU" sz="2300" dirty="0" err="1"/>
              <a:t>були</a:t>
            </a:r>
            <a:r>
              <a:rPr lang="ru-RU" sz="2300" dirty="0"/>
              <a:t> </a:t>
            </a:r>
            <a:r>
              <a:rPr lang="ru-RU" sz="2300" dirty="0" err="1"/>
              <a:t>послані</a:t>
            </a:r>
            <a:r>
              <a:rPr lang="ru-RU" sz="2300" dirty="0"/>
              <a:t> через ангела </a:t>
            </a:r>
            <a:r>
              <a:rPr lang="ru-RU" sz="2300" dirty="0" err="1"/>
              <a:t>Джабраїла</a:t>
            </a:r>
            <a:r>
              <a:rPr lang="ru-RU" sz="2300" dirty="0"/>
              <a:t> </a:t>
            </a:r>
            <a:r>
              <a:rPr lang="ru-RU" sz="2300" dirty="0" err="1"/>
              <a:t>вірші</a:t>
            </a:r>
            <a:r>
              <a:rPr lang="ru-RU" sz="2300" dirty="0"/>
              <a:t> Священного Корану</a:t>
            </a:r>
            <a:r>
              <a:rPr lang="ru-RU" sz="2300" dirty="0" smtClean="0"/>
              <a:t>.</a:t>
            </a:r>
            <a:endParaRPr lang="ru-RU" sz="2300" dirty="0"/>
          </a:p>
          <a:p>
            <a:r>
              <a:rPr lang="ru-RU" sz="2300" dirty="0"/>
              <a:t>У </a:t>
            </a:r>
            <a:r>
              <a:rPr lang="ru-RU" sz="2300" dirty="0" err="1"/>
              <a:t>зв'язку</a:t>
            </a:r>
            <a:r>
              <a:rPr lang="ru-RU" sz="2300" dirty="0"/>
              <a:t> з </a:t>
            </a:r>
            <a:r>
              <a:rPr lang="ru-RU" sz="2300" dirty="0" err="1"/>
              <a:t>тим</a:t>
            </a:r>
            <a:r>
              <a:rPr lang="ru-RU" sz="2300" dirty="0"/>
              <a:t>, </a:t>
            </a:r>
            <a:r>
              <a:rPr lang="ru-RU" sz="2300" dirty="0" err="1"/>
              <a:t>що</a:t>
            </a:r>
            <a:r>
              <a:rPr lang="ru-RU" sz="2300" dirty="0"/>
              <a:t> </a:t>
            </a:r>
            <a:r>
              <a:rPr lang="ru-RU" sz="2300" dirty="0" err="1"/>
              <a:t>ісламський</a:t>
            </a:r>
            <a:r>
              <a:rPr lang="ru-RU" sz="2300" dirty="0"/>
              <a:t> </a:t>
            </a:r>
            <a:r>
              <a:rPr lang="ru-RU" sz="2300" dirty="0" err="1"/>
              <a:t>календар</a:t>
            </a:r>
            <a:r>
              <a:rPr lang="ru-RU" sz="2300" dirty="0"/>
              <a:t> є </a:t>
            </a:r>
            <a:r>
              <a:rPr lang="ru-RU" sz="2300" dirty="0" err="1"/>
              <a:t>місячним</a:t>
            </a:r>
            <a:r>
              <a:rPr lang="ru-RU" sz="2300" dirty="0"/>
              <a:t>, початок і </a:t>
            </a:r>
            <a:r>
              <a:rPr lang="ru-RU" sz="2300" dirty="0" err="1"/>
              <a:t>закінчення</a:t>
            </a:r>
            <a:r>
              <a:rPr lang="ru-RU" sz="2300" dirty="0"/>
              <a:t> </a:t>
            </a:r>
            <a:r>
              <a:rPr lang="ru-RU" sz="2300" dirty="0" err="1"/>
              <a:t>місяця</a:t>
            </a:r>
            <a:r>
              <a:rPr lang="ru-RU" sz="2300" dirty="0"/>
              <a:t> Рамадан </a:t>
            </a:r>
            <a:r>
              <a:rPr lang="ru-RU" sz="2300" dirty="0" err="1"/>
              <a:t>щороку</a:t>
            </a:r>
            <a:r>
              <a:rPr lang="ru-RU" sz="2300" dirty="0"/>
              <a:t> </a:t>
            </a:r>
            <a:r>
              <a:rPr lang="ru-RU" sz="2300" dirty="0" err="1"/>
              <a:t>зміщується</a:t>
            </a:r>
            <a:r>
              <a:rPr lang="ru-RU" sz="2300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1"/>
          <a:stretch/>
        </p:blipFill>
        <p:spPr bwMode="auto">
          <a:xfrm>
            <a:off x="0" y="4293096"/>
            <a:ext cx="4350793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04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427984" y="1916832"/>
            <a:ext cx="4462264" cy="1611610"/>
          </a:xfrm>
        </p:spPr>
        <p:txBody>
          <a:bodyPr/>
          <a:lstStyle/>
          <a:p>
            <a:r>
              <a:rPr lang="ru-RU" b="1" dirty="0" smtClean="0"/>
              <a:t>ОБРЯДИ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369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НІКАХ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(ВКЛАДЕННЯ </a:t>
            </a:r>
            <a:r>
              <a:rPr lang="ru-RU" dirty="0"/>
              <a:t>ШЛЮБУ)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256584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Шлюб</a:t>
            </a:r>
            <a:r>
              <a:rPr lang="ru-RU" dirty="0"/>
              <a:t> </a:t>
            </a:r>
            <a:r>
              <a:rPr lang="ru-RU" dirty="0" err="1"/>
              <a:t>визнається</a:t>
            </a:r>
            <a:r>
              <a:rPr lang="ru-RU" dirty="0"/>
              <a:t> </a:t>
            </a:r>
            <a:r>
              <a:rPr lang="ru-RU" dirty="0" err="1"/>
              <a:t>дійсним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, коли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здійснений</a:t>
            </a:r>
            <a:r>
              <a:rPr lang="ru-RU" dirty="0"/>
              <a:t> з </a:t>
            </a:r>
            <a:r>
              <a:rPr lang="ru-RU" dirty="0" err="1"/>
              <a:t>дотриманням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відповідних</a:t>
            </a:r>
            <a:r>
              <a:rPr lang="ru-RU" dirty="0"/>
              <a:t> </a:t>
            </a:r>
            <a:r>
              <a:rPr lang="ru-RU" dirty="0" err="1"/>
              <a:t>обрядів</a:t>
            </a:r>
            <a:r>
              <a:rPr lang="ru-RU" dirty="0"/>
              <a:t> і </a:t>
            </a:r>
            <a:r>
              <a:rPr lang="ru-RU" dirty="0" err="1"/>
              <a:t>освячений</a:t>
            </a:r>
            <a:r>
              <a:rPr lang="ru-RU" dirty="0"/>
              <a:t> </a:t>
            </a:r>
            <a:r>
              <a:rPr lang="ru-RU" dirty="0" err="1"/>
              <a:t>іменем</a:t>
            </a:r>
            <a:r>
              <a:rPr lang="ru-RU" dirty="0"/>
              <a:t> Аллаха.</a:t>
            </a:r>
          </a:p>
          <a:p>
            <a:endParaRPr lang="ru-RU" dirty="0"/>
          </a:p>
          <a:p>
            <a:r>
              <a:rPr lang="ru-RU" dirty="0"/>
              <a:t>  Обряд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проводитися</a:t>
            </a:r>
            <a:r>
              <a:rPr lang="ru-RU" dirty="0"/>
              <a:t> як у </a:t>
            </a:r>
            <a:r>
              <a:rPr lang="ru-RU" dirty="0" err="1"/>
              <a:t>мечеті</a:t>
            </a:r>
            <a:r>
              <a:rPr lang="ru-RU" dirty="0"/>
              <a:t>, так і </a:t>
            </a:r>
            <a:r>
              <a:rPr lang="ru-RU" dirty="0" err="1"/>
              <a:t>вдома</a:t>
            </a:r>
            <a:r>
              <a:rPr lang="ru-RU" dirty="0"/>
              <a:t>, і </a:t>
            </a:r>
            <a:r>
              <a:rPr lang="ru-RU" dirty="0" err="1"/>
              <a:t>навіть</a:t>
            </a:r>
            <a:r>
              <a:rPr lang="ru-RU" dirty="0"/>
              <a:t> у </a:t>
            </a:r>
            <a:r>
              <a:rPr lang="ru-RU" dirty="0" err="1"/>
              <a:t>відсутність</a:t>
            </a:r>
            <a:r>
              <a:rPr lang="ru-RU" dirty="0"/>
              <a:t> </a:t>
            </a:r>
            <a:r>
              <a:rPr lang="ru-RU" dirty="0" err="1"/>
              <a:t>нареченого</a:t>
            </a:r>
            <a:r>
              <a:rPr lang="ru-RU" dirty="0"/>
              <a:t> з </a:t>
            </a:r>
            <a:r>
              <a:rPr lang="ru-RU" dirty="0" err="1"/>
              <a:t>нареченою</a:t>
            </a:r>
            <a:r>
              <a:rPr lang="ru-RU" dirty="0"/>
              <a:t> - просто </a:t>
            </a:r>
            <a:r>
              <a:rPr lang="ru-RU" dirty="0" err="1"/>
              <a:t>посилають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свідків</a:t>
            </a:r>
            <a:r>
              <a:rPr lang="ru-RU" dirty="0"/>
              <a:t> на знак </a:t>
            </a:r>
            <a:r>
              <a:rPr lang="ru-RU" dirty="0" err="1"/>
              <a:t>згоди</a:t>
            </a:r>
            <a:r>
              <a:rPr lang="ru-RU" dirty="0"/>
              <a:t> на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церемонії</a:t>
            </a:r>
            <a:r>
              <a:rPr lang="ru-RU" dirty="0"/>
              <a:t> </a:t>
            </a:r>
            <a:r>
              <a:rPr lang="ru-RU" dirty="0" err="1"/>
              <a:t>одруження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Никах </a:t>
            </a:r>
            <a:r>
              <a:rPr lang="ru-RU" dirty="0" err="1"/>
              <a:t>полягає</a:t>
            </a:r>
            <a:r>
              <a:rPr lang="ru-RU" dirty="0"/>
              <a:t> в </a:t>
            </a:r>
            <a:r>
              <a:rPr lang="ru-RU" dirty="0" err="1"/>
              <a:t>читанні</a:t>
            </a:r>
            <a:r>
              <a:rPr lang="ru-RU" dirty="0"/>
              <a:t> Корану і </a:t>
            </a:r>
            <a:r>
              <a:rPr lang="ru-RU" dirty="0" err="1"/>
              <a:t>молитви</a:t>
            </a:r>
            <a:r>
              <a:rPr lang="ru-RU" dirty="0"/>
              <a:t>, і </a:t>
            </a:r>
            <a:r>
              <a:rPr lang="ru-RU" dirty="0" err="1"/>
              <a:t>завершується</a:t>
            </a:r>
            <a:r>
              <a:rPr lang="ru-RU" dirty="0"/>
              <a:t> клятвами.</a:t>
            </a:r>
          </a:p>
          <a:p>
            <a:endParaRPr lang="ru-RU" dirty="0"/>
          </a:p>
          <a:p>
            <a:r>
              <a:rPr lang="ru-RU" dirty="0" err="1"/>
              <a:t>Щоб</a:t>
            </a:r>
            <a:r>
              <a:rPr lang="ru-RU" dirty="0"/>
              <a:t> провести </a:t>
            </a:r>
            <a:r>
              <a:rPr lang="ru-RU" dirty="0" err="1"/>
              <a:t>весільний</a:t>
            </a:r>
            <a:r>
              <a:rPr lang="ru-RU" dirty="0"/>
              <a:t> обряд не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запрошення</a:t>
            </a:r>
            <a:r>
              <a:rPr lang="ru-RU" dirty="0"/>
              <a:t> духовенства, але в </a:t>
            </a:r>
            <a:r>
              <a:rPr lang="ru-RU" dirty="0" err="1"/>
              <a:t>переважній</a:t>
            </a:r>
            <a:r>
              <a:rPr lang="ru-RU" dirty="0"/>
              <a:t>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 </a:t>
            </a:r>
            <a:r>
              <a:rPr lang="ru-RU" dirty="0" err="1"/>
              <a:t>запрошується</a:t>
            </a:r>
            <a:r>
              <a:rPr lang="ru-RU" dirty="0"/>
              <a:t> </a:t>
            </a:r>
            <a:r>
              <a:rPr lang="ru-RU" dirty="0" err="1"/>
              <a:t>імам</a:t>
            </a:r>
            <a:r>
              <a:rPr lang="ru-RU" dirty="0"/>
              <a:t> </a:t>
            </a:r>
            <a:r>
              <a:rPr lang="ru-RU" dirty="0" err="1"/>
              <a:t>місцевої</a:t>
            </a:r>
            <a:r>
              <a:rPr lang="ru-RU" dirty="0"/>
              <a:t> </a:t>
            </a:r>
            <a:r>
              <a:rPr lang="ru-RU" dirty="0" err="1"/>
              <a:t>мечеті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993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645" y="3573016"/>
            <a:ext cx="4981355" cy="32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20" y="0"/>
            <a:ext cx="4237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17" y="0"/>
            <a:ext cx="4907563" cy="379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62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>
            <a:normAutofit/>
          </a:bodyPr>
          <a:lstStyle/>
          <a:p>
            <a:r>
              <a:rPr lang="ru-RU" dirty="0" smtClean="0"/>
              <a:t>ВІДМІННА РИСА МУСУЛЬМАНСЬКОГО ШЛЮБУ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412776"/>
            <a:ext cx="6516216" cy="54452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3600" dirty="0" err="1"/>
              <a:t>Допустимість</a:t>
            </a:r>
            <a:r>
              <a:rPr lang="ru-RU" sz="3600" dirty="0"/>
              <a:t> </a:t>
            </a:r>
            <a:r>
              <a:rPr lang="ru-RU" sz="3600" dirty="0" err="1"/>
              <a:t>багатоженства</a:t>
            </a:r>
            <a:r>
              <a:rPr lang="ru-RU" sz="3600" dirty="0"/>
              <a:t> </a:t>
            </a:r>
            <a:r>
              <a:rPr lang="ru-RU" sz="3600" dirty="0" smtClean="0"/>
              <a:t>.</a:t>
            </a:r>
            <a:endParaRPr lang="ru-RU" sz="3600" dirty="0"/>
          </a:p>
          <a:p>
            <a:r>
              <a:rPr lang="ru-RU" sz="3600" dirty="0" err="1"/>
              <a:t>Відсутність</a:t>
            </a:r>
            <a:r>
              <a:rPr lang="ru-RU" sz="3600" dirty="0"/>
              <a:t> </a:t>
            </a:r>
            <a:r>
              <a:rPr lang="ru-RU" sz="3600" dirty="0" err="1"/>
              <a:t>адміністративних</a:t>
            </a:r>
            <a:r>
              <a:rPr lang="ru-RU" sz="3600" dirty="0"/>
              <a:t> формальностей. </a:t>
            </a:r>
            <a:r>
              <a:rPr lang="ru-RU" sz="3600" dirty="0" err="1"/>
              <a:t>Урочиста</a:t>
            </a:r>
            <a:r>
              <a:rPr lang="ru-RU" sz="3600" dirty="0"/>
              <a:t> </a:t>
            </a:r>
            <a:r>
              <a:rPr lang="ru-RU" sz="3600" dirty="0" err="1"/>
              <a:t>частина</a:t>
            </a:r>
            <a:r>
              <a:rPr lang="ru-RU" sz="3600" dirty="0"/>
              <a:t> представлена ​​</a:t>
            </a:r>
            <a:r>
              <a:rPr lang="ru-RU" sz="3600" dirty="0" err="1"/>
              <a:t>виключно</a:t>
            </a:r>
            <a:r>
              <a:rPr lang="ru-RU" sz="3600" dirty="0"/>
              <a:t> </a:t>
            </a:r>
            <a:r>
              <a:rPr lang="ru-RU" sz="3600" dirty="0" err="1"/>
              <a:t>застіллям</a:t>
            </a:r>
            <a:r>
              <a:rPr lang="ru-RU" sz="3600" dirty="0"/>
              <a:t> ( але не </a:t>
            </a:r>
            <a:r>
              <a:rPr lang="ru-RU" sz="3600" dirty="0" err="1"/>
              <a:t>обов'язково</a:t>
            </a:r>
            <a:r>
              <a:rPr lang="ru-RU" sz="3600" dirty="0" smtClean="0"/>
              <a:t>).</a:t>
            </a:r>
            <a:endParaRPr lang="ru-RU" sz="3600" dirty="0"/>
          </a:p>
          <a:p>
            <a:r>
              <a:rPr lang="ru-RU" sz="3600" dirty="0" err="1"/>
              <a:t>Вкрай</a:t>
            </a:r>
            <a:r>
              <a:rPr lang="ru-RU" sz="3600" dirty="0"/>
              <a:t> </a:t>
            </a:r>
            <a:r>
              <a:rPr lang="ru-RU" sz="3600" dirty="0" err="1"/>
              <a:t>бажано</a:t>
            </a:r>
            <a:r>
              <a:rPr lang="ru-RU" sz="3600" dirty="0"/>
              <a:t> </a:t>
            </a:r>
            <a:r>
              <a:rPr lang="ru-RU" sz="3600" dirty="0" err="1"/>
              <a:t>присутність</a:t>
            </a:r>
            <a:r>
              <a:rPr lang="ru-RU" sz="3600" dirty="0"/>
              <a:t> </a:t>
            </a:r>
            <a:r>
              <a:rPr lang="ru-RU" sz="3600" dirty="0" err="1"/>
              <a:t>опікуна</a:t>
            </a:r>
            <a:r>
              <a:rPr lang="ru-RU" sz="3600" dirty="0"/>
              <a:t> </a:t>
            </a:r>
            <a:r>
              <a:rPr lang="ru-RU" sz="3600" dirty="0" err="1"/>
              <a:t>нареченої</a:t>
            </a:r>
            <a:r>
              <a:rPr lang="ru-RU" sz="3600" dirty="0"/>
              <a:t> - батька </a:t>
            </a:r>
            <a:r>
              <a:rPr lang="ru-RU" sz="3600" dirty="0" err="1"/>
              <a:t>нареченої</a:t>
            </a:r>
            <a:r>
              <a:rPr lang="ru-RU" sz="3600" dirty="0"/>
              <a:t> , при </a:t>
            </a:r>
            <a:r>
              <a:rPr lang="ru-RU" sz="3600" dirty="0" err="1"/>
              <a:t>його</a:t>
            </a:r>
            <a:r>
              <a:rPr lang="ru-RU" sz="3600" dirty="0"/>
              <a:t> </a:t>
            </a:r>
            <a:r>
              <a:rPr lang="ru-RU" sz="3600" dirty="0" err="1"/>
              <a:t>відсутності</a:t>
            </a:r>
            <a:r>
              <a:rPr lang="ru-RU" sz="3600" dirty="0"/>
              <a:t> - </a:t>
            </a:r>
            <a:r>
              <a:rPr lang="ru-RU" sz="3600" dirty="0" err="1" smtClean="0"/>
              <a:t>діда</a:t>
            </a:r>
            <a:r>
              <a:rPr lang="ru-RU" sz="3600" smtClean="0"/>
              <a:t>, дядька, </a:t>
            </a:r>
            <a:r>
              <a:rPr lang="ru-RU" sz="3600" dirty="0"/>
              <a:t>брата. </a:t>
            </a:r>
            <a:r>
              <a:rPr lang="ru-RU" sz="3600" dirty="0" err="1"/>
              <a:t>Присутність</a:t>
            </a:r>
            <a:r>
              <a:rPr lang="ru-RU" sz="3600" dirty="0"/>
              <a:t> батька </a:t>
            </a:r>
            <a:r>
              <a:rPr lang="ru-RU" sz="3600" dirty="0" err="1"/>
              <a:t>нареченої</a:t>
            </a:r>
            <a:r>
              <a:rPr lang="ru-RU" sz="3600" dirty="0"/>
              <a:t> </a:t>
            </a:r>
            <a:r>
              <a:rPr lang="ru-RU" sz="3600" dirty="0" err="1"/>
              <a:t>увазі</a:t>
            </a:r>
            <a:r>
              <a:rPr lang="ru-RU" sz="3600" dirty="0"/>
              <a:t> </a:t>
            </a:r>
            <a:r>
              <a:rPr lang="ru-RU" sz="3600" dirty="0" err="1"/>
              <a:t>його</a:t>
            </a:r>
            <a:r>
              <a:rPr lang="ru-RU" sz="3600" dirty="0"/>
              <a:t> </a:t>
            </a:r>
            <a:r>
              <a:rPr lang="ru-RU" sz="3600" dirty="0" err="1"/>
              <a:t>згоду</a:t>
            </a:r>
            <a:r>
              <a:rPr lang="ru-RU" sz="3600" dirty="0"/>
              <a:t> на </a:t>
            </a:r>
            <a:r>
              <a:rPr lang="ru-RU" sz="3600" dirty="0" err="1"/>
              <a:t>шлюб</a:t>
            </a:r>
            <a:r>
              <a:rPr lang="ru-RU" sz="3600" dirty="0"/>
              <a:t> дочки.</a:t>
            </a:r>
          </a:p>
          <a:p>
            <a:r>
              <a:rPr lang="ru-RU" sz="3600" dirty="0"/>
              <a:t>Для </a:t>
            </a:r>
            <a:r>
              <a:rPr lang="ru-RU" sz="3600" dirty="0" err="1"/>
              <a:t>розлучення</a:t>
            </a:r>
            <a:r>
              <a:rPr lang="ru-RU" sz="3600" dirty="0"/>
              <a:t> </a:t>
            </a:r>
            <a:r>
              <a:rPr lang="ru-RU" sz="3600" dirty="0" err="1"/>
              <a:t>необхідно</a:t>
            </a:r>
            <a:r>
              <a:rPr lang="ru-RU" sz="3600" dirty="0"/>
              <a:t> три рази </a:t>
            </a:r>
            <a:r>
              <a:rPr lang="ru-RU" sz="3600" dirty="0" err="1"/>
              <a:t>оголосити</a:t>
            </a:r>
            <a:r>
              <a:rPr lang="ru-RU" sz="3600" dirty="0"/>
              <a:t> про </a:t>
            </a:r>
            <a:r>
              <a:rPr lang="ru-RU" sz="3600" dirty="0" err="1"/>
              <a:t>намір</a:t>
            </a:r>
            <a:r>
              <a:rPr lang="ru-RU" sz="3600" dirty="0"/>
              <a:t> </a:t>
            </a:r>
            <a:r>
              <a:rPr lang="ru-RU" sz="3600" dirty="0" err="1"/>
              <a:t>розлучитися</a:t>
            </a:r>
            <a:r>
              <a:rPr lang="ru-RU" sz="3600" dirty="0"/>
              <a:t> (</a:t>
            </a:r>
            <a:r>
              <a:rPr lang="ru-RU" sz="3600" dirty="0" err="1"/>
              <a:t>вимовити</a:t>
            </a:r>
            <a:r>
              <a:rPr lang="ru-RU" sz="3600" dirty="0"/>
              <a:t> " </a:t>
            </a:r>
            <a:r>
              <a:rPr lang="ru-RU" sz="3600" dirty="0" err="1"/>
              <a:t>Талак</a:t>
            </a:r>
            <a:r>
              <a:rPr lang="ru-RU" sz="3600" dirty="0"/>
              <a:t> " ) у </a:t>
            </a:r>
            <a:r>
              <a:rPr lang="ru-RU" sz="3600" dirty="0" err="1"/>
              <a:t>присутності</a:t>
            </a:r>
            <a:r>
              <a:rPr lang="ru-RU" sz="3600" dirty="0"/>
              <a:t> </a:t>
            </a:r>
            <a:r>
              <a:rPr lang="ru-RU" sz="3600" dirty="0" err="1"/>
              <a:t>свідків</a:t>
            </a:r>
            <a:r>
              <a:rPr lang="ru-RU" sz="3600" dirty="0"/>
              <a:t>. Перед </a:t>
            </a:r>
            <a:r>
              <a:rPr lang="ru-RU" sz="3600" dirty="0" err="1"/>
              <a:t>тим</a:t>
            </a:r>
            <a:r>
              <a:rPr lang="ru-RU" sz="3600" dirty="0"/>
              <a:t> , як </a:t>
            </a:r>
            <a:r>
              <a:rPr lang="ru-RU" sz="3600" dirty="0" err="1"/>
              <a:t>оголосити</a:t>
            </a:r>
            <a:r>
              <a:rPr lang="ru-RU" sz="3600" dirty="0"/>
              <a:t> про </a:t>
            </a:r>
            <a:r>
              <a:rPr lang="ru-RU" sz="3600" dirty="0" err="1"/>
              <a:t>новий</a:t>
            </a:r>
            <a:r>
              <a:rPr lang="ru-RU" sz="3600" dirty="0"/>
              <a:t> </a:t>
            </a:r>
            <a:r>
              <a:rPr lang="ru-RU" sz="3600" dirty="0" err="1"/>
              <a:t>шлюб</a:t>
            </a:r>
            <a:r>
              <a:rPr lang="ru-RU" sz="3600" dirty="0"/>
              <a:t> , </a:t>
            </a:r>
            <a:r>
              <a:rPr lang="ru-RU" sz="3600" dirty="0" err="1"/>
              <a:t>необхідно</a:t>
            </a:r>
            <a:r>
              <a:rPr lang="ru-RU" sz="3600" dirty="0"/>
              <a:t> </a:t>
            </a:r>
            <a:r>
              <a:rPr lang="ru-RU" sz="3600" dirty="0" err="1"/>
              <a:t>витримати</a:t>
            </a:r>
            <a:r>
              <a:rPr lang="ru-RU" sz="3600" dirty="0"/>
              <a:t> час ( </a:t>
            </a:r>
            <a:r>
              <a:rPr lang="ru-RU" sz="3600" dirty="0" err="1"/>
              <a:t>іддах</a:t>
            </a:r>
            <a:r>
              <a:rPr lang="ru-RU" sz="3600" dirty="0"/>
              <a:t> </a:t>
            </a:r>
            <a:r>
              <a:rPr lang="ru-RU" sz="3600" dirty="0" smtClean="0"/>
              <a:t>).</a:t>
            </a:r>
            <a:endParaRPr lang="ru-RU" sz="3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943"/>
            <a:ext cx="2483768" cy="527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4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5793507"/>
          </a:xfrm>
        </p:spPr>
        <p:txBody>
          <a:bodyPr>
            <a:normAutofit/>
          </a:bodyPr>
          <a:lstStyle/>
          <a:p>
            <a:r>
              <a:rPr lang="ru-RU" dirty="0" err="1" smtClean="0"/>
              <a:t>Іслам</a:t>
            </a:r>
            <a:r>
              <a:rPr lang="ru-RU" dirty="0" smtClean="0"/>
              <a:t> </a:t>
            </a:r>
            <a:r>
              <a:rPr lang="ru-RU" dirty="0" err="1" smtClean="0"/>
              <a:t>виник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Аравії</a:t>
            </a:r>
            <a:r>
              <a:rPr lang="ru-RU" dirty="0"/>
              <a:t> в </a:t>
            </a:r>
            <a:r>
              <a:rPr lang="en-US" dirty="0"/>
              <a:t>VII </a:t>
            </a:r>
            <a:r>
              <a:rPr lang="ru-RU" dirty="0"/>
              <a:t>ст. </a:t>
            </a:r>
            <a:r>
              <a:rPr lang="ru-RU" dirty="0" err="1"/>
              <a:t>Засновник</a:t>
            </a:r>
            <a:r>
              <a:rPr lang="ru-RU" dirty="0"/>
              <a:t> - Мухаммед. </a:t>
            </a:r>
          </a:p>
          <a:p>
            <a:r>
              <a:rPr lang="ru-RU" dirty="0" err="1"/>
              <a:t>Іслам</a:t>
            </a:r>
            <a:r>
              <a:rPr lang="ru-RU" dirty="0"/>
              <a:t> </a:t>
            </a:r>
            <a:r>
              <a:rPr lang="ru-RU" dirty="0" err="1"/>
              <a:t>складався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значним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християнства</a:t>
            </a:r>
            <a:r>
              <a:rPr lang="ru-RU" dirty="0"/>
              <a:t> і </a:t>
            </a:r>
            <a:r>
              <a:rPr lang="ru-RU" dirty="0" err="1"/>
              <a:t>іудаїзму</a:t>
            </a:r>
            <a:r>
              <a:rPr lang="ru-RU" dirty="0"/>
              <a:t>. </a:t>
            </a:r>
          </a:p>
          <a:p>
            <a:r>
              <a:rPr lang="ru-RU" dirty="0"/>
              <a:t>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арабських</a:t>
            </a:r>
            <a:r>
              <a:rPr lang="ru-RU" dirty="0"/>
              <a:t> </a:t>
            </a:r>
            <a:r>
              <a:rPr lang="ru-RU" dirty="0" err="1"/>
              <a:t>завоювань</a:t>
            </a:r>
            <a:r>
              <a:rPr lang="ru-RU" dirty="0"/>
              <a:t> </a:t>
            </a:r>
            <a:r>
              <a:rPr lang="ru-RU" dirty="0" err="1"/>
              <a:t>розповсюдився</a:t>
            </a:r>
            <a:r>
              <a:rPr lang="ru-RU" dirty="0"/>
              <a:t> на </a:t>
            </a:r>
            <a:r>
              <a:rPr lang="ru-RU" dirty="0" err="1"/>
              <a:t>Близькому</a:t>
            </a:r>
            <a:r>
              <a:rPr lang="ru-RU" dirty="0"/>
              <a:t> і </a:t>
            </a:r>
            <a:r>
              <a:rPr lang="ru-RU" dirty="0" err="1"/>
              <a:t>Середньому</a:t>
            </a:r>
            <a:r>
              <a:rPr lang="ru-RU" dirty="0"/>
              <a:t> </a:t>
            </a:r>
            <a:r>
              <a:rPr lang="ru-RU" dirty="0" err="1"/>
              <a:t>Сході</a:t>
            </a:r>
            <a:r>
              <a:rPr lang="ru-RU" dirty="0"/>
              <a:t>, </a:t>
            </a:r>
            <a:r>
              <a:rPr lang="ru-RU" dirty="0" err="1"/>
              <a:t>пізніше</a:t>
            </a:r>
            <a:r>
              <a:rPr lang="ru-RU" dirty="0"/>
              <a:t> в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 Далекого Сходу, </a:t>
            </a:r>
            <a:r>
              <a:rPr lang="ru-RU" dirty="0" err="1"/>
              <a:t>Південно-Східної</a:t>
            </a:r>
            <a:r>
              <a:rPr lang="ru-RU" dirty="0"/>
              <a:t> </a:t>
            </a:r>
            <a:r>
              <a:rPr lang="ru-RU" dirty="0" err="1"/>
              <a:t>Азії</a:t>
            </a:r>
            <a:r>
              <a:rPr lang="ru-RU" dirty="0"/>
              <a:t>, Африки. </a:t>
            </a:r>
          </a:p>
        </p:txBody>
      </p:sp>
    </p:spTree>
    <p:extLst>
      <p:ext uri="{BB962C8B-B14F-4D97-AF65-F5344CB8AC3E}">
        <p14:creationId xmlns:p14="http://schemas.microsoft.com/office/powerpoint/2010/main" val="183065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 b="5100"/>
          <a:stretch/>
        </p:blipFill>
        <p:spPr bwMode="auto">
          <a:xfrm>
            <a:off x="5202" y="52119"/>
            <a:ext cx="6660232" cy="682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8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3960440" cy="6669360"/>
          </a:xfrm>
        </p:spPr>
        <p:txBody>
          <a:bodyPr>
            <a:normAutofit fontScale="62500" lnSpcReduction="20000"/>
          </a:bodyPr>
          <a:lstStyle/>
          <a:p>
            <a:r>
              <a:rPr lang="uk-UA" sz="5300" dirty="0"/>
              <a:t>Головні принципи ісламу викладені в </a:t>
            </a:r>
            <a:r>
              <a:rPr lang="uk-UA" sz="5300" dirty="0" smtClean="0"/>
              <a:t>Корані.</a:t>
            </a:r>
          </a:p>
          <a:p>
            <a:r>
              <a:rPr lang="uk-UA" sz="5300" dirty="0" smtClean="0"/>
              <a:t>Основні </a:t>
            </a:r>
            <a:r>
              <a:rPr lang="uk-UA" sz="5300" dirty="0"/>
              <a:t>догмати - поклоніння єдиному всемогутньому Богу - Аллаху і шанування </a:t>
            </a:r>
            <a:r>
              <a:rPr lang="uk-UA" sz="5300" dirty="0" err="1"/>
              <a:t>Мухаммеда</a:t>
            </a:r>
            <a:r>
              <a:rPr lang="uk-UA" sz="5300" dirty="0"/>
              <a:t> пророком - посланником </a:t>
            </a:r>
            <a:r>
              <a:rPr lang="uk-UA" sz="5300" dirty="0" smtClean="0"/>
              <a:t>Аллаха.</a:t>
            </a:r>
          </a:p>
          <a:p>
            <a:r>
              <a:rPr lang="uk-UA" sz="5300" dirty="0" smtClean="0"/>
              <a:t>Мусульмани </a:t>
            </a:r>
            <a:r>
              <a:rPr lang="uk-UA" sz="5300" dirty="0"/>
              <a:t>вірять у безсмертя душі і загробне життя.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" r="1086" b="4081"/>
          <a:stretch/>
        </p:blipFill>
        <p:spPr bwMode="auto">
          <a:xfrm>
            <a:off x="4427985" y="-11866"/>
            <a:ext cx="4716016" cy="690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1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3635896" cy="6858000"/>
          </a:xfrm>
        </p:spPr>
        <p:txBody>
          <a:bodyPr>
            <a:noAutofit/>
          </a:bodyPr>
          <a:lstStyle/>
          <a:p>
            <a:r>
              <a:rPr lang="uk-UA" sz="3300" dirty="0" smtClean="0"/>
              <a:t>Число послідовників ісламу оцінюється близько 900 млн. чоловік.</a:t>
            </a:r>
          </a:p>
          <a:p>
            <a:r>
              <a:rPr lang="uk-UA" sz="3300" dirty="0" smtClean="0"/>
              <a:t>Майже у всіх країнах з переважно мусульманським населенням іслам є державною релігією.</a:t>
            </a:r>
            <a:endParaRPr lang="uk-UA" sz="33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6"/>
          <a:stretch/>
        </p:blipFill>
        <p:spPr bwMode="auto">
          <a:xfrm>
            <a:off x="3491880" y="0"/>
            <a:ext cx="5652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3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ЧИСЕЛЬНІСТЬ МУСУЛЬМАН ПО КРАЇНАХ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652"/>
            <a:ext cx="9144000" cy="536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94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ІСЛАМ - </a:t>
            </a:r>
            <a:r>
              <a:rPr lang="ru-RU" sz="3600" dirty="0" err="1" smtClean="0"/>
              <a:t>наймолодша</a:t>
            </a:r>
            <a:r>
              <a:rPr lang="ru-RU" sz="3600" dirty="0" smtClean="0"/>
              <a:t> </a:t>
            </a:r>
            <a:r>
              <a:rPr lang="ru-RU" sz="3600" dirty="0"/>
              <a:t>з </a:t>
            </a:r>
            <a:r>
              <a:rPr lang="ru-RU" sz="3600" dirty="0" err="1"/>
              <a:t>релігій</a:t>
            </a:r>
            <a:r>
              <a:rPr lang="ru-RU" sz="3600" dirty="0"/>
              <a:t>, тому </a:t>
            </a:r>
            <a:r>
              <a:rPr lang="ru-RU" sz="3600" dirty="0" err="1"/>
              <a:t>іудеї</a:t>
            </a:r>
            <a:r>
              <a:rPr lang="ru-RU" sz="3600" dirty="0"/>
              <a:t> і </a:t>
            </a:r>
            <a:r>
              <a:rPr lang="ru-RU" sz="3600" dirty="0" err="1"/>
              <a:t>християни</a:t>
            </a:r>
            <a:r>
              <a:rPr lang="ru-RU" sz="3600" dirty="0"/>
              <a:t> </a:t>
            </a:r>
            <a:r>
              <a:rPr lang="ru-RU" sz="3600" dirty="0" err="1"/>
              <a:t>дивляться</a:t>
            </a:r>
            <a:r>
              <a:rPr lang="ru-RU" sz="3600" dirty="0"/>
              <a:t> на мусульман як на </a:t>
            </a:r>
            <a:r>
              <a:rPr lang="ru-RU" sz="3600" dirty="0" err="1"/>
              <a:t>плагіаторів</a:t>
            </a:r>
            <a:r>
              <a:rPr lang="ru-RU" sz="3600" dirty="0"/>
              <a:t>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" y="1853055"/>
            <a:ext cx="9144000" cy="500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03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6336704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Походження ісламу ясніше, ніж походження християнства і буддизму, бо воно майже з самого початку висвітлюється письмовими джерелами. Але і тут дуже багато легендарного.</a:t>
            </a:r>
          </a:p>
          <a:p>
            <a:r>
              <a:rPr lang="uk-UA" sz="3600" dirty="0" smtClean="0"/>
              <a:t>За мусульманською традицією, засновником ісламу був пророк Божий </a:t>
            </a:r>
            <a:r>
              <a:rPr lang="uk-UA" sz="3600" dirty="0" err="1" smtClean="0"/>
              <a:t>Мухаммед</a:t>
            </a:r>
            <a:r>
              <a:rPr lang="uk-UA" sz="3600" dirty="0" smtClean="0"/>
              <a:t>, араб, що жив у Мецці, він нібито отримав від Бога ряд «одкровень», записаних у священній книзі Корані, і передав їх людям</a:t>
            </a:r>
            <a:r>
              <a:rPr lang="ru-RU" sz="3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586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S1025942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C82BD51-9234-4CDB-8707-34F4C90998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TS102594218</Template>
  <TotalTime>87</TotalTime>
  <Words>639</Words>
  <Application>Microsoft Office PowerPoint</Application>
  <PresentationFormat>Экран (4:3)</PresentationFormat>
  <Paragraphs>53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TS102594218</vt:lpstr>
      <vt:lpstr>Мусульманська культура</vt:lpstr>
      <vt:lpstr>ІСЛАМ (з арабської "покірність")</vt:lpstr>
      <vt:lpstr>Презентация PowerPoint</vt:lpstr>
      <vt:lpstr>Презентация PowerPoint</vt:lpstr>
      <vt:lpstr>Презентация PowerPoint</vt:lpstr>
      <vt:lpstr>Презентация PowerPoint</vt:lpstr>
      <vt:lpstr>ЧИСЕЛЬНІСТЬ МУСУЛЬМАН ПО КРАЇНАХ</vt:lpstr>
      <vt:lpstr>ІСЛАМ - наймолодша з релігій, тому іудеї і християни дивляться на мусульман як на плагіаторів.</vt:lpstr>
      <vt:lpstr>Презентация PowerPoint</vt:lpstr>
      <vt:lpstr>Презентация PowerPoint</vt:lpstr>
      <vt:lpstr>Презентация PowerPoint</vt:lpstr>
      <vt:lpstr>КОРАН</vt:lpstr>
      <vt:lpstr>Презентация PowerPoint</vt:lpstr>
      <vt:lpstr>ЧОРНИЙ КАМІНЬ КААБИ</vt:lpstr>
      <vt:lpstr>Презентация PowerPoint</vt:lpstr>
      <vt:lpstr>Презентация PowerPoint</vt:lpstr>
      <vt:lpstr>ЩО Є СИМВОЛОМ ІСЛАМУ?</vt:lpstr>
      <vt:lpstr>Презентация PowerPoint</vt:lpstr>
      <vt:lpstr>Презентация PowerPoint</vt:lpstr>
      <vt:lpstr>ПРОЧАНИ У ХРАМУ КААБИ. МЕККА.</vt:lpstr>
      <vt:lpstr>Свята</vt:lpstr>
      <vt:lpstr>РАМАДАН</vt:lpstr>
      <vt:lpstr>ОБРЯДИ</vt:lpstr>
      <vt:lpstr>НІКАХ (ВКЛАДЕННЯ ШЛЮБУ)</vt:lpstr>
      <vt:lpstr>Презентация PowerPoint</vt:lpstr>
      <vt:lpstr>ВІДМІННА РИСА МУСУЛЬМАНСЬКОГО ШЛЮБУ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Мусульманська культура</dc:title>
  <dc:creator>Пользователь Windows</dc:creator>
  <cp:lastModifiedBy>Пользователь Windows</cp:lastModifiedBy>
  <cp:revision>9</cp:revision>
  <dcterms:created xsi:type="dcterms:W3CDTF">2013-11-23T15:10:51Z</dcterms:created>
  <dcterms:modified xsi:type="dcterms:W3CDTF">2013-11-23T16:40:04Z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TC025942189991</vt:lpwstr>
  </property>
</Properties>
</file>