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851648" cy="2143140"/>
          </a:xfrm>
        </p:spPr>
        <p:txBody>
          <a:bodyPr/>
          <a:lstStyle/>
          <a:p>
            <a:pPr algn="ctr"/>
            <a:r>
              <a:rPr lang="uk-UA" dirty="0" smtClean="0"/>
              <a:t>Теорія Бутлерова</a:t>
            </a:r>
            <a:endParaRPr lang="uk-UA" dirty="0"/>
          </a:p>
        </p:txBody>
      </p:sp>
      <p:pic>
        <p:nvPicPr>
          <p:cNvPr id="4098" name="Picture 2" descr="C:\Users\admin\Desktop\hqdefau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143248"/>
            <a:ext cx="4572000" cy="3429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3500462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>Теорія Бутлерова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 — теорія хімічної будови органічних сполук, запропонована російським вченим Олександром Бутлеровим.</a:t>
            </a:r>
            <a:br>
              <a:rPr lang="uk-UA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До сьогодні вважається науковою основою органічної хімії. Олександр Бутлеров виходив з того, що внаслідок дослідження низки хімічних перетворень, характерних для тієї чи іншої сполуки, можна встановити її будову.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1026" name="Picture 2" descr="C:\Users\admin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500438"/>
            <a:ext cx="4429156" cy="29367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7858180" cy="33575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200" b="1" dirty="0" smtClean="0"/>
              <a:t>		</a:t>
            </a:r>
            <a:r>
              <a:rPr lang="vi-VN" sz="3200" b="1" dirty="0" smtClean="0">
                <a:solidFill>
                  <a:schemeClr val="tx2"/>
                </a:solidFill>
              </a:rPr>
              <a:t>Олекс</a:t>
            </a:r>
            <a:r>
              <a:rPr lang="uk-UA" sz="3200" b="1" dirty="0" smtClean="0">
                <a:solidFill>
                  <a:schemeClr val="tx2"/>
                </a:solidFill>
              </a:rPr>
              <a:t>а</a:t>
            </a:r>
            <a:r>
              <a:rPr lang="vi-VN" sz="3200" b="1" dirty="0" smtClean="0">
                <a:solidFill>
                  <a:schemeClr val="tx2"/>
                </a:solidFill>
              </a:rPr>
              <a:t>ндр Мих</a:t>
            </a:r>
            <a:r>
              <a:rPr lang="uk-UA" sz="3200" b="1" dirty="0" smtClean="0">
                <a:solidFill>
                  <a:schemeClr val="tx2"/>
                </a:solidFill>
              </a:rPr>
              <a:t>а</a:t>
            </a:r>
            <a:r>
              <a:rPr lang="vi-VN" sz="3200" b="1" dirty="0" smtClean="0">
                <a:solidFill>
                  <a:schemeClr val="tx2"/>
                </a:solidFill>
              </a:rPr>
              <a:t>йлович Бутл</a:t>
            </a:r>
            <a:r>
              <a:rPr lang="uk-UA" sz="3200" b="1" dirty="0" smtClean="0">
                <a:solidFill>
                  <a:schemeClr val="tx2"/>
                </a:solidFill>
              </a:rPr>
              <a:t>е</a:t>
            </a:r>
            <a:r>
              <a:rPr lang="vi-VN" sz="3200" b="1" dirty="0" smtClean="0">
                <a:solidFill>
                  <a:schemeClr val="tx2"/>
                </a:solidFill>
              </a:rPr>
              <a:t>ров</a:t>
            </a:r>
            <a:r>
              <a:rPr lang="vi-VN" sz="3200" dirty="0" smtClean="0">
                <a:solidFill>
                  <a:schemeClr val="tx2"/>
                </a:solidFill>
              </a:rPr>
              <a:t> — російський хімік, основоположник теорії хімічної будови, яка лежить в основі сучасної органічної хімії, засновник школи хіміків-органіків</a:t>
            </a:r>
            <a:r>
              <a:rPr lang="vi-VN" dirty="0" smtClean="0">
                <a:solidFill>
                  <a:schemeClr val="tx2"/>
                </a:solidFill>
              </a:rPr>
              <a:t>.</a:t>
            </a:r>
            <a:endParaRPr lang="uk-UA" dirty="0">
              <a:solidFill>
                <a:schemeClr val="tx2"/>
              </a:solidFill>
            </a:endParaRPr>
          </a:p>
        </p:txBody>
      </p:sp>
      <p:pic>
        <p:nvPicPr>
          <p:cNvPr id="2050" name="Picture 2" descr="C:\Users\admin\Desktop\Butlerov_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962275"/>
            <a:ext cx="3133725" cy="3895725"/>
          </a:xfrm>
          <a:prstGeom prst="rect">
            <a:avLst/>
          </a:prstGeom>
          <a:noFill/>
        </p:spPr>
      </p:pic>
      <p:pic>
        <p:nvPicPr>
          <p:cNvPr id="2051" name="Picture 3" descr="C:\Users\admin\Desktop\butlerov320h2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286124"/>
            <a:ext cx="3786214" cy="29579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500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Основні положення теорії Бутлерова</a:t>
            </a:r>
          </a:p>
          <a:p>
            <a:pPr>
              <a:buNone/>
            </a:pPr>
            <a:r>
              <a:rPr lang="uk-UA" sz="2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молекулах атоми з’єднуються не безладно, а в певній послідовності і відповідно до їх валентності. Така послідовність з’єднаних у молекулу атомів визначає хімічну будову.</a:t>
            </a:r>
            <a:endParaRPr lang="uk-UA" sz="2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Наприклад, у молекулах гексану, гексену-3, гексину-2, циклогексану і бензену, відповідно до валентності, є своя послідовність сполучення атомів Карбону в молекулі, а отже, і кожна молекула має свою, тільки їй властиву будову:</a:t>
            </a:r>
          </a:p>
          <a:p>
            <a:r>
              <a:rPr lang="uk-UA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Гексан</a:t>
            </a:r>
          </a:p>
          <a:p>
            <a:pPr>
              <a:buNone/>
            </a:pPr>
            <a:endParaRPr lang="uk-UA" sz="2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Гексен-3</a:t>
            </a:r>
            <a:endParaRPr lang="uk-UA" sz="2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Гексин-2</a:t>
            </a:r>
          </a:p>
          <a:p>
            <a:pPr>
              <a:buNone/>
            </a:pPr>
            <a:endParaRPr lang="uk-UA" sz="2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/>
          </a:p>
        </p:txBody>
      </p:sp>
      <p:pic>
        <p:nvPicPr>
          <p:cNvPr id="9" name="Picture 4" descr="C:\Users\admin\Desktop\18498da278a2e709e7476cf40a3f925c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lum bright="40000" contrast="40000"/>
          </a:blip>
          <a:srcRect/>
          <a:stretch>
            <a:fillRect/>
          </a:stretch>
        </p:blipFill>
        <p:spPr bwMode="auto">
          <a:xfrm>
            <a:off x="571472" y="3857628"/>
            <a:ext cx="5397538" cy="428628"/>
          </a:xfrm>
          <a:prstGeom prst="rect">
            <a:avLst/>
          </a:prstGeom>
          <a:noFill/>
        </p:spPr>
      </p:pic>
      <p:pic>
        <p:nvPicPr>
          <p:cNvPr id="16" name="Рисунок 15" descr="d648835f6419a6e69f64536f1fa7cb2a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lum bright="40000" contrast="40000"/>
          </a:blip>
          <a:stretch>
            <a:fillRect/>
          </a:stretch>
        </p:blipFill>
        <p:spPr>
          <a:xfrm>
            <a:off x="642910" y="4714884"/>
            <a:ext cx="5357850" cy="428628"/>
          </a:xfrm>
          <a:prstGeom prst="rect">
            <a:avLst/>
          </a:prstGeom>
        </p:spPr>
      </p:pic>
      <p:pic>
        <p:nvPicPr>
          <p:cNvPr id="17" name="Рисунок 16" descr="122e87445cad7f4b8f9d9205db44c250.png"/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lum bright="40000" contrast="40000"/>
          </a:blip>
          <a:stretch>
            <a:fillRect/>
          </a:stretch>
        </p:blipFill>
        <p:spPr>
          <a:xfrm>
            <a:off x="571471" y="5572140"/>
            <a:ext cx="5500727" cy="428628"/>
          </a:xfrm>
          <a:prstGeom prst="rect">
            <a:avLst/>
          </a:prstGeom>
        </p:spPr>
      </p:pic>
    </p:spTree>
  </p:cSld>
  <p:clrMapOvr>
    <a:masterClrMapping/>
  </p:clrMapOvr>
  <p:transition spd="slow"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52"/>
            <a:ext cx="8501122" cy="6572296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uk-UA" sz="2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Атоми або групи атомів у молекулі взаємно впливають один на одного, від цього залежить реакційна здатність.</a:t>
            </a:r>
            <a:endParaRPr lang="uk-UA" sz="2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Наприклад, у молекулі етиленгліколю  і сульфатної кислоти  міститься по дві гідроксигрупи, однак вони мають різні (наприклад, за силою) кислотні властивості. Так, із розведеної сульфатної кислоти дигідроген (водень) можуть витискувати практично всі метали, що стоять в </a:t>
            </a:r>
            <a:r>
              <a:rPr lang="en-US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EXPH </a:t>
            </a:r>
            <a:r>
              <a:rPr lang="uk-UA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 водню, а з етиленгліколю тільки найактивніші з них — лужні. Це вказує на те, що різні за складом радикали справляють різний вплив на однакові групи атомів .</a:t>
            </a:r>
          </a:p>
          <a:p>
            <a:pPr>
              <a:buNone/>
            </a:pPr>
            <a:r>
              <a:rPr lang="uk-UA" sz="2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Атоми в молекулах можуть зазнавати взаємного впливу, навіть коли вони не перебувають у безпосередньому зв’язку один з одним. Так у молекулі хлорметану атом Хлору впливає на атоми Гідрогену, які безпосередньо не зв’язані з ним: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4" name="Рисунок 3" descr="5f7a02ccd47d9038be26008ebf97d6c2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lum bright="40000" contrast="40000"/>
          </a:blip>
          <a:stretch>
            <a:fillRect/>
          </a:stretch>
        </p:blipFill>
        <p:spPr>
          <a:xfrm>
            <a:off x="500034" y="5072075"/>
            <a:ext cx="3571900" cy="357189"/>
          </a:xfrm>
          <a:prstGeom prst="rect">
            <a:avLst/>
          </a:prstGeom>
        </p:spPr>
      </p:pic>
      <p:pic>
        <p:nvPicPr>
          <p:cNvPr id="5" name="Рисунок 4" descr="6efd5504e417edfffbb11bbd8faf0984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lum bright="40000" contrast="40000"/>
          </a:blip>
          <a:stretch>
            <a:fillRect/>
          </a:stretch>
        </p:blipFill>
        <p:spPr>
          <a:xfrm>
            <a:off x="500034" y="5500702"/>
            <a:ext cx="3571900" cy="357190"/>
          </a:xfrm>
          <a:prstGeom prst="rect">
            <a:avLst/>
          </a:prstGeom>
        </p:spPr>
      </p:pic>
      <p:pic>
        <p:nvPicPr>
          <p:cNvPr id="6" name="Рисунок 5" descr="5f7a02ccd47d9038be26008ebf97d6c2 (1)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lum bright="40000" contrast="40000"/>
          </a:blip>
          <a:stretch>
            <a:fillRect/>
          </a:stretch>
        </p:blipFill>
        <p:spPr>
          <a:xfrm>
            <a:off x="500034" y="5929330"/>
            <a:ext cx="3571900" cy="357190"/>
          </a:xfrm>
          <a:prstGeom prst="rect">
            <a:avLst/>
          </a:prstGeom>
        </p:spPr>
      </p:pic>
      <p:pic>
        <p:nvPicPr>
          <p:cNvPr id="7" name="Рисунок 6" descr="39963d0a0f9ad1d616e6fbf54a43480d.png"/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lum bright="40000" contrast="40000"/>
          </a:blip>
          <a:stretch>
            <a:fillRect/>
          </a:stretch>
        </p:blipFill>
        <p:spPr>
          <a:xfrm>
            <a:off x="500034" y="6357958"/>
            <a:ext cx="3571900" cy="357190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401080" cy="5967434"/>
          </a:xfrm>
        </p:spPr>
        <p:txBody>
          <a:bodyPr/>
          <a:lstStyle/>
          <a:p>
            <a:pPr>
              <a:buNone/>
            </a:pPr>
            <a:r>
              <a:rPr lang="uk-UA" i="1" dirty="0" smtClean="0"/>
              <a:t>		</a:t>
            </a:r>
            <a:r>
              <a:rPr lang="uk-UA" sz="2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Властивості органічних сполук залежать не тільки від того, які атоми і в якій кількості входять до складу молекули, але й від їх хімічної будови, тобто порядку з’єднання між собою.</a:t>
            </a:r>
            <a:endParaRPr lang="uk-UA" sz="2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Якщо дві органічні сполуки мають однаковий склад, але різну будову, то різними будуть їх властивості:</a:t>
            </a:r>
          </a:p>
          <a:p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-бутан</a:t>
            </a:r>
          </a:p>
          <a:p>
            <a:pPr>
              <a:buNone/>
            </a:pPr>
            <a:endParaRPr lang="uk-UA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ізо</a:t>
            </a:r>
            <a:r>
              <a:rPr lang="uk-UA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-бутан</a:t>
            </a:r>
          </a:p>
          <a:p>
            <a:endParaRPr lang="uk-UA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bb1b0bcc6d9e3d5f1052dec3786dd60a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lum bright="40000" contrast="40000"/>
          </a:blip>
          <a:stretch>
            <a:fillRect/>
          </a:stretch>
        </p:blipFill>
        <p:spPr>
          <a:xfrm>
            <a:off x="500034" y="3786190"/>
            <a:ext cx="6921548" cy="571504"/>
          </a:xfrm>
          <a:prstGeom prst="rect">
            <a:avLst/>
          </a:prstGeom>
        </p:spPr>
      </p:pic>
      <p:pic>
        <p:nvPicPr>
          <p:cNvPr id="5" name="Рисунок 4" descr="eb062c31d46a831ea6611f8f4d42eb8f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lum bright="40000" contrast="40000"/>
          </a:blip>
          <a:stretch>
            <a:fillRect/>
          </a:stretch>
        </p:blipFill>
        <p:spPr>
          <a:xfrm>
            <a:off x="500034" y="5357827"/>
            <a:ext cx="3167085" cy="500066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3887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b="1" dirty="0" smtClean="0"/>
              <a:t>		</a:t>
            </a:r>
            <a:r>
              <a:rPr lang="uk-UA" b="1" u="sng" dirty="0" smtClean="0">
                <a:solidFill>
                  <a:schemeClr val="tx2"/>
                </a:solidFill>
              </a:rPr>
              <a:t>Основні положення теорії хімічної будови органічних сполук</a:t>
            </a:r>
            <a:endParaRPr lang="uk-UA" u="sng" dirty="0" smtClean="0">
              <a:solidFill>
                <a:schemeClr val="tx2"/>
              </a:solidFill>
            </a:endParaRPr>
          </a:p>
          <a:p>
            <a:r>
              <a:rPr lang="uk-UA" dirty="0" smtClean="0">
                <a:solidFill>
                  <a:schemeClr val="tx2"/>
                </a:solidFill>
              </a:rPr>
              <a:t> у хімічних сполуках атоми з'єднуються між собою у певному порядку відповідно до їх валентності, що визначає хімічну будову молекул;</a:t>
            </a:r>
          </a:p>
          <a:p>
            <a:r>
              <a:rPr lang="uk-UA" dirty="0" smtClean="0">
                <a:solidFill>
                  <a:schemeClr val="tx2"/>
                </a:solidFill>
              </a:rPr>
              <a:t> хімічні і фізичні властивості органічних сполук залежать як від природи і кількості атомів, що входять до їх складу, так і від хімічної будови молекул;</a:t>
            </a:r>
          </a:p>
          <a:p>
            <a:r>
              <a:rPr lang="uk-UA" dirty="0" smtClean="0">
                <a:solidFill>
                  <a:schemeClr val="tx2"/>
                </a:solidFill>
              </a:rPr>
              <a:t> для кожної емпіричної формули можна вивести певну кількість теоретично можливих структур (ізомерів);</a:t>
            </a:r>
          </a:p>
          <a:p>
            <a:r>
              <a:rPr lang="uk-UA" dirty="0" smtClean="0">
                <a:solidFill>
                  <a:schemeClr val="tx2"/>
                </a:solidFill>
              </a:rPr>
              <a:t> кожна органічна речовина має лише одну формулу хімічної будови, яка дає уявлення про властивості даної сполуки;</a:t>
            </a:r>
          </a:p>
          <a:p>
            <a:r>
              <a:rPr lang="uk-UA" dirty="0" smtClean="0">
                <a:solidFill>
                  <a:schemeClr val="tx2"/>
                </a:solidFill>
              </a:rPr>
              <a:t> у молекулах існує взаємний вплив атомів як безпосередньо звязаних, так і безпосередньо не звязаних один з одним.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 spd="slow">
    <p:circl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</TotalTime>
  <Words>22</Words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Теорія Бутлерова</vt:lpstr>
      <vt:lpstr>Теорія Бутлерова — теорія хімічної будови органічних сполук, запропонована російським вченим Олександром Бутлеровим. До сьогодні вважається науковою основою органічної хімії. Олександр Бутлеров виходив з того, що внаслідок дослідження низки хімічних перетворень, характерних для тієї чи іншої сполуки, можна встановити її будову. 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Бутлерова</dc:title>
  <dc:creator>admin</dc:creator>
  <cp:lastModifiedBy>admin</cp:lastModifiedBy>
  <cp:revision>9</cp:revision>
  <dcterms:created xsi:type="dcterms:W3CDTF">2013-12-13T05:07:07Z</dcterms:created>
  <dcterms:modified xsi:type="dcterms:W3CDTF">2013-12-13T21:07:19Z</dcterms:modified>
</cp:coreProperties>
</file>