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575" autoAdjust="0"/>
  </p:normalViewPr>
  <p:slideViewPr>
    <p:cSldViewPr>
      <p:cViewPr varScale="1">
        <p:scale>
          <a:sx n="76" d="100"/>
          <a:sy n="76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E117-491C-4D07-95BD-9C908F48B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54359-EBEB-480A-9234-AE0807654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6369-64B1-4534-8266-AB3F2194A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D7FCEF-971A-479D-8E3F-3191A768D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3C8F-9D1B-47D4-AB69-B6269D01B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23F10-AFB6-4B18-95B6-4BC092F98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4CA0-9846-4CC5-AC26-D9BF97057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7CE90-C516-453A-8B52-258B6D405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2D0C3-60FB-4316-9C00-D05D2351B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96940-8E63-430D-9D0B-594EC4B72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0578-D712-45DA-BC02-A109AC5E6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12A21-7382-41A3-A013-042516821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C3A160F-94F6-4052-B9F0-0ED691C0F4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049344" cy="990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Гроші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та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грошова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одиниця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6" name="Рисунок 5" descr="baks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324225" cy="21050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23326" y="1844824"/>
            <a:ext cx="506420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Функції</a:t>
            </a:r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грошей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544616" cy="54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посередником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нагромадження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 бути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абстрактної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багатства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перетворюються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скарб.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dirty="0" smtClean="0"/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1043608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3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Функції</a:t>
            </a:r>
            <a:r>
              <a:rPr lang="ru-RU" sz="4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6" name="Рисунок 5" descr="mirgif.com_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412776"/>
            <a:ext cx="2924407" cy="2520280"/>
          </a:xfrm>
          <a:prstGeom prst="rect">
            <a:avLst/>
          </a:prstGeom>
        </p:spPr>
      </p:pic>
      <p:pic>
        <p:nvPicPr>
          <p:cNvPr id="7" name="Рисунок 6" descr="mone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21088"/>
            <a:ext cx="2933700" cy="2019300"/>
          </a:xfrm>
          <a:prstGeom prst="rect">
            <a:avLst/>
          </a:prstGeom>
        </p:spPr>
      </p:pic>
      <p:pic>
        <p:nvPicPr>
          <p:cNvPr id="8" name="Рисунок 7" descr="0_a036a_5145df17_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32656"/>
            <a:ext cx="504056" cy="79911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47001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важливих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платежу —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обслуговують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погашення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боргових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між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суб'єктами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розширеного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відтворення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обслуговують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міжнародному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економічному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обороті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реалізацію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взаємовідносин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між </a:t>
            </a:r>
            <a:r>
              <a:rPr lang="ru-RU" sz="2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dirty="0" smtClean="0"/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899592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3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Функції</a:t>
            </a:r>
            <a:r>
              <a:rPr lang="ru-RU" sz="4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2903"/>
          <a:stretch>
            <a:fillRect/>
          </a:stretch>
        </p:blipFill>
        <p:spPr bwMode="auto">
          <a:xfrm>
            <a:off x="5508104" y="4653136"/>
            <a:ext cx="340152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5238" b="10957"/>
          <a:stretch>
            <a:fillRect/>
          </a:stretch>
        </p:blipFill>
        <p:spPr bwMode="auto">
          <a:xfrm>
            <a:off x="467544" y="4797152"/>
            <a:ext cx="3096344" cy="1728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_a036a_5145df17_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4664"/>
            <a:ext cx="504056" cy="79911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0060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критерієм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матеріально-речового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носіїв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неповноцінні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номінальна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благородного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них.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Неповноцінні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субстанціональної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них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білонна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монета.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 ─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користувалися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переходу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неповноцінних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грошей.</a:t>
            </a:r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683568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3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Види</a:t>
            </a:r>
            <a:r>
              <a:rPr lang="ru-RU" sz="4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19460" name="Picture 2" descr="C:\Users\lee\Desktop\загруженно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2143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lee\Desktop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843808" y="6396335"/>
            <a:ext cx="1672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err="1">
                <a:solidFill>
                  <a:schemeClr val="bg1"/>
                </a:solidFill>
                <a:latin typeface="Corbel" pitchFamily="34" charset="0"/>
              </a:rPr>
              <a:t>Повноцінні</a:t>
            </a:r>
            <a:endParaRPr lang="ru-RU" u="sng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516216" y="6396335"/>
            <a:ext cx="1988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err="1">
                <a:solidFill>
                  <a:schemeClr val="bg1"/>
                </a:solidFill>
                <a:latin typeface="Corbel" pitchFamily="34" charset="0"/>
              </a:rPr>
              <a:t>Неповноцінні</a:t>
            </a:r>
            <a:endParaRPr lang="ru-RU" u="sng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8" name="Рисунок 7" descr="animaciya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085184"/>
            <a:ext cx="2719189" cy="112997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00600"/>
          </a:xfrm>
        </p:spPr>
        <p:txBody>
          <a:bodyPr/>
          <a:lstStyle/>
          <a:p>
            <a:pPr eaLnBrk="1" hangingPunct="1"/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товаром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худоба, зерно, ракушки,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хутра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як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еквівалент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Купівельна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спроможність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конкретному товару,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грошей.</a:t>
            </a:r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683568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3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Види</a:t>
            </a:r>
            <a:r>
              <a:rPr lang="ru-RU" sz="4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2286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17032"/>
            <a:ext cx="1580457" cy="28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b="12500"/>
          <a:stretch>
            <a:fillRect/>
          </a:stretch>
        </p:blipFill>
        <p:spPr bwMode="auto">
          <a:xfrm>
            <a:off x="5148064" y="3645024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301207"/>
            <a:ext cx="1728192" cy="138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229200"/>
            <a:ext cx="2088232" cy="13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05064"/>
            <a:ext cx="1656184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nimaciya2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005064"/>
            <a:ext cx="2143124" cy="890587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800600"/>
          </a:xfrm>
        </p:spPr>
        <p:txBody>
          <a:bodyPr/>
          <a:lstStyle/>
          <a:p>
            <a:pPr eaLnBrk="1" hangingPunct="1"/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шматки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ваги,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часом вони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трансформувались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форму монет. Монета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(золота,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срібла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сплавів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 ваги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грошового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платежу.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755576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3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Види</a:t>
            </a:r>
            <a:r>
              <a:rPr lang="ru-RU" sz="4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4" name="Рисунок 3" descr="mone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25144"/>
            <a:ext cx="2615385" cy="18002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13176"/>
            <a:ext cx="2818315" cy="156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9006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2520280" cy="13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157192"/>
            <a:ext cx="2592288" cy="13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800600"/>
          </a:xfrm>
        </p:spPr>
        <p:txBody>
          <a:bodyPr/>
          <a:lstStyle/>
          <a:p>
            <a:pPr eaLnBrk="1" hangingPunct="1"/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Паперові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співрозмірна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номіналом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випускаються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державою для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покриття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наділяються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нею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курсом,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визнаються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законним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платіжним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засобом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1043608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Види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77019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2678452" cy="18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97152"/>
            <a:ext cx="31359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6870058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04664"/>
            <a:ext cx="495300" cy="6667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3" cy="4800600"/>
          </a:xfrm>
        </p:spPr>
        <p:txBody>
          <a:bodyPr/>
          <a:lstStyle/>
          <a:p>
            <a:pPr eaLnBrk="1" hangingPunct="1"/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чином оформлений борг,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цінного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покупки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оплати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боргів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Оплата по таким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зобов'язанням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оплата проводиться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на першу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невиконання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вексель, банкнота, чек,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899592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Види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грошей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9906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4005064"/>
            <a:ext cx="3094112" cy="230696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11-А класу НВК№2 Куйдан Юлія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Гроші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268760"/>
            <a:ext cx="8568952" cy="3024336"/>
          </a:xfrm>
        </p:spPr>
        <p:txBody>
          <a:bodyPr/>
          <a:lstStyle/>
          <a:p>
            <a:r>
              <a:rPr lang="vi-VN" sz="2800" dirty="0" smtClean="0"/>
              <a:t>Гроші — </a:t>
            </a:r>
            <a:r>
              <a:rPr lang="ru-RU" sz="2800" i="1" dirty="0" err="1" smtClean="0"/>
              <a:t>особливий</a:t>
            </a:r>
            <a:r>
              <a:rPr lang="ru-RU" sz="2800" i="1" dirty="0" smtClean="0"/>
              <a:t> товар,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загальною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еквівалентною</a:t>
            </a:r>
            <a:r>
              <a:rPr lang="ru-RU" sz="2800" i="1" dirty="0" smtClean="0"/>
              <a:t> формою </a:t>
            </a:r>
            <a:r>
              <a:rPr lang="ru-RU" sz="2800" i="1" dirty="0" err="1" smtClean="0"/>
              <a:t>вартості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інших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товарів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Гроші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виконують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функції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мірила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вартості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засобу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обігу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Крім</a:t>
            </a:r>
            <a:r>
              <a:rPr lang="ru-RU" sz="2800" i="1" dirty="0" smtClean="0"/>
              <a:t> того, вони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засобами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нагромадження</a:t>
            </a:r>
            <a:r>
              <a:rPr lang="ru-RU" sz="2800" i="1" dirty="0" smtClean="0"/>
              <a:t> та платежу. З </a:t>
            </a:r>
            <a:r>
              <a:rPr lang="ru-RU" sz="2800" i="1" dirty="0" err="1" smtClean="0"/>
              <a:t>утворенням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світового</a:t>
            </a:r>
            <a:r>
              <a:rPr lang="ru-RU" sz="2800" i="1" dirty="0" smtClean="0"/>
              <a:t> ринку </a:t>
            </a:r>
            <a:r>
              <a:rPr lang="ru-RU" sz="2800" i="1" dirty="0" err="1" smtClean="0"/>
              <a:t>деякі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національні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гроші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виконують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функції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світових</a:t>
            </a:r>
            <a:r>
              <a:rPr lang="ru-RU" sz="2800" i="1" dirty="0" smtClean="0"/>
              <a:t>.</a:t>
            </a:r>
          </a:p>
          <a:p>
            <a:endParaRPr lang="ru-RU" sz="2800" dirty="0"/>
          </a:p>
        </p:txBody>
      </p:sp>
      <p:pic>
        <p:nvPicPr>
          <p:cNvPr id="7" name="Picture 4" descr="C:\Users\lee\Desktop\220px-1_hryvnia_2006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3816424" cy="202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437112"/>
            <a:ext cx="3907418" cy="19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95887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i="1" dirty="0"/>
              <a:t>В </a:t>
            </a:r>
            <a:r>
              <a:rPr lang="ru-RU" sz="2100" i="1" dirty="0" err="1"/>
              <a:t>економічній</a:t>
            </a:r>
            <a:r>
              <a:rPr lang="ru-RU" sz="2100" i="1" dirty="0"/>
              <a:t> </a:t>
            </a:r>
            <a:r>
              <a:rPr lang="ru-RU" sz="2100" i="1" dirty="0" err="1"/>
              <a:t>теорії</a:t>
            </a:r>
            <a:r>
              <a:rPr lang="ru-RU" sz="2100" i="1" dirty="0"/>
              <a:t> </a:t>
            </a:r>
            <a:r>
              <a:rPr lang="ru-RU" sz="2100" i="1" dirty="0" err="1"/>
              <a:t>виділяють</a:t>
            </a:r>
            <a:r>
              <a:rPr lang="ru-RU" sz="2100" i="1" dirty="0"/>
              <a:t> </a:t>
            </a:r>
            <a:r>
              <a:rPr lang="ru-RU" sz="2100" i="1" dirty="0" err="1"/>
              <a:t>дві</a:t>
            </a:r>
            <a:r>
              <a:rPr lang="ru-RU" sz="2100" i="1" dirty="0"/>
              <a:t> </a:t>
            </a:r>
            <a:r>
              <a:rPr lang="ru-RU" sz="2100" i="1" dirty="0" err="1"/>
              <a:t>основні</a:t>
            </a:r>
            <a:r>
              <a:rPr lang="ru-RU" sz="2100" i="1" dirty="0"/>
              <a:t> </a:t>
            </a:r>
            <a:r>
              <a:rPr lang="ru-RU" sz="2100" i="1" dirty="0" err="1"/>
              <a:t>концепції</a:t>
            </a:r>
            <a:r>
              <a:rPr lang="ru-RU" sz="2100" i="1" dirty="0"/>
              <a:t> </a:t>
            </a:r>
            <a:r>
              <a:rPr lang="ru-RU" sz="2100" i="1" dirty="0" err="1"/>
              <a:t>походження</a:t>
            </a:r>
            <a:r>
              <a:rPr lang="ru-RU" sz="2100" i="1" dirty="0"/>
              <a:t> </a:t>
            </a:r>
            <a:r>
              <a:rPr lang="ru-RU" sz="2100" i="1" dirty="0" smtClean="0"/>
              <a:t>грошей: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100" i="1" dirty="0" err="1" smtClean="0"/>
              <a:t>Раціоналістична</a:t>
            </a:r>
            <a:r>
              <a:rPr lang="ru-RU" sz="2100" i="1" dirty="0"/>
              <a:t> — </a:t>
            </a:r>
            <a:r>
              <a:rPr lang="ru-RU" sz="2100" i="1" dirty="0" err="1"/>
              <a:t>гроші</a:t>
            </a:r>
            <a:r>
              <a:rPr lang="ru-RU" sz="2100" i="1" dirty="0"/>
              <a:t> </a:t>
            </a:r>
            <a:r>
              <a:rPr lang="ru-RU" sz="2100" i="1" dirty="0" err="1"/>
              <a:t>виникли</a:t>
            </a:r>
            <a:r>
              <a:rPr lang="ru-RU" sz="2100" i="1" dirty="0"/>
              <a:t> як </a:t>
            </a:r>
            <a:r>
              <a:rPr lang="ru-RU" sz="2100" i="1" dirty="0" err="1"/>
              <a:t>наслідок</a:t>
            </a:r>
            <a:r>
              <a:rPr lang="ru-RU" sz="2100" i="1" dirty="0"/>
              <a:t> </a:t>
            </a:r>
            <a:r>
              <a:rPr lang="ru-RU" sz="2100" i="1" dirty="0" err="1"/>
              <a:t>певної</a:t>
            </a:r>
            <a:r>
              <a:rPr lang="ru-RU" sz="2100" i="1" dirty="0"/>
              <a:t> </a:t>
            </a:r>
            <a:r>
              <a:rPr lang="ru-RU" sz="2100" i="1" dirty="0" err="1"/>
              <a:t>раціональної</a:t>
            </a:r>
            <a:r>
              <a:rPr lang="ru-RU" sz="2100" i="1" dirty="0"/>
              <a:t> угоди </a:t>
            </a:r>
            <a:r>
              <a:rPr lang="ru-RU" sz="2100" i="1" dirty="0" err="1"/>
              <a:t>між</a:t>
            </a:r>
            <a:r>
              <a:rPr lang="ru-RU" sz="2100" i="1" dirty="0"/>
              <a:t> людьми через </a:t>
            </a:r>
            <a:r>
              <a:rPr lang="ru-RU" sz="2100" i="1" dirty="0" err="1"/>
              <a:t>необхідність</a:t>
            </a:r>
            <a:r>
              <a:rPr lang="ru-RU" sz="2100" i="1" dirty="0"/>
              <a:t> </a:t>
            </a:r>
            <a:r>
              <a:rPr lang="ru-RU" sz="2100" i="1" dirty="0" err="1"/>
              <a:t>виділення</a:t>
            </a:r>
            <a:r>
              <a:rPr lang="ru-RU" sz="2100" i="1" dirty="0"/>
              <a:t> </a:t>
            </a:r>
            <a:r>
              <a:rPr lang="ru-RU" sz="2100" i="1" dirty="0" err="1"/>
              <a:t>спеціального</a:t>
            </a:r>
            <a:r>
              <a:rPr lang="ru-RU" sz="2100" i="1" dirty="0"/>
              <a:t> </a:t>
            </a:r>
            <a:r>
              <a:rPr lang="ru-RU" sz="2100" i="1" dirty="0" err="1"/>
              <a:t>інструменту</a:t>
            </a:r>
            <a:r>
              <a:rPr lang="ru-RU" sz="2100" i="1" dirty="0"/>
              <a:t> для </a:t>
            </a:r>
            <a:r>
              <a:rPr lang="ru-RU" sz="2100" i="1" dirty="0" err="1"/>
              <a:t>обслуговування</a:t>
            </a:r>
            <a:r>
              <a:rPr lang="ru-RU" sz="2100" i="1" dirty="0"/>
              <a:t> </a:t>
            </a:r>
            <a:r>
              <a:rPr lang="ru-RU" sz="2100" i="1" dirty="0" err="1"/>
              <a:t>сфери</a:t>
            </a:r>
            <a:r>
              <a:rPr lang="ru-RU" sz="2100" i="1" dirty="0"/>
              <a:t> товарного </a:t>
            </a:r>
            <a:r>
              <a:rPr lang="ru-RU" sz="2100" i="1" dirty="0" err="1"/>
              <a:t>обігу</a:t>
            </a:r>
            <a:r>
              <a:rPr lang="ru-RU" sz="2100" i="1" dirty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100" i="1" dirty="0" err="1"/>
              <a:t>Еволюційна</a:t>
            </a:r>
            <a:r>
              <a:rPr lang="ru-RU" sz="2100" i="1" dirty="0"/>
              <a:t> — </a:t>
            </a:r>
            <a:r>
              <a:rPr lang="ru-RU" sz="2100" i="1" dirty="0" err="1"/>
              <a:t>гроші</a:t>
            </a:r>
            <a:r>
              <a:rPr lang="ru-RU" sz="2100" i="1" dirty="0"/>
              <a:t> </a:t>
            </a:r>
            <a:r>
              <a:rPr lang="ru-RU" sz="2100" i="1" dirty="0" err="1"/>
              <a:t>виділяють</a:t>
            </a:r>
            <a:r>
              <a:rPr lang="ru-RU" sz="2100" i="1" dirty="0"/>
              <a:t> </a:t>
            </a:r>
            <a:r>
              <a:rPr lang="ru-RU" sz="2100" i="1" dirty="0" err="1"/>
              <a:t>із</a:t>
            </a:r>
            <a:r>
              <a:rPr lang="ru-RU" sz="2100" i="1" dirty="0"/>
              <a:t> </a:t>
            </a:r>
            <a:r>
              <a:rPr lang="ru-RU" sz="2100" i="1" dirty="0" err="1"/>
              <a:t>загальної</a:t>
            </a:r>
            <a:r>
              <a:rPr lang="ru-RU" sz="2100" i="1" dirty="0"/>
              <a:t> </a:t>
            </a:r>
            <a:r>
              <a:rPr lang="ru-RU" sz="2100" i="1" dirty="0" err="1"/>
              <a:t>товарної</a:t>
            </a:r>
            <a:r>
              <a:rPr lang="ru-RU" sz="2100" i="1" dirty="0"/>
              <a:t> </a:t>
            </a:r>
            <a:r>
              <a:rPr lang="ru-RU" sz="2100" i="1" dirty="0" err="1"/>
              <a:t>маси</a:t>
            </a:r>
            <a:r>
              <a:rPr lang="ru-RU" sz="2100" i="1" dirty="0"/>
              <a:t>, </a:t>
            </a:r>
            <a:r>
              <a:rPr lang="ru-RU" sz="2100" i="1" dirty="0" err="1"/>
              <a:t>оскільки</a:t>
            </a:r>
            <a:r>
              <a:rPr lang="ru-RU" sz="2100" i="1" dirty="0"/>
              <a:t> вони </a:t>
            </a:r>
            <a:r>
              <a:rPr lang="ru-RU" sz="2100" i="1" dirty="0" err="1"/>
              <a:t>найпридатніші</a:t>
            </a:r>
            <a:r>
              <a:rPr lang="ru-RU" sz="2100" i="1" dirty="0"/>
              <a:t> для </a:t>
            </a:r>
            <a:r>
              <a:rPr lang="ru-RU" sz="2100" i="1" dirty="0" err="1"/>
              <a:t>виконання</a:t>
            </a:r>
            <a:r>
              <a:rPr lang="ru-RU" sz="2100" i="1" dirty="0"/>
              <a:t> </a:t>
            </a:r>
            <a:r>
              <a:rPr lang="ru-RU" sz="2100" i="1" dirty="0" err="1"/>
              <a:t>функціональної</a:t>
            </a:r>
            <a:r>
              <a:rPr lang="ru-RU" sz="2100" i="1" dirty="0"/>
              <a:t> </a:t>
            </a:r>
            <a:r>
              <a:rPr lang="ru-RU" sz="2100" i="1" dirty="0" err="1"/>
              <a:t>ролі</a:t>
            </a:r>
            <a:r>
              <a:rPr lang="ru-RU" sz="2100" i="1" dirty="0"/>
              <a:t> грошового товару. Той </a:t>
            </a:r>
            <a:r>
              <a:rPr lang="ru-RU" sz="2100" i="1" dirty="0" err="1"/>
              <a:t>чи</a:t>
            </a:r>
            <a:r>
              <a:rPr lang="ru-RU" sz="2100" i="1" dirty="0"/>
              <a:t> </a:t>
            </a:r>
            <a:r>
              <a:rPr lang="ru-RU" sz="2100" i="1" dirty="0" err="1"/>
              <a:t>інший</a:t>
            </a:r>
            <a:r>
              <a:rPr lang="ru-RU" sz="2100" i="1" dirty="0"/>
              <a:t> товар </a:t>
            </a:r>
            <a:r>
              <a:rPr lang="ru-RU" sz="2100" i="1" dirty="0" err="1"/>
              <a:t>стає</a:t>
            </a:r>
            <a:r>
              <a:rPr lang="ru-RU" sz="2100" i="1" dirty="0"/>
              <a:t> </a:t>
            </a:r>
            <a:r>
              <a:rPr lang="ru-RU" sz="2100" i="1" dirty="0" err="1"/>
              <a:t>грішми</a:t>
            </a:r>
            <a:r>
              <a:rPr lang="ru-RU" sz="2100" i="1" dirty="0"/>
              <a:t> </a:t>
            </a:r>
            <a:r>
              <a:rPr lang="ru-RU" sz="2100" i="1" dirty="0" err="1"/>
              <a:t>лише</a:t>
            </a:r>
            <a:r>
              <a:rPr lang="ru-RU" sz="2100" i="1" dirty="0"/>
              <a:t> в межах </a:t>
            </a:r>
            <a:r>
              <a:rPr lang="ru-RU" sz="2100" i="1" dirty="0" err="1"/>
              <a:t>певної</a:t>
            </a:r>
            <a:r>
              <a:rPr lang="ru-RU" sz="2100" i="1" dirty="0"/>
              <a:t> </a:t>
            </a:r>
            <a:r>
              <a:rPr lang="ru-RU" sz="2100" i="1" dirty="0" err="1"/>
              <a:t>особливої</a:t>
            </a:r>
            <a:r>
              <a:rPr lang="ru-RU" sz="2100" i="1" dirty="0"/>
              <a:t> </a:t>
            </a:r>
            <a:r>
              <a:rPr lang="ru-RU" sz="2100" i="1" dirty="0" err="1"/>
              <a:t>суспільної</a:t>
            </a:r>
            <a:r>
              <a:rPr lang="ru-RU" sz="2100" i="1" dirty="0"/>
              <a:t> </a:t>
            </a:r>
            <a:r>
              <a:rPr lang="ru-RU" sz="2100" i="1" dirty="0" err="1"/>
              <a:t>форми</a:t>
            </a:r>
            <a:r>
              <a:rPr lang="ru-RU" sz="2100" i="1" dirty="0"/>
              <a:t>, товарного </a:t>
            </a:r>
            <a:r>
              <a:rPr lang="ru-RU" sz="2100" i="1" dirty="0" err="1"/>
              <a:t>виробництва</a:t>
            </a:r>
            <a:r>
              <a:rPr lang="ru-RU" sz="2100" i="1" dirty="0"/>
              <a:t> й </a:t>
            </a:r>
            <a:r>
              <a:rPr lang="ru-RU" sz="2100" i="1" dirty="0" err="1"/>
              <a:t>обігу</a:t>
            </a:r>
            <a:r>
              <a:rPr lang="ru-RU" sz="2100" i="1" dirty="0" smtClean="0"/>
              <a:t>.</a:t>
            </a:r>
            <a:endParaRPr lang="ru-RU" sz="2100" i="1" dirty="0"/>
          </a:p>
        </p:txBody>
      </p:sp>
      <p:pic>
        <p:nvPicPr>
          <p:cNvPr id="10243" name="Picture 2" descr="C:\Users\lee\Desktop\250px-BMC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3563239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1520" y="6093296"/>
            <a:ext cx="3978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Монета 6 ст. до н. е., </a:t>
            </a:r>
            <a:r>
              <a:rPr lang="ru-RU" sz="2000" dirty="0" err="1">
                <a:solidFill>
                  <a:schemeClr val="bg1"/>
                </a:solidFill>
                <a:latin typeface="Arial Black" pitchFamily="34" charset="0"/>
              </a:rPr>
              <a:t>Лідія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Історія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виникнення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324036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406413" y="6165304"/>
            <a:ext cx="4613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Монета 405-350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рр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. до н. </a:t>
            </a:r>
            <a:r>
              <a:rPr lang="ru-RU" sz="1800" dirty="0" err="1" smtClean="0">
                <a:solidFill>
                  <a:schemeClr val="bg1"/>
                </a:solidFill>
                <a:latin typeface="Arial Black" pitchFamily="34" charset="0"/>
              </a:rPr>
              <a:t>е.,Греція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77585" cy="4800600"/>
          </a:xfrm>
        </p:spPr>
        <p:txBody>
          <a:bodyPr/>
          <a:lstStyle/>
          <a:p>
            <a:pPr eaLnBrk="1" hangingPunct="1"/>
            <a:r>
              <a:rPr lang="ru-RU" sz="2200" i="1" dirty="0" err="1" smtClean="0"/>
              <a:t>Передбачається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що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ще</a:t>
            </a:r>
            <a:r>
              <a:rPr lang="ru-RU" sz="2200" i="1" dirty="0" smtClean="0"/>
              <a:t> 100 000 </a:t>
            </a:r>
            <a:r>
              <a:rPr lang="ru-RU" sz="2200" i="1" dirty="0" err="1" smtClean="0"/>
              <a:t>років</a:t>
            </a:r>
            <a:r>
              <a:rPr lang="ru-RU" sz="2200" i="1" dirty="0" smtClean="0"/>
              <a:t> тому </a:t>
            </a:r>
            <a:r>
              <a:rPr lang="ru-RU" sz="2200" i="1" dirty="0" err="1" smtClean="0"/>
              <a:t>виникли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бартерні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операції</a:t>
            </a:r>
            <a:r>
              <a:rPr lang="ru-RU" sz="2200" i="1" dirty="0" smtClean="0"/>
              <a:t> — </a:t>
            </a:r>
            <a:r>
              <a:rPr lang="ru-RU" sz="2200" i="1" dirty="0" err="1" smtClean="0"/>
              <a:t>прямий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безгрошовий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обмін</a:t>
            </a:r>
            <a:r>
              <a:rPr lang="ru-RU" sz="2200" i="1" dirty="0" smtClean="0"/>
              <a:t> товарами. </a:t>
            </a:r>
            <a:r>
              <a:rPr lang="ru-RU" sz="2200" i="1" dirty="0" err="1" smtClean="0"/>
              <a:t>Проте</a:t>
            </a:r>
            <a:r>
              <a:rPr lang="ru-RU" sz="2200" i="1" dirty="0" smtClean="0"/>
              <a:t> в </a:t>
            </a:r>
            <a:r>
              <a:rPr lang="ru-RU" sz="2200" i="1" dirty="0" err="1" smtClean="0"/>
              <a:t>безгрошових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суспільствах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</a:t>
            </a:r>
            <a:r>
              <a:rPr lang="ru-RU" sz="2200" i="1" dirty="0" smtClean="0"/>
              <a:t> основному </a:t>
            </a:r>
            <a:r>
              <a:rPr lang="ru-RU" sz="2200" i="1" dirty="0" err="1" smtClean="0"/>
              <a:t>діяли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подарунки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або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позики</a:t>
            </a:r>
            <a:r>
              <a:rPr lang="ru-RU" sz="2200" i="1" dirty="0" smtClean="0"/>
              <a:t>. </a:t>
            </a:r>
            <a:r>
              <a:rPr lang="ru-RU" sz="2200" i="1" dirty="0" err="1" smtClean="0"/>
              <a:t>Наступним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етапом</a:t>
            </a:r>
            <a:r>
              <a:rPr lang="ru-RU" sz="2200" i="1" dirty="0" smtClean="0"/>
              <a:t> стало </a:t>
            </a:r>
            <a:r>
              <a:rPr lang="ru-RU" sz="2200" i="1" dirty="0" err="1" smtClean="0"/>
              <a:t>виникнення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товарних</a:t>
            </a:r>
            <a:r>
              <a:rPr lang="ru-RU" sz="2200" i="1" dirty="0" smtClean="0"/>
              <a:t> грошей, </a:t>
            </a:r>
            <a:r>
              <a:rPr lang="ru-RU" sz="2200" i="1" dirty="0" err="1" smtClean="0"/>
              <a:t>тобто</a:t>
            </a:r>
            <a:r>
              <a:rPr lang="ru-RU" sz="2200" i="1" dirty="0" smtClean="0"/>
              <a:t>, коли в </a:t>
            </a:r>
            <a:r>
              <a:rPr lang="ru-RU" sz="2200" i="1" dirty="0" err="1" smtClean="0"/>
              <a:t>якості</a:t>
            </a:r>
            <a:r>
              <a:rPr lang="ru-RU" sz="2200" i="1" dirty="0" smtClean="0"/>
              <a:t> грошей </a:t>
            </a:r>
            <a:r>
              <a:rPr lang="ru-RU" sz="2200" i="1" dirty="0" err="1" smtClean="0"/>
              <a:t>використовувались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різні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матеріальні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носії</a:t>
            </a:r>
            <a:r>
              <a:rPr lang="ru-RU" sz="2200" i="1" dirty="0" smtClean="0"/>
              <a:t>. Перша </a:t>
            </a:r>
            <a:r>
              <a:rPr lang="ru-RU" sz="2200" i="1" dirty="0" err="1" smtClean="0"/>
              <a:t>згадка</a:t>
            </a:r>
            <a:r>
              <a:rPr lang="ru-RU" sz="2200" i="1" dirty="0" smtClean="0"/>
              <a:t> про </a:t>
            </a:r>
            <a:r>
              <a:rPr lang="ru-RU" sz="2200" i="1" dirty="0" err="1" smtClean="0"/>
              <a:t>термін</a:t>
            </a:r>
            <a:r>
              <a:rPr lang="ru-RU" sz="2200" i="1" dirty="0" smtClean="0"/>
              <a:t> «</a:t>
            </a:r>
            <a:r>
              <a:rPr lang="ru-RU" sz="2200" i="1" dirty="0" err="1" smtClean="0"/>
              <a:t>гроші</a:t>
            </a:r>
            <a:r>
              <a:rPr lang="ru-RU" sz="2200" i="1" dirty="0" smtClean="0"/>
              <a:t>» </a:t>
            </a:r>
            <a:r>
              <a:rPr lang="ru-RU" sz="2200" i="1" dirty="0" err="1" smtClean="0"/>
              <a:t>датується</a:t>
            </a:r>
            <a:r>
              <a:rPr lang="ru-RU" sz="2200" i="1" dirty="0" smtClean="0"/>
              <a:t> 3000 роком до Р. Х., </a:t>
            </a:r>
            <a:r>
              <a:rPr lang="ru-RU" sz="2200" i="1" dirty="0" err="1" smtClean="0"/>
              <a:t>це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був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клинописний</a:t>
            </a:r>
            <a:r>
              <a:rPr lang="ru-RU" sz="2200" i="1" dirty="0" smtClean="0"/>
              <a:t> текст на </a:t>
            </a:r>
            <a:r>
              <a:rPr lang="ru-RU" sz="2200" i="1" dirty="0" err="1" smtClean="0"/>
              <a:t>глиняній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табличці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із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Месопотамії</a:t>
            </a:r>
            <a:r>
              <a:rPr lang="ru-RU" sz="2200" i="1" dirty="0" smtClean="0"/>
              <a:t>.</a:t>
            </a:r>
          </a:p>
        </p:txBody>
      </p:sp>
      <p:pic>
        <p:nvPicPr>
          <p:cNvPr id="11267" name="Picture 2" descr="C:\Users\lee\Desktop\260px-Висячие_сады_Семирамиды_-_Вави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3024336" cy="226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00488" y="6537325"/>
            <a:ext cx="1343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u="sng">
                <a:latin typeface="Corbel" pitchFamily="34" charset="0"/>
              </a:rPr>
              <a:t>Месопотамія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7763" cy="7842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Історія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виникнення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kl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2908458" cy="276187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7763" cy="941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Історія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виникнення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4800600"/>
          </a:xfrm>
        </p:spPr>
        <p:txBody>
          <a:bodyPr/>
          <a:lstStyle/>
          <a:p>
            <a:pPr eaLnBrk="1" hangingPunct="1"/>
            <a:r>
              <a:rPr lang="ru-RU" sz="2400" i="1" dirty="0" smtClean="0"/>
              <a:t>З </a:t>
            </a:r>
            <a:r>
              <a:rPr lang="ru-RU" sz="2400" i="1" dirty="0" err="1" smtClean="0"/>
              <a:t>найдавніших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грішми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товари</a:t>
            </a:r>
            <a:r>
              <a:rPr lang="ru-RU" sz="2400" i="1" dirty="0" smtClean="0"/>
              <a:t>: </a:t>
            </a:r>
            <a:r>
              <a:rPr lang="ru-RU" sz="2400" i="1" dirty="0" err="1" smtClean="0"/>
              <a:t>хутра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звірів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металеві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сокири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мушлі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каурі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тощо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Однак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завдяки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своїм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фізичним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властивостям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найбільш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вживаним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загальним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еквівалентом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вартості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дуже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швидко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благородні</a:t>
            </a:r>
            <a:r>
              <a:rPr lang="ru-RU" sz="2400" i="1" dirty="0" smtClean="0"/>
              <a:t> метали: золото та </a:t>
            </a:r>
            <a:r>
              <a:rPr lang="ru-RU" sz="2400" i="1" dirty="0" err="1" smtClean="0"/>
              <a:t>срібло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Згодом</a:t>
            </a:r>
            <a:r>
              <a:rPr lang="ru-RU" sz="2400" i="1" dirty="0" smtClean="0"/>
              <a:t> вони </a:t>
            </a:r>
            <a:r>
              <a:rPr lang="ru-RU" sz="2400" i="1" dirty="0" err="1" smtClean="0"/>
              <a:t>набирають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форми</a:t>
            </a:r>
            <a:r>
              <a:rPr lang="ru-RU" sz="2400" i="1" dirty="0" smtClean="0"/>
              <a:t> монет.</a:t>
            </a:r>
          </a:p>
        </p:txBody>
      </p:sp>
      <p:pic>
        <p:nvPicPr>
          <p:cNvPr id="12292" name="Picture 2" descr="C:\Users\le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466975" cy="170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3" descr="C:\Users\le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286000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4" descr="C:\Users\lee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2520280" cy="1689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1115616" y="5445224"/>
            <a:ext cx="17283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Золото</a:t>
            </a: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3707904" y="5445224"/>
            <a:ext cx="16962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Срібло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6444208" y="5445224"/>
            <a:ext cx="18405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Монети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Історія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виникнення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4897438" cy="511175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/>
              <a:t>У </a:t>
            </a:r>
            <a:r>
              <a:rPr lang="ru-RU" sz="2400" i="1" dirty="0" err="1"/>
              <a:t>своїй</a:t>
            </a:r>
            <a:r>
              <a:rPr lang="ru-RU" sz="2400" i="1" dirty="0"/>
              <a:t> «</a:t>
            </a:r>
            <a:r>
              <a:rPr lang="ru-RU" sz="2400" i="1" dirty="0" err="1"/>
              <a:t>Історії</a:t>
            </a:r>
            <a:r>
              <a:rPr lang="ru-RU" sz="2400" i="1" dirty="0"/>
              <a:t>» Геродот </a:t>
            </a:r>
            <a:r>
              <a:rPr lang="ru-RU" sz="2400" i="1" dirty="0" err="1"/>
              <a:t>вказує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першими </a:t>
            </a:r>
            <a:r>
              <a:rPr lang="ru-RU" sz="2400" i="1" dirty="0" err="1"/>
              <a:t>використовувати</a:t>
            </a:r>
            <a:r>
              <a:rPr lang="ru-RU" sz="2400" i="1" dirty="0"/>
              <a:t> </a:t>
            </a:r>
            <a:r>
              <a:rPr lang="ru-RU" sz="2400" i="1" dirty="0" err="1"/>
              <a:t>металеві</a:t>
            </a:r>
            <a:r>
              <a:rPr lang="ru-RU" sz="2400" i="1" dirty="0"/>
              <a:t> </a:t>
            </a:r>
            <a:r>
              <a:rPr lang="ru-RU" sz="2400" i="1" dirty="0" err="1"/>
              <a:t>монети</a:t>
            </a:r>
            <a:r>
              <a:rPr lang="ru-RU" sz="2400" i="1" dirty="0"/>
              <a:t> почали </a:t>
            </a:r>
            <a:r>
              <a:rPr lang="ru-RU" sz="2400" i="1" dirty="0" err="1"/>
              <a:t>лідійці</a:t>
            </a:r>
            <a:r>
              <a:rPr lang="ru-RU" sz="2400" i="1" dirty="0"/>
              <a:t>. </a:t>
            </a:r>
            <a:r>
              <a:rPr lang="ru-RU" sz="2400" i="1" dirty="0" err="1"/>
              <a:t>Сучасні</a:t>
            </a:r>
            <a:r>
              <a:rPr lang="ru-RU" sz="2400" i="1" dirty="0"/>
              <a:t> </a:t>
            </a:r>
            <a:r>
              <a:rPr lang="ru-RU" sz="2400" i="1" dirty="0" err="1"/>
              <a:t>вчені</a:t>
            </a:r>
            <a:r>
              <a:rPr lang="ru-RU" sz="2400" i="1" dirty="0"/>
              <a:t> </a:t>
            </a:r>
            <a:r>
              <a:rPr lang="ru-RU" sz="2400" i="1" dirty="0" err="1"/>
              <a:t>вважають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перші</a:t>
            </a:r>
            <a:r>
              <a:rPr lang="ru-RU" sz="2400" i="1" dirty="0"/>
              <a:t> </a:t>
            </a:r>
            <a:r>
              <a:rPr lang="ru-RU" sz="2400" i="1" dirty="0" err="1"/>
              <a:t>монети</a:t>
            </a:r>
            <a:r>
              <a:rPr lang="ru-RU" sz="2400" i="1" dirty="0"/>
              <a:t> </a:t>
            </a:r>
            <a:r>
              <a:rPr lang="ru-RU" sz="2400" i="1" dirty="0" err="1"/>
              <a:t>були</a:t>
            </a:r>
            <a:r>
              <a:rPr lang="ru-RU" sz="2400" i="1" dirty="0"/>
              <a:t> з </a:t>
            </a:r>
            <a:r>
              <a:rPr lang="ru-RU" sz="2400" i="1" dirty="0" err="1"/>
              <a:t>електрума</a:t>
            </a:r>
            <a:r>
              <a:rPr lang="ru-RU" sz="2400" i="1" dirty="0"/>
              <a:t> і чеканились </a:t>
            </a:r>
            <a:r>
              <a:rPr lang="ru-RU" sz="2400" i="1" dirty="0" err="1"/>
              <a:t>близько</a:t>
            </a:r>
            <a:r>
              <a:rPr lang="ru-RU" sz="2400" i="1" dirty="0"/>
              <a:t> 650–600 р до Р. Х. </a:t>
            </a:r>
            <a:r>
              <a:rPr lang="ru-RU" sz="2400" i="1" dirty="0" err="1"/>
              <a:t>Швидке</a:t>
            </a:r>
            <a:r>
              <a:rPr lang="ru-RU" sz="2400" i="1" dirty="0"/>
              <a:t> </a:t>
            </a:r>
            <a:r>
              <a:rPr lang="ru-RU" sz="2400" i="1" dirty="0" err="1"/>
              <a:t>розповсюдження</a:t>
            </a:r>
            <a:r>
              <a:rPr lang="ru-RU" sz="2400" i="1" dirty="0"/>
              <a:t> монет </a:t>
            </a:r>
            <a:r>
              <a:rPr lang="ru-RU" sz="2400" i="1" dirty="0" err="1"/>
              <a:t>пов'язано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зручністю</a:t>
            </a:r>
            <a:r>
              <a:rPr lang="ru-RU" sz="2400" i="1" dirty="0"/>
              <a:t> </a:t>
            </a:r>
            <a:r>
              <a:rPr lang="ru-RU" sz="2400" i="1" dirty="0" err="1"/>
              <a:t>їх</a:t>
            </a:r>
            <a:r>
              <a:rPr lang="ru-RU" sz="2400" i="1" dirty="0"/>
              <a:t> </a:t>
            </a:r>
            <a:r>
              <a:rPr lang="ru-RU" sz="2400" i="1" dirty="0" err="1"/>
              <a:t>зберігання</a:t>
            </a:r>
            <a:r>
              <a:rPr lang="ru-RU" sz="2400" i="1" dirty="0"/>
              <a:t>, </a:t>
            </a:r>
            <a:r>
              <a:rPr lang="ru-RU" sz="2400" i="1" dirty="0" err="1"/>
              <a:t>дроблення</a:t>
            </a:r>
            <a:r>
              <a:rPr lang="ru-RU" sz="2400" i="1" dirty="0"/>
              <a:t> і </a:t>
            </a:r>
            <a:r>
              <a:rPr lang="ru-RU" sz="2400" i="1" dirty="0" err="1"/>
              <a:t>об'єднання</a:t>
            </a:r>
            <a:r>
              <a:rPr lang="ru-RU" sz="2400" i="1" dirty="0"/>
              <a:t>, </a:t>
            </a:r>
            <a:r>
              <a:rPr lang="ru-RU" sz="2400" i="1" dirty="0" err="1"/>
              <a:t>відносною</a:t>
            </a:r>
            <a:r>
              <a:rPr lang="ru-RU" sz="2400" i="1" dirty="0"/>
              <a:t> великою </a:t>
            </a:r>
            <a:r>
              <a:rPr lang="ru-RU" sz="2400" i="1" dirty="0" err="1"/>
              <a:t>вартістю</a:t>
            </a:r>
            <a:r>
              <a:rPr lang="ru-RU" sz="2400" i="1" dirty="0"/>
              <a:t> при </a:t>
            </a:r>
            <a:r>
              <a:rPr lang="ru-RU" sz="2400" i="1" dirty="0" err="1"/>
              <a:t>невеликій</a:t>
            </a:r>
            <a:r>
              <a:rPr lang="ru-RU" sz="2400" i="1" dirty="0"/>
              <a:t> </a:t>
            </a:r>
            <a:r>
              <a:rPr lang="ru-RU" sz="2400" i="1" dirty="0" err="1"/>
              <a:t>вазі</a:t>
            </a:r>
            <a:r>
              <a:rPr lang="ru-RU" sz="2400" i="1" dirty="0"/>
              <a:t> та </a:t>
            </a:r>
            <a:r>
              <a:rPr lang="ru-RU" sz="2400" i="1" dirty="0" err="1"/>
              <a:t>обсягу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є </a:t>
            </a:r>
            <a:r>
              <a:rPr lang="ru-RU" sz="2400" i="1" dirty="0" err="1"/>
              <a:t>дуже</a:t>
            </a:r>
            <a:r>
              <a:rPr lang="ru-RU" sz="2400" i="1" dirty="0"/>
              <a:t> </a:t>
            </a:r>
            <a:r>
              <a:rPr lang="ru-RU" sz="2400" i="1" dirty="0" err="1"/>
              <a:t>зручним</a:t>
            </a:r>
            <a:r>
              <a:rPr lang="ru-RU" sz="2400" i="1" dirty="0"/>
              <a:t> при </a:t>
            </a:r>
            <a:r>
              <a:rPr lang="ru-RU" sz="2400" i="1" dirty="0" err="1"/>
              <a:t>обмінних</a:t>
            </a:r>
            <a:r>
              <a:rPr lang="ru-RU" sz="2400" i="1" dirty="0"/>
              <a:t> </a:t>
            </a:r>
            <a:r>
              <a:rPr lang="ru-RU" sz="2400" i="1" dirty="0" err="1"/>
              <a:t>операціях</a:t>
            </a:r>
            <a:r>
              <a:rPr lang="ru-RU" sz="2400" i="1" dirty="0"/>
              <a:t>.</a:t>
            </a:r>
          </a:p>
        </p:txBody>
      </p:sp>
      <p:pic>
        <p:nvPicPr>
          <p:cNvPr id="13316" name="Picture 2" descr="C:\Users\le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798220" cy="381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6732240" y="5445224"/>
            <a:ext cx="15370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Геродот</a:t>
            </a:r>
            <a:endParaRPr lang="ru-RU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77585" cy="4800600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Паперові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банкноти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Китаї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династії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Сун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банкноти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відомі</a:t>
            </a:r>
            <a:r>
              <a:rPr lang="ru-RU" sz="2400" dirty="0" smtClean="0"/>
              <a:t> як «</a:t>
            </a:r>
            <a:r>
              <a:rPr lang="en-US" sz="2400" dirty="0" err="1" smtClean="0"/>
              <a:t>jiaozi</a:t>
            </a:r>
            <a:r>
              <a:rPr lang="en-US" sz="2400" dirty="0" smtClean="0"/>
              <a:t>», </a:t>
            </a:r>
            <a:r>
              <a:rPr lang="ru-RU" sz="2400" dirty="0" err="1" smtClean="0"/>
              <a:t>еволюціонували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векселів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використанні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сьомого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сторіччя</a:t>
            </a:r>
            <a:r>
              <a:rPr lang="ru-RU" sz="2400" dirty="0" smtClean="0"/>
              <a:t>. Тим не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, вони не </a:t>
            </a:r>
            <a:r>
              <a:rPr lang="ru-RU" sz="2400" dirty="0" err="1" smtClean="0"/>
              <a:t>витісняють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традиційних</a:t>
            </a:r>
            <a:r>
              <a:rPr lang="ru-RU" sz="2400" dirty="0" smtClean="0"/>
              <a:t> грошей, і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використанні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поряд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монетами. В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банкноти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випущені</a:t>
            </a:r>
            <a:r>
              <a:rPr lang="ru-RU" sz="2400" dirty="0" smtClean="0"/>
              <a:t> Банком Стокгольма в 1661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Історія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виникнення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340" name="Picture 2" descr="C:\Users\lee\Desktop\maydan_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919413" cy="202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3" descr="C:\Users\lee\Desktop\x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505" y="4005064"/>
            <a:ext cx="330897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683568" y="6165304"/>
            <a:ext cx="3966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Банк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Стокгольма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в 1661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році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6588224" y="6093296"/>
            <a:ext cx="992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Китай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00600"/>
          </a:xfrm>
        </p:spPr>
        <p:txBody>
          <a:bodyPr/>
          <a:lstStyle/>
          <a:p>
            <a:pPr eaLnBrk="1" hangingPunct="1"/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Найдавнішими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монетами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відкарбованими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землях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емісії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грецьких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колоній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заснованих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північному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узбережжі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Чорного моря (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Ольвія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Тіра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Херсонес,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Пантікапей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Випускались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ст. до н. е. — 4 ст. н. е.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ареал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розповсюдження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незначним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332656"/>
            <a:ext cx="7920880" cy="7842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Історія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грошей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Україні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15364" name="Picture 2" descr="C:\Users\lee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275856" y="5949280"/>
            <a:ext cx="3534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Емісії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грецьких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колоній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6" name="Picture 3" descr="C:\Users\lee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C:\Users\lee\Desktop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05064"/>
            <a:ext cx="24463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7947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надаючи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грошима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 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законодавчому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порядку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масштаб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встановлює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одиницю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валюту.</a:t>
            </a: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827584" y="332656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3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Функції</a:t>
            </a:r>
            <a:r>
              <a:rPr lang="ru-RU" sz="43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грошей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-2520" t="22839" b="14162"/>
          <a:stretch>
            <a:fillRect/>
          </a:stretch>
        </p:blipFill>
        <p:spPr bwMode="auto">
          <a:xfrm>
            <a:off x="251520" y="4725144"/>
            <a:ext cx="324036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_a036a_5145df17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504056" cy="79911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32372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_e2b62_21c1dc65_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581128"/>
            <a:ext cx="1440160" cy="1911717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ey">
  <a:themeElements>
    <a:clrScheme name="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Money</Template>
  <TotalTime>134</TotalTime>
  <Words>798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Times New Roman</vt:lpstr>
      <vt:lpstr>Money</vt:lpstr>
      <vt:lpstr>Гроші та грошова одиниця</vt:lpstr>
      <vt:lpstr>Гроші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Історія грошей в Україні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Дякую за увагу!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Гроші, та грошова одиниця</dc:title>
  <dc:creator>Юля</dc:creator>
  <dc:description>http://freeppt.ru - Презентации по культуре и искусству. Шаблоны PowerPoint</dc:description>
  <cp:lastModifiedBy>Юля</cp:lastModifiedBy>
  <cp:revision>11</cp:revision>
  <dcterms:created xsi:type="dcterms:W3CDTF">2014-12-08T16:16:30Z</dcterms:created>
  <dcterms:modified xsi:type="dcterms:W3CDTF">2014-12-08T18:31:08Z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000800d401000000000001023620</vt:lpwstr>
  </property>
</Properties>
</file>