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8" r:id="rId4"/>
    <p:sldId id="276" r:id="rId5"/>
    <p:sldId id="257" r:id="rId6"/>
    <p:sldId id="261" r:id="rId7"/>
    <p:sldId id="273" r:id="rId8"/>
    <p:sldId id="259" r:id="rId9"/>
    <p:sldId id="260" r:id="rId10"/>
    <p:sldId id="267" r:id="rId11"/>
    <p:sldId id="262" r:id="rId12"/>
    <p:sldId id="263" r:id="rId13"/>
    <p:sldId id="275" r:id="rId14"/>
    <p:sldId id="264" r:id="rId15"/>
    <p:sldId id="269" r:id="rId16"/>
    <p:sldId id="277" r:id="rId17"/>
    <p:sldId id="265" r:id="rId18"/>
    <p:sldId id="26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icradio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1313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Топ-10 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найкращих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університетів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Європи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68" y="575032"/>
            <a:ext cx="8820472" cy="628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/>
              <a:t>У</a:t>
            </a:r>
            <a:r>
              <a:rPr lang="ru-RU" dirty="0" smtClean="0"/>
              <a:t>ніверситет Кембриджу ( </a:t>
            </a:r>
            <a:r>
              <a:rPr lang="en-US" dirty="0"/>
              <a:t>University of Cambridge ) , </a:t>
            </a:r>
            <a:r>
              <a:rPr lang="ru-RU" dirty="0" err="1"/>
              <a:t>Великобританія</a:t>
            </a:r>
            <a:endParaRPr lang="ru-R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/>
              <a:t>Університет Оксфорда ( </a:t>
            </a:r>
            <a:r>
              <a:rPr lang="en-US" dirty="0"/>
              <a:t>University of Oxford ) , </a:t>
            </a:r>
            <a:r>
              <a:rPr lang="ru-RU" dirty="0" err="1"/>
              <a:t>Великобританія</a:t>
            </a:r>
            <a:endParaRPr lang="ru-R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err="1"/>
              <a:t>Імперський</a:t>
            </a:r>
            <a:r>
              <a:rPr lang="ru-RU" dirty="0"/>
              <a:t> </a:t>
            </a:r>
            <a:r>
              <a:rPr lang="ru-RU" dirty="0" err="1"/>
              <a:t>коледж</a:t>
            </a:r>
            <a:r>
              <a:rPr lang="ru-RU" dirty="0"/>
              <a:t> Лондона ( </a:t>
            </a:r>
            <a:r>
              <a:rPr lang="en-US" dirty="0"/>
              <a:t>Imperial College London ) , </a:t>
            </a:r>
            <a:r>
              <a:rPr lang="ru-RU" dirty="0" err="1"/>
              <a:t>Великобританія</a:t>
            </a:r>
            <a:endParaRPr lang="ru-R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err="1"/>
              <a:t>Університетський</a:t>
            </a:r>
            <a:r>
              <a:rPr lang="ru-RU" dirty="0"/>
              <a:t> </a:t>
            </a:r>
            <a:r>
              <a:rPr lang="ru-RU" dirty="0" err="1"/>
              <a:t>коледж</a:t>
            </a:r>
            <a:r>
              <a:rPr lang="ru-RU" dirty="0"/>
              <a:t> Лондона ( </a:t>
            </a:r>
            <a:r>
              <a:rPr lang="en-US" dirty="0"/>
              <a:t>University College London ) , </a:t>
            </a:r>
            <a:r>
              <a:rPr lang="ru-RU" dirty="0" err="1"/>
              <a:t>Великобританія</a:t>
            </a:r>
            <a:endParaRPr lang="ru-R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err="1"/>
              <a:t>Швейцарська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технічна</a:t>
            </a:r>
            <a:r>
              <a:rPr lang="ru-RU" dirty="0"/>
              <a:t> школа </a:t>
            </a:r>
            <a:r>
              <a:rPr lang="ru-RU" dirty="0" err="1"/>
              <a:t>Цюріха</a:t>
            </a:r>
            <a:r>
              <a:rPr lang="ru-RU" dirty="0"/>
              <a:t> ( </a:t>
            </a:r>
            <a:r>
              <a:rPr lang="en-US" dirty="0"/>
              <a:t>Swiss Federal Institute of Technology Zurich ) , </a:t>
            </a:r>
            <a:r>
              <a:rPr lang="ru-RU" dirty="0" err="1"/>
              <a:t>Швейцарія</a:t>
            </a:r>
            <a:endParaRPr lang="ru-R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err="1"/>
              <a:t>Утрехтський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( </a:t>
            </a:r>
            <a:r>
              <a:rPr lang="en-US" dirty="0"/>
              <a:t>Utrecht University ) , </a:t>
            </a:r>
            <a:r>
              <a:rPr lang="ru-RU" dirty="0" err="1"/>
              <a:t>Нідерланди</a:t>
            </a:r>
            <a:endParaRPr lang="ru-R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/>
              <a:t>Університет </a:t>
            </a:r>
            <a:r>
              <a:rPr lang="ru-RU" dirty="0" err="1"/>
              <a:t>П'єра</a:t>
            </a:r>
            <a:r>
              <a:rPr lang="ru-RU" dirty="0"/>
              <a:t> і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Кюрі</a:t>
            </a:r>
            <a:r>
              <a:rPr lang="ru-RU" dirty="0"/>
              <a:t> - Париж </a:t>
            </a:r>
            <a:r>
              <a:rPr lang="ru-RU" dirty="0" smtClean="0"/>
              <a:t>(</a:t>
            </a:r>
            <a:r>
              <a:rPr lang="en-US" dirty="0" smtClean="0"/>
              <a:t>Pierre-and-Marie </a:t>
            </a:r>
            <a:r>
              <a:rPr lang="en-US" dirty="0"/>
              <a:t>- Curie University </a:t>
            </a:r>
            <a:r>
              <a:rPr lang="en-US" dirty="0" smtClean="0"/>
              <a:t>), </a:t>
            </a:r>
            <a:r>
              <a:rPr lang="ru-RU" dirty="0" err="1"/>
              <a:t>Великобританія</a:t>
            </a:r>
            <a:endParaRPr lang="ru-R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err="1"/>
              <a:t>Каролінський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( </a:t>
            </a:r>
            <a:r>
              <a:rPr lang="en-US" dirty="0" err="1"/>
              <a:t>Karolinska</a:t>
            </a:r>
            <a:r>
              <a:rPr lang="en-US" dirty="0"/>
              <a:t> Institute ) , </a:t>
            </a:r>
            <a:r>
              <a:rPr lang="ru-RU" dirty="0" err="1"/>
              <a:t>Швеція</a:t>
            </a:r>
            <a:endParaRPr lang="ru-R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err="1"/>
              <a:t>Манчестерський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( </a:t>
            </a:r>
            <a:r>
              <a:rPr lang="en-US" dirty="0"/>
              <a:t>The University of Manchester ) , </a:t>
            </a:r>
            <a:r>
              <a:rPr lang="ru-RU" dirty="0" err="1"/>
              <a:t>Великобританія</a:t>
            </a:r>
            <a:endParaRPr lang="ru-R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err="1"/>
              <a:t>Мюнхенський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Людвіга</a:t>
            </a:r>
            <a:r>
              <a:rPr lang="ru-RU" dirty="0"/>
              <a:t> - </a:t>
            </a:r>
            <a:r>
              <a:rPr lang="ru-RU" dirty="0" err="1"/>
              <a:t>Максиміліана</a:t>
            </a:r>
            <a:r>
              <a:rPr lang="ru-RU" dirty="0"/>
              <a:t> ( </a:t>
            </a:r>
            <a:r>
              <a:rPr lang="en-US" dirty="0"/>
              <a:t>LMU </a:t>
            </a:r>
            <a:r>
              <a:rPr lang="en-US" dirty="0" err="1"/>
              <a:t>München</a:t>
            </a:r>
            <a:r>
              <a:rPr lang="en-US" dirty="0"/>
              <a:t> ) , </a:t>
            </a:r>
            <a:r>
              <a:rPr lang="ru-RU" dirty="0" err="1"/>
              <a:t>Німеччина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7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5976664" cy="6102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1700" y="1166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План </a:t>
            </a:r>
            <a:r>
              <a:rPr lang="uk-UA" dirty="0" err="1" smtClean="0">
                <a:solidFill>
                  <a:srgbClr val="00B0F0"/>
                </a:solidFill>
              </a:rPr>
              <a:t>кампусу</a:t>
            </a:r>
            <a:r>
              <a:rPr lang="uk-UA" dirty="0" smtClean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05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32514"/>
            <a:ext cx="3960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B0F0"/>
                </a:solidFill>
              </a:rPr>
              <a:t>На </a:t>
            </a:r>
            <a:r>
              <a:rPr lang="ru-RU" dirty="0" err="1">
                <a:solidFill>
                  <a:srgbClr val="00B0F0"/>
                </a:solidFill>
              </a:rPr>
              <a:t>території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кампусів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діє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приблизно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250 </a:t>
            </a:r>
            <a:r>
              <a:rPr lang="ru-RU" dirty="0" err="1">
                <a:solidFill>
                  <a:srgbClr val="00B0F0"/>
                </a:solidFill>
              </a:rPr>
              <a:t>клубів</a:t>
            </a:r>
            <a:r>
              <a:rPr lang="ru-RU" dirty="0">
                <a:solidFill>
                  <a:srgbClr val="00B0F0"/>
                </a:solidFill>
              </a:rPr>
              <a:t> і </a:t>
            </a:r>
            <a:r>
              <a:rPr lang="ru-RU" dirty="0" err="1">
                <a:solidFill>
                  <a:srgbClr val="00B0F0"/>
                </a:solidFill>
              </a:rPr>
              <a:t>товариств</a:t>
            </a:r>
            <a:r>
              <a:rPr lang="ru-RU" dirty="0">
                <a:solidFill>
                  <a:srgbClr val="00B0F0"/>
                </a:solidFill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dirty="0"/>
              <a:t>South Kensington</a:t>
            </a:r>
          </a:p>
          <a:p>
            <a:pPr>
              <a:lnSpc>
                <a:spcPct val="150000"/>
              </a:lnSpc>
            </a:pPr>
            <a:r>
              <a:rPr lang="en-US" dirty="0"/>
              <a:t>Hammersmith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Silwood</a:t>
            </a:r>
            <a:r>
              <a:rPr lang="en-US" dirty="0"/>
              <a:t> Park</a:t>
            </a:r>
          </a:p>
          <a:p>
            <a:pPr>
              <a:lnSpc>
                <a:spcPct val="150000"/>
              </a:lnSpc>
            </a:pPr>
            <a:r>
              <a:rPr lang="en-US" dirty="0"/>
              <a:t>Royal </a:t>
            </a:r>
            <a:r>
              <a:rPr lang="en-US" dirty="0" err="1"/>
              <a:t>Brompton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Northwick Park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Charing</a:t>
            </a:r>
            <a:r>
              <a:rPr lang="en-US" dirty="0" smtClean="0"/>
              <a:t> </a:t>
            </a:r>
            <a:r>
              <a:rPr lang="en-US" dirty="0"/>
              <a:t>Cross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90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секцій</a:t>
            </a:r>
            <a:r>
              <a:rPr lang="ru-RU" dirty="0"/>
              <a:t> ;</a:t>
            </a:r>
          </a:p>
          <a:p>
            <a:pPr>
              <a:lnSpc>
                <a:spcPct val="150000"/>
              </a:lnSpc>
            </a:pPr>
            <a:r>
              <a:rPr lang="ru-RU" dirty="0"/>
              <a:t>83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;</a:t>
            </a:r>
          </a:p>
          <a:p>
            <a:pPr>
              <a:lnSpc>
                <a:spcPct val="150000"/>
              </a:lnSpc>
            </a:pPr>
            <a:r>
              <a:rPr lang="ru-RU" dirty="0"/>
              <a:t>71 </a:t>
            </a:r>
            <a:r>
              <a:rPr lang="ru-RU" dirty="0" err="1" smtClean="0"/>
              <a:t>розважальний</a:t>
            </a:r>
            <a:r>
              <a:rPr lang="ru-RU" dirty="0" smtClean="0"/>
              <a:t> клуб;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32 </a:t>
            </a:r>
            <a:r>
              <a:rPr lang="ru-RU" dirty="0" err="1"/>
              <a:t>групи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;</a:t>
            </a:r>
          </a:p>
          <a:p>
            <a:pPr>
              <a:lnSpc>
                <a:spcPct val="150000"/>
              </a:lnSpc>
            </a:pPr>
            <a:r>
              <a:rPr lang="ru-RU" dirty="0"/>
              <a:t>34 </a:t>
            </a:r>
            <a:r>
              <a:rPr lang="ru-RU" dirty="0" err="1"/>
              <a:t>академічних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 ;</a:t>
            </a:r>
          </a:p>
          <a:p>
            <a:pPr>
              <a:lnSpc>
                <a:spcPct val="150000"/>
              </a:lnSpc>
            </a:pPr>
            <a:r>
              <a:rPr lang="ru-RU" dirty="0"/>
              <a:t>46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клубів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4809"/>
            <a:ext cx="4986357" cy="2792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62" y="3478435"/>
            <a:ext cx="4536504" cy="30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88" y="0"/>
            <a:ext cx="51868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Спорт</a:t>
            </a:r>
          </a:p>
          <a:p>
            <a:r>
              <a:rPr lang="ru-RU" dirty="0"/>
              <a:t>У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репутація</a:t>
            </a:r>
            <a:r>
              <a:rPr lang="ru-RU" dirty="0"/>
              <a:t> у </a:t>
            </a:r>
            <a:r>
              <a:rPr lang="ru-RU" dirty="0" err="1"/>
              <a:t>спортивних</a:t>
            </a:r>
            <a:r>
              <a:rPr lang="ru-RU" dirty="0"/>
              <a:t> колах. </a:t>
            </a:r>
            <a:r>
              <a:rPr lang="ru-RU" dirty="0" err="1"/>
              <a:t>Доказом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той факт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завоювали</a:t>
            </a:r>
            <a:r>
              <a:rPr lang="ru-RU" dirty="0"/>
              <a:t> </a:t>
            </a:r>
            <a:r>
              <a:rPr lang="ru-RU" dirty="0" err="1"/>
              <a:t>олімпійське</a:t>
            </a:r>
            <a:r>
              <a:rPr lang="ru-RU" dirty="0"/>
              <a:t> золото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легкоатлетичних</a:t>
            </a:r>
            <a:r>
              <a:rPr lang="ru-RU" dirty="0"/>
              <a:t> </a:t>
            </a:r>
            <a:r>
              <a:rPr lang="ru-RU" dirty="0" err="1" smtClean="0"/>
              <a:t>дисциплінах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Олімпійських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2012 року 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проходилиу</a:t>
            </a:r>
            <a:r>
              <a:rPr lang="ru-RU" dirty="0" smtClean="0"/>
              <a:t> </a:t>
            </a:r>
            <a:r>
              <a:rPr lang="ru-RU" dirty="0" err="1"/>
              <a:t>Лондоні</a:t>
            </a:r>
            <a:r>
              <a:rPr lang="ru-RU" dirty="0"/>
              <a:t> ,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 smtClean="0"/>
              <a:t>приймав</a:t>
            </a:r>
            <a:r>
              <a:rPr lang="ru-RU" dirty="0" smtClean="0"/>
              <a:t> у </a:t>
            </a:r>
            <a:r>
              <a:rPr lang="ru-RU" dirty="0"/>
              <a:t>себе в </a:t>
            </a:r>
            <a:r>
              <a:rPr lang="ru-RU" dirty="0" err="1"/>
              <a:t>стінах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атлетів</a:t>
            </a:r>
            <a:r>
              <a:rPr lang="ru-RU" dirty="0"/>
              <a:t> з </a:t>
            </a:r>
            <a:r>
              <a:rPr lang="ru-RU" dirty="0" err="1"/>
              <a:t>Японії</a:t>
            </a:r>
            <a:r>
              <a:rPr lang="ru-RU" dirty="0"/>
              <a:t> та </a:t>
            </a:r>
            <a:r>
              <a:rPr lang="ru-RU" dirty="0" err="1"/>
              <a:t>Швейцарії</a:t>
            </a:r>
            <a:r>
              <a:rPr lang="ru-RU" dirty="0"/>
              <a:t> 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smtClean="0"/>
              <a:t>брав </a:t>
            </a:r>
            <a:r>
              <a:rPr lang="ru-RU" dirty="0" err="1"/>
              <a:t>активну</a:t>
            </a:r>
            <a:r>
              <a:rPr lang="ru-RU" dirty="0"/>
              <a:t> участь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для гостей </a:t>
            </a:r>
            <a:r>
              <a:rPr lang="ru-RU" dirty="0" err="1"/>
              <a:t>Олімпіади</a:t>
            </a:r>
            <a:r>
              <a:rPr lang="ru-RU" dirty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/>
              <a:t>університеті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сильна команда з </a:t>
            </a:r>
            <a:r>
              <a:rPr lang="ru-RU" dirty="0" err="1"/>
              <a:t>веслування</a:t>
            </a:r>
            <a:r>
              <a:rPr lang="ru-RU" dirty="0"/>
              <a:t> , яка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smtClean="0"/>
              <a:t>перш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/>
              <a:t>місця</a:t>
            </a:r>
            <a:r>
              <a:rPr lang="ru-RU" dirty="0"/>
              <a:t> в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змаганнях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кампусі</a:t>
            </a:r>
            <a:r>
              <a:rPr lang="ru-RU" dirty="0"/>
              <a:t> </a:t>
            </a:r>
            <a:r>
              <a:rPr lang="ru-RU" dirty="0" err="1"/>
              <a:t>Harlington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спортивна арена , де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з футболу , </a:t>
            </a:r>
            <a:r>
              <a:rPr lang="ru-RU" dirty="0" err="1"/>
              <a:t>регбі</a:t>
            </a:r>
            <a:r>
              <a:rPr lang="ru-RU" dirty="0"/>
              <a:t> , </a:t>
            </a:r>
            <a:r>
              <a:rPr lang="ru-RU" dirty="0" err="1"/>
              <a:t>хокею</a:t>
            </a:r>
            <a:r>
              <a:rPr lang="ru-RU" dirty="0"/>
              <a:t> та крикету . Тут же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тренувальний</a:t>
            </a:r>
            <a:r>
              <a:rPr lang="ru-RU" dirty="0"/>
              <a:t> центр </a:t>
            </a:r>
            <a:r>
              <a:rPr lang="ru-RU" dirty="0" err="1"/>
              <a:t>Queens</a:t>
            </a:r>
            <a:r>
              <a:rPr lang="ru-RU" dirty="0"/>
              <a:t> </a:t>
            </a:r>
            <a:r>
              <a:rPr lang="ru-RU" dirty="0" err="1"/>
              <a:t>Park</a:t>
            </a:r>
            <a:r>
              <a:rPr lang="ru-RU" dirty="0"/>
              <a:t> </a:t>
            </a:r>
            <a:r>
              <a:rPr lang="ru-RU" dirty="0" err="1"/>
              <a:t>Rangers</a:t>
            </a:r>
            <a:r>
              <a:rPr lang="ru-RU" dirty="0"/>
              <a:t> FC 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викупив</a:t>
            </a:r>
            <a:r>
              <a:rPr lang="ru-RU" dirty="0"/>
              <a:t> у футбольного клубу </a:t>
            </a:r>
            <a:r>
              <a:rPr lang="ru-RU" dirty="0" err="1"/>
              <a:t>Челсі</a:t>
            </a:r>
            <a:r>
              <a:rPr lang="ru-RU" dirty="0"/>
              <a:t> в 2005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r>
              <a:rPr lang="ru-RU" dirty="0" err="1"/>
              <a:t>Спортивний</a:t>
            </a:r>
            <a:r>
              <a:rPr lang="ru-RU" dirty="0"/>
              <a:t> комплекс в </a:t>
            </a:r>
            <a:r>
              <a:rPr lang="ru-RU" dirty="0" err="1"/>
              <a:t>Teddington</a:t>
            </a:r>
            <a:r>
              <a:rPr lang="ru-RU" dirty="0"/>
              <a:t> </a:t>
            </a:r>
            <a:r>
              <a:rPr lang="ru-RU" dirty="0" err="1"/>
              <a:t>пристосований</a:t>
            </a:r>
            <a:r>
              <a:rPr lang="ru-RU" dirty="0"/>
              <a:t> для занять футболом , </a:t>
            </a:r>
            <a:r>
              <a:rPr lang="ru-RU" dirty="0" err="1"/>
              <a:t>регбі</a:t>
            </a:r>
            <a:r>
              <a:rPr lang="ru-RU" dirty="0"/>
              <a:t> , </a:t>
            </a:r>
            <a:r>
              <a:rPr lang="ru-RU" dirty="0" err="1" smtClean="0"/>
              <a:t>лакросом</a:t>
            </a:r>
            <a:r>
              <a:rPr lang="ru-RU" dirty="0" smtClean="0"/>
              <a:t> </a:t>
            </a:r>
            <a:r>
              <a:rPr lang="ru-RU" dirty="0"/>
              <a:t>, </a:t>
            </a:r>
            <a:r>
              <a:rPr lang="ru-RU" dirty="0" err="1"/>
              <a:t>тенісом</a:t>
            </a:r>
            <a:r>
              <a:rPr lang="ru-RU" dirty="0"/>
              <a:t> , крикетом і </a:t>
            </a:r>
            <a:r>
              <a:rPr lang="ru-RU" dirty="0" err="1" smtClean="0"/>
              <a:t>нетболом</a:t>
            </a:r>
            <a:r>
              <a:rPr lang="ru-RU" dirty="0" smtClean="0"/>
              <a:t> 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00" y="2622782"/>
            <a:ext cx="2574032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17" y="476672"/>
            <a:ext cx="3388179" cy="128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17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61393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err="1"/>
              <a:t>Радіо</a:t>
            </a:r>
            <a:r>
              <a:rPr lang="ru-RU" dirty="0"/>
              <a:t> </a:t>
            </a:r>
            <a:r>
              <a:rPr lang="ru-RU" dirty="0" err="1"/>
              <a:t>Імперського</a:t>
            </a:r>
            <a:r>
              <a:rPr lang="ru-RU" dirty="0"/>
              <a:t> </a:t>
            </a:r>
            <a:r>
              <a:rPr lang="ru-RU" dirty="0" err="1"/>
              <a:t>коледжу</a:t>
            </a:r>
            <a:r>
              <a:rPr lang="ru-RU" dirty="0"/>
              <a:t> (</a:t>
            </a:r>
            <a:r>
              <a:rPr lang="en-US" dirty="0"/>
              <a:t>IC </a:t>
            </a:r>
            <a:r>
              <a:rPr lang="ru-RU" dirty="0" err="1"/>
              <a:t>радіо</a:t>
            </a:r>
            <a:r>
              <a:rPr lang="ru-RU" dirty="0"/>
              <a:t>)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засноване</a:t>
            </a:r>
            <a:r>
              <a:rPr lang="ru-RU" dirty="0"/>
              <a:t> в </a:t>
            </a:r>
            <a:r>
              <a:rPr lang="ru-RU" dirty="0" err="1"/>
              <a:t>листопаді</a:t>
            </a:r>
            <a:r>
              <a:rPr lang="ru-RU" dirty="0"/>
              <a:t> 1975 року, </a:t>
            </a:r>
            <a:r>
              <a:rPr lang="ru-RU" dirty="0" err="1"/>
              <a:t>фактично</a:t>
            </a:r>
            <a:r>
              <a:rPr lang="ru-RU" dirty="0"/>
              <a:t> почавши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1976 року. </a:t>
            </a:r>
            <a:r>
              <a:rPr lang="ru-RU" dirty="0" err="1"/>
              <a:t>Радіостанція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архів</a:t>
            </a:r>
            <a:r>
              <a:rPr lang="ru-RU" dirty="0"/>
              <a:t> з </a:t>
            </a:r>
            <a:r>
              <a:rPr lang="ru-RU" dirty="0" err="1"/>
              <a:t>понад</a:t>
            </a:r>
            <a:r>
              <a:rPr lang="ru-RU" dirty="0"/>
              <a:t> 51 000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треків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на </a:t>
            </a:r>
            <a:r>
              <a:rPr lang="ru-RU" dirty="0" smtClean="0"/>
              <a:t>веб-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en-US" dirty="0">
                <a:hlinkClick r:id="rId2"/>
              </a:rPr>
              <a:t>http://www.icradio.com/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/>
              <a:t>Фелікс</a:t>
            </a:r>
            <a:r>
              <a:rPr lang="ru-RU" dirty="0"/>
              <a:t> (</a:t>
            </a:r>
            <a:r>
              <a:rPr lang="en-US" dirty="0"/>
              <a:t>Felix) - </a:t>
            </a:r>
            <a:r>
              <a:rPr lang="ru-RU" dirty="0" err="1"/>
              <a:t>студентська</a:t>
            </a:r>
            <a:r>
              <a:rPr lang="ru-RU" dirty="0"/>
              <a:t> газета. Перший 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9 </a:t>
            </a:r>
            <a:r>
              <a:rPr lang="ru-RU" dirty="0" err="1"/>
              <a:t>грудня</a:t>
            </a:r>
            <a:r>
              <a:rPr lang="ru-RU" dirty="0"/>
              <a:t> 1949 </a:t>
            </a:r>
            <a:r>
              <a:rPr lang="ru-RU" dirty="0" smtClean="0"/>
              <a:t>року, </a:t>
            </a:r>
            <a:r>
              <a:rPr lang="ru-RU" dirty="0" err="1"/>
              <a:t>прийнявши</a:t>
            </a:r>
            <a:r>
              <a:rPr lang="ru-RU" dirty="0"/>
              <a:t> на себе </a:t>
            </a:r>
            <a:r>
              <a:rPr lang="ru-RU" dirty="0" err="1"/>
              <a:t>звіти</a:t>
            </a:r>
            <a:r>
              <a:rPr lang="ru-RU" dirty="0"/>
              <a:t> про заходи </a:t>
            </a:r>
            <a:r>
              <a:rPr lang="ru-RU" dirty="0" err="1"/>
              <a:t>коледжу</a:t>
            </a:r>
            <a:r>
              <a:rPr lang="ru-RU" dirty="0"/>
              <a:t>. В </a:t>
            </a:r>
            <a:r>
              <a:rPr lang="ru-RU" dirty="0" err="1"/>
              <a:t>якості</a:t>
            </a:r>
            <a:r>
              <a:rPr lang="ru-RU" dirty="0"/>
              <a:t> основного </a:t>
            </a:r>
            <a:r>
              <a:rPr lang="ru-RU" dirty="0" err="1"/>
              <a:t>зображення</a:t>
            </a:r>
            <a:r>
              <a:rPr lang="ru-RU" dirty="0"/>
              <a:t> на </a:t>
            </a:r>
            <a:r>
              <a:rPr lang="ru-RU" dirty="0" err="1"/>
              <a:t>обкладинці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ілюстрація</a:t>
            </a:r>
            <a:r>
              <a:rPr lang="ru-RU" dirty="0"/>
              <a:t> </a:t>
            </a:r>
            <a:r>
              <a:rPr lang="ru-RU" dirty="0" err="1"/>
              <a:t>чорно-білого</a:t>
            </a:r>
            <a:r>
              <a:rPr lang="ru-RU" dirty="0"/>
              <a:t> </a:t>
            </a:r>
            <a:r>
              <a:rPr lang="ru-RU" dirty="0" smtClean="0"/>
              <a:t>кота,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імовірно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надихнув</a:t>
            </a:r>
            <a:r>
              <a:rPr lang="ru-RU" dirty="0"/>
              <a:t> </a:t>
            </a:r>
            <a:r>
              <a:rPr lang="ru-RU" dirty="0" err="1"/>
              <a:t>творців</a:t>
            </a:r>
            <a:r>
              <a:rPr lang="ru-RU" dirty="0"/>
              <a:t> на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.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Фелікс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стало </a:t>
            </a:r>
            <a:r>
              <a:rPr lang="ru-RU" dirty="0" err="1"/>
              <a:t>загальноприйнятою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кішок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популярного </a:t>
            </a:r>
            <a:r>
              <a:rPr lang="ru-RU" dirty="0" err="1"/>
              <a:t>мультфільму</a:t>
            </a:r>
            <a:r>
              <a:rPr lang="ru-RU" dirty="0"/>
              <a:t> «</a:t>
            </a:r>
            <a:r>
              <a:rPr lang="ru-RU" dirty="0" err="1"/>
              <a:t>Кіт</a:t>
            </a:r>
            <a:r>
              <a:rPr lang="ru-RU" dirty="0"/>
              <a:t> </a:t>
            </a:r>
            <a:r>
              <a:rPr lang="ru-RU" dirty="0" err="1"/>
              <a:t>Фелікс</a:t>
            </a:r>
            <a:r>
              <a:rPr lang="ru-RU" dirty="0"/>
              <a:t>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1995 року в </a:t>
            </a:r>
            <a:r>
              <a:rPr lang="ru-RU" dirty="0" err="1"/>
              <a:t>університеті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створена </a:t>
            </a:r>
            <a:r>
              <a:rPr lang="ru-RU" dirty="0" err="1"/>
              <a:t>офіційна</a:t>
            </a:r>
            <a:r>
              <a:rPr lang="ru-RU" dirty="0"/>
              <a:t> газета «</a:t>
            </a:r>
            <a:r>
              <a:rPr lang="ru-RU" dirty="0" err="1"/>
              <a:t>Кореспондент</a:t>
            </a:r>
            <a:r>
              <a:rPr lang="ru-RU" dirty="0"/>
              <a:t>» </a:t>
            </a:r>
            <a:r>
              <a:rPr lang="ru-RU" dirty="0" smtClean="0"/>
              <a:t>, вона </a:t>
            </a:r>
            <a:r>
              <a:rPr lang="ru-RU" dirty="0" err="1"/>
              <a:t>виходить</a:t>
            </a:r>
            <a:r>
              <a:rPr lang="ru-RU" dirty="0"/>
              <a:t> раз на три </a:t>
            </a:r>
            <a:r>
              <a:rPr lang="ru-RU" dirty="0" err="1"/>
              <a:t>тижні</a:t>
            </a:r>
            <a:r>
              <a:rPr lang="ru-RU" dirty="0"/>
              <a:t> і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співробітників</a:t>
            </a:r>
            <a:r>
              <a:rPr lang="ru-RU" dirty="0"/>
              <a:t> і </a:t>
            </a:r>
            <a:r>
              <a:rPr lang="ru-RU" dirty="0" err="1"/>
              <a:t>вчених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1886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ЗМІ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45" y="4221088"/>
            <a:ext cx="2880320" cy="2157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49" y="548680"/>
            <a:ext cx="2516113" cy="2133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65" y="2852936"/>
            <a:ext cx="3491880" cy="8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466" y="980728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Університет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музикою</a:t>
            </a:r>
            <a:r>
              <a:rPr lang="ru-RU" dirty="0"/>
              <a:t> ; тут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smtClean="0"/>
              <a:t>хори,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/>
              <a:t>оркестрів</a:t>
            </a:r>
            <a:r>
              <a:rPr lang="ru-RU" dirty="0"/>
              <a:t> , </a:t>
            </a:r>
            <a:r>
              <a:rPr lang="ru-RU" dirty="0" err="1"/>
              <a:t>струнний</a:t>
            </a:r>
            <a:r>
              <a:rPr lang="ru-RU" dirty="0"/>
              <a:t> </a:t>
            </a:r>
            <a:r>
              <a:rPr lang="ru-RU" dirty="0" smtClean="0"/>
              <a:t>ансамбль, </a:t>
            </a:r>
            <a:r>
              <a:rPr lang="ru-RU" dirty="0" err="1"/>
              <a:t>духовий</a:t>
            </a:r>
            <a:r>
              <a:rPr lang="ru-RU" dirty="0"/>
              <a:t> оркестр , два </a:t>
            </a:r>
            <a:r>
              <a:rPr lang="ru-RU" dirty="0" err="1"/>
              <a:t>джазових</a:t>
            </a:r>
            <a:r>
              <a:rPr lang="ru-RU" dirty="0"/>
              <a:t> </a:t>
            </a:r>
            <a:r>
              <a:rPr lang="ru-RU" dirty="0" err="1"/>
              <a:t>біг</a:t>
            </a:r>
            <a:r>
              <a:rPr lang="ru-RU" dirty="0"/>
              <a:t>- </a:t>
            </a:r>
            <a:r>
              <a:rPr lang="ru-RU" dirty="0" err="1"/>
              <a:t>бенду</a:t>
            </a:r>
            <a:r>
              <a:rPr lang="ru-RU" dirty="0"/>
              <a:t> і </a:t>
            </a:r>
            <a:r>
              <a:rPr lang="ru-RU" dirty="0" err="1"/>
              <a:t>музичне</a:t>
            </a:r>
            <a:r>
              <a:rPr lang="ru-RU" dirty="0"/>
              <a:t> </a:t>
            </a:r>
            <a:r>
              <a:rPr lang="ru-RU" dirty="0" err="1"/>
              <a:t>театральне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 </a:t>
            </a:r>
            <a:r>
              <a:rPr lang="en-US" dirty="0"/>
              <a:t>Blyth Centre 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Imperial College London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покладену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статусом одного з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культурну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-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регулярні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виставки</a:t>
            </a:r>
            <a:r>
              <a:rPr lang="ru-RU" dirty="0"/>
              <a:t> , </a:t>
            </a:r>
            <a:r>
              <a:rPr lang="ru-RU" dirty="0" err="1"/>
              <a:t>майстер</a:t>
            </a:r>
            <a:r>
              <a:rPr lang="ru-RU" dirty="0"/>
              <a:t> -</a:t>
            </a:r>
            <a:r>
              <a:rPr lang="ru-RU" dirty="0" err="1"/>
              <a:t>класи</a:t>
            </a:r>
            <a:r>
              <a:rPr lang="ru-RU" dirty="0"/>
              <a:t> , </a:t>
            </a:r>
            <a:r>
              <a:rPr lang="ru-RU" dirty="0" err="1"/>
              <a:t>концерти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88640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Музика та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мистецтво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1928"/>
            <a:ext cx="792088" cy="792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3542038" cy="2449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88794"/>
            <a:ext cx="4566452" cy="123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650" y="5421"/>
            <a:ext cx="5765496" cy="6876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З ІКЛ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пов'язано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безліч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цікавих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наукових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фактів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300"/>
              </a:lnSpc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ts val="2300"/>
              </a:lnSpc>
              <a:buFont typeface="Arial" pitchFamily="34" charset="0"/>
              <a:buChar char="•"/>
            </a:pPr>
            <a:r>
              <a:rPr lang="ru-RU" sz="1600" dirty="0" smtClean="0"/>
              <a:t>Один </a:t>
            </a:r>
            <a:r>
              <a:rPr lang="ru-RU" sz="1600" dirty="0"/>
              <a:t>з </a:t>
            </a:r>
            <a:r>
              <a:rPr lang="ru-RU" sz="1600" dirty="0" err="1"/>
              <a:t>місцевих</a:t>
            </a:r>
            <a:r>
              <a:rPr lang="ru-RU" sz="1600" dirty="0"/>
              <a:t> </a:t>
            </a:r>
            <a:r>
              <a:rPr lang="ru-RU" sz="1600" dirty="0" err="1"/>
              <a:t>викладачів</a:t>
            </a:r>
            <a:r>
              <a:rPr lang="ru-RU" sz="1600" dirty="0"/>
              <a:t>, Бернард </a:t>
            </a:r>
            <a:r>
              <a:rPr lang="ru-RU" sz="1600" dirty="0" err="1"/>
              <a:t>Лемб</a:t>
            </a:r>
            <a:r>
              <a:rPr lang="ru-RU" sz="1600" dirty="0"/>
              <a:t>, </a:t>
            </a:r>
            <a:r>
              <a:rPr lang="ru-RU" sz="1600" dirty="0" err="1"/>
              <a:t>з'ясував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британські</a:t>
            </a:r>
            <a:r>
              <a:rPr lang="ru-RU" sz="1600" dirty="0"/>
              <a:t> </a:t>
            </a:r>
            <a:r>
              <a:rPr lang="ru-RU" sz="1600" dirty="0" err="1"/>
              <a:t>студенти</a:t>
            </a:r>
            <a:r>
              <a:rPr lang="ru-RU" sz="1600" dirty="0"/>
              <a:t> </a:t>
            </a:r>
            <a:r>
              <a:rPr lang="ru-RU" sz="1600" dirty="0" err="1"/>
              <a:t>володіють</a:t>
            </a:r>
            <a:r>
              <a:rPr lang="ru-RU" sz="1600" dirty="0"/>
              <a:t> </a:t>
            </a:r>
            <a:r>
              <a:rPr lang="ru-RU" sz="1600" dirty="0" err="1" smtClean="0"/>
              <a:t>англійською</a:t>
            </a:r>
            <a:r>
              <a:rPr lang="ru-RU" sz="1600" dirty="0" smtClean="0"/>
              <a:t> </a:t>
            </a:r>
            <a:r>
              <a:rPr lang="ru-RU" sz="1600" dirty="0" err="1"/>
              <a:t>гірше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іноземні</a:t>
            </a:r>
            <a:r>
              <a:rPr lang="ru-RU" sz="1600" dirty="0"/>
              <a:t>. </a:t>
            </a:r>
            <a:r>
              <a:rPr lang="ru-RU" sz="1600" dirty="0" err="1"/>
              <a:t>Англійці</a:t>
            </a:r>
            <a:r>
              <a:rPr lang="ru-RU" sz="1600" dirty="0"/>
              <a:t> </a:t>
            </a:r>
            <a:r>
              <a:rPr lang="ru-RU" sz="1600" dirty="0" err="1"/>
              <a:t>роблять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орфографічних</a:t>
            </a:r>
            <a:r>
              <a:rPr lang="ru-RU" sz="1600" dirty="0"/>
              <a:t> і </a:t>
            </a:r>
            <a:r>
              <a:rPr lang="ru-RU" sz="1600" dirty="0" err="1"/>
              <a:t>пунктуаційних</a:t>
            </a:r>
            <a:r>
              <a:rPr lang="ru-RU" sz="1600" dirty="0"/>
              <a:t> </a:t>
            </a:r>
            <a:r>
              <a:rPr lang="ru-RU" sz="1600" dirty="0" err="1"/>
              <a:t>помилок</a:t>
            </a:r>
            <a:r>
              <a:rPr lang="ru-RU" sz="1600" dirty="0"/>
              <a:t>, </a:t>
            </a:r>
            <a:r>
              <a:rPr lang="ru-RU" sz="1600" dirty="0" err="1"/>
              <a:t>найчастіше</a:t>
            </a:r>
            <a:r>
              <a:rPr lang="ru-RU" sz="1600" dirty="0"/>
              <a:t> </a:t>
            </a:r>
            <a:r>
              <a:rPr lang="ru-RU" sz="1600" dirty="0" err="1"/>
              <a:t>невірно</a:t>
            </a:r>
            <a:r>
              <a:rPr lang="ru-RU" sz="1600" dirty="0"/>
              <a:t> </a:t>
            </a:r>
            <a:r>
              <a:rPr lang="ru-RU" sz="1600" dirty="0" err="1"/>
              <a:t>вживають</a:t>
            </a:r>
            <a:r>
              <a:rPr lang="ru-RU" sz="1600" dirty="0"/>
              <a:t> слова. 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замість</a:t>
            </a:r>
            <a:r>
              <a:rPr lang="ru-RU" sz="1600" dirty="0"/>
              <a:t> «</a:t>
            </a:r>
            <a:r>
              <a:rPr lang="en-US" sz="1600" dirty="0"/>
              <a:t>sun», </a:t>
            </a:r>
            <a:r>
              <a:rPr lang="ru-RU" sz="1600" dirty="0" err="1"/>
              <a:t>тобто</a:t>
            </a:r>
            <a:r>
              <a:rPr lang="ru-RU" sz="1600" dirty="0"/>
              <a:t> «</a:t>
            </a:r>
            <a:r>
              <a:rPr lang="ru-RU" sz="1600" dirty="0" err="1"/>
              <a:t>сонце</a:t>
            </a:r>
            <a:r>
              <a:rPr lang="ru-RU" sz="1600" dirty="0"/>
              <a:t>» легко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зустріти</a:t>
            </a:r>
            <a:r>
              <a:rPr lang="ru-RU" sz="1600" dirty="0"/>
              <a:t> «</a:t>
            </a:r>
            <a:r>
              <a:rPr lang="en-US" sz="1600" dirty="0"/>
              <a:t>son», </a:t>
            </a:r>
            <a:r>
              <a:rPr lang="ru-RU" sz="1600" dirty="0" err="1"/>
              <a:t>тобто</a:t>
            </a:r>
            <a:r>
              <a:rPr lang="ru-RU" sz="1600" dirty="0"/>
              <a:t> «</a:t>
            </a:r>
            <a:r>
              <a:rPr lang="ru-RU" sz="1600" dirty="0" err="1"/>
              <a:t>син</a:t>
            </a:r>
            <a:r>
              <a:rPr lang="ru-RU" sz="1600" dirty="0"/>
              <a:t>», а </a:t>
            </a:r>
            <a:r>
              <a:rPr lang="ru-RU" sz="1600" dirty="0" err="1"/>
              <a:t>замість</a:t>
            </a:r>
            <a:r>
              <a:rPr lang="ru-RU" sz="1600" dirty="0"/>
              <a:t> «</a:t>
            </a:r>
            <a:r>
              <a:rPr lang="en-US" sz="1600" dirty="0"/>
              <a:t>a cheese with holes»,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означає</a:t>
            </a:r>
            <a:r>
              <a:rPr lang="ru-RU" sz="1600" dirty="0"/>
              <a:t> «сир з </a:t>
            </a:r>
            <a:r>
              <a:rPr lang="ru-RU" sz="1600" dirty="0" err="1"/>
              <a:t>дірками</a:t>
            </a:r>
            <a:r>
              <a:rPr lang="ru-RU" sz="1600" dirty="0"/>
              <a:t>»,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зустріти</a:t>
            </a:r>
            <a:r>
              <a:rPr lang="ru-RU" sz="1600" dirty="0"/>
              <a:t> «</a:t>
            </a:r>
            <a:r>
              <a:rPr lang="en-US" sz="1600" dirty="0"/>
              <a:t>holy cheese», </a:t>
            </a:r>
            <a:r>
              <a:rPr lang="ru-RU" sz="1600" dirty="0"/>
              <a:t>то є «</a:t>
            </a:r>
            <a:r>
              <a:rPr lang="ru-RU" sz="1600" dirty="0" err="1"/>
              <a:t>святий</a:t>
            </a:r>
            <a:r>
              <a:rPr lang="ru-RU" sz="1600" dirty="0"/>
              <a:t> сир» і т.д. </a:t>
            </a:r>
            <a:r>
              <a:rPr lang="ru-RU" sz="1600" dirty="0" err="1"/>
              <a:t>Професор</a:t>
            </a:r>
            <a:r>
              <a:rPr lang="ru-RU" sz="1600" dirty="0"/>
              <a:t> </a:t>
            </a:r>
            <a:r>
              <a:rPr lang="ru-RU" sz="1600" dirty="0" err="1"/>
              <a:t>планує</a:t>
            </a:r>
            <a:r>
              <a:rPr lang="ru-RU" sz="1600" dirty="0"/>
              <a:t> </a:t>
            </a:r>
            <a:r>
              <a:rPr lang="ru-RU" sz="1600" dirty="0" err="1"/>
              <a:t>видати</a:t>
            </a:r>
            <a:r>
              <a:rPr lang="ru-RU" sz="1600" dirty="0"/>
              <a:t> весь список </a:t>
            </a:r>
            <a:r>
              <a:rPr lang="ru-RU" sz="1600" dirty="0" err="1"/>
              <a:t>зібраних</a:t>
            </a:r>
            <a:r>
              <a:rPr lang="ru-RU" sz="1600" dirty="0"/>
              <a:t> ним в роботах </a:t>
            </a:r>
            <a:r>
              <a:rPr lang="ru-RU" sz="1600" dirty="0" err="1"/>
              <a:t>студентів</a:t>
            </a:r>
            <a:r>
              <a:rPr lang="ru-RU" sz="1600" dirty="0"/>
              <a:t> </a:t>
            </a:r>
            <a:r>
              <a:rPr lang="ru-RU" sz="1600" dirty="0" err="1"/>
              <a:t>помилок</a:t>
            </a:r>
            <a:r>
              <a:rPr lang="ru-RU" sz="1600" dirty="0"/>
              <a:t> з </a:t>
            </a:r>
            <a:r>
              <a:rPr lang="ru-RU" sz="1600" dirty="0" err="1"/>
              <a:t>тим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привернути</a:t>
            </a:r>
            <a:r>
              <a:rPr lang="ru-RU" sz="1600" dirty="0"/>
              <a:t> </a:t>
            </a:r>
            <a:r>
              <a:rPr lang="ru-RU" sz="1600" dirty="0" err="1"/>
              <a:t>увагу</a:t>
            </a:r>
            <a:r>
              <a:rPr lang="ru-RU" sz="1600" dirty="0"/>
              <a:t> до </a:t>
            </a:r>
            <a:r>
              <a:rPr lang="ru-RU" sz="1600" dirty="0" err="1"/>
              <a:t>ситуації</a:t>
            </a:r>
            <a:r>
              <a:rPr lang="ru-RU" sz="1600" dirty="0"/>
              <a:t> в </a:t>
            </a:r>
            <a:r>
              <a:rPr lang="ru-RU" sz="1600" dirty="0" err="1" smtClean="0"/>
              <a:t>освіті</a:t>
            </a:r>
            <a:r>
              <a:rPr lang="ru-RU" sz="1600" dirty="0" smtClean="0"/>
              <a:t>;</a:t>
            </a:r>
          </a:p>
          <a:p>
            <a:pPr marL="285750" indent="-285750">
              <a:lnSpc>
                <a:spcPts val="2300"/>
              </a:lnSpc>
              <a:buFont typeface="Arial" pitchFamily="34" charset="0"/>
              <a:buChar char="•"/>
            </a:pPr>
            <a:r>
              <a:rPr lang="ru-RU" sz="1600" dirty="0" err="1"/>
              <a:t>Знаменитий</a:t>
            </a:r>
            <a:r>
              <a:rPr lang="ru-RU" sz="1600" dirty="0"/>
              <a:t> </a:t>
            </a:r>
            <a:r>
              <a:rPr lang="ru-RU" sz="1600" dirty="0" err="1"/>
              <a:t>коледж</a:t>
            </a:r>
            <a:r>
              <a:rPr lang="ru-RU" sz="1600" dirty="0"/>
              <a:t> </a:t>
            </a:r>
            <a:r>
              <a:rPr lang="ru-RU" sz="1600" dirty="0" err="1"/>
              <a:t>тим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з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стін</a:t>
            </a:r>
            <a:r>
              <a:rPr lang="ru-RU" sz="1600" dirty="0"/>
              <a:t> </a:t>
            </a:r>
            <a:r>
              <a:rPr lang="ru-RU" sz="1600" dirty="0" err="1"/>
              <a:t>вийшов</a:t>
            </a:r>
            <a:r>
              <a:rPr lang="ru-RU" sz="1600" dirty="0"/>
              <a:t> не один </a:t>
            </a:r>
            <a:r>
              <a:rPr lang="ru-RU" sz="1600" dirty="0" err="1"/>
              <a:t>видатний</a:t>
            </a:r>
            <a:r>
              <a:rPr lang="ru-RU" sz="1600" dirty="0"/>
              <a:t> </a:t>
            </a:r>
            <a:r>
              <a:rPr lang="ru-RU" sz="1600" dirty="0" err="1"/>
              <a:t>випускник</a:t>
            </a:r>
            <a:r>
              <a:rPr lang="ru-RU" sz="1600" dirty="0"/>
              <a:t>, у тому </a:t>
            </a:r>
            <a:r>
              <a:rPr lang="ru-RU" sz="1600" dirty="0" err="1"/>
              <a:t>числі</a:t>
            </a:r>
            <a:r>
              <a:rPr lang="ru-RU" sz="1600" dirty="0"/>
              <a:t>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нобелівських</a:t>
            </a:r>
            <a:r>
              <a:rPr lang="ru-RU" sz="1600" dirty="0"/>
              <a:t> </a:t>
            </a:r>
            <a:r>
              <a:rPr lang="ru-RU" sz="1600" dirty="0" err="1"/>
              <a:t>лауреатів</a:t>
            </a:r>
            <a:r>
              <a:rPr lang="ru-RU" sz="1600" dirty="0"/>
              <a:t>, один з них - сер </a:t>
            </a:r>
            <a:r>
              <a:rPr lang="ru-RU" sz="1600" dirty="0" err="1"/>
              <a:t>Олександр</a:t>
            </a:r>
            <a:r>
              <a:rPr lang="ru-RU" sz="1600" dirty="0"/>
              <a:t> </a:t>
            </a:r>
            <a:r>
              <a:rPr lang="ru-RU" sz="1600" dirty="0" err="1"/>
              <a:t>Флемінг</a:t>
            </a:r>
            <a:r>
              <a:rPr lang="ru-RU" sz="1600" dirty="0"/>
              <a:t>, «автор» </a:t>
            </a:r>
            <a:r>
              <a:rPr lang="ru-RU" sz="1600" dirty="0" err="1"/>
              <a:t>пеніциліну</a:t>
            </a:r>
            <a:r>
              <a:rPr lang="ru-RU" sz="1600" dirty="0" smtClean="0"/>
              <a:t>.</a:t>
            </a:r>
          </a:p>
          <a:p>
            <a:pPr marL="285750" indent="-285750">
              <a:lnSpc>
                <a:spcPts val="2300"/>
              </a:lnSpc>
              <a:buFont typeface="Arial" pitchFamily="34" charset="0"/>
              <a:buChar char="•"/>
            </a:pPr>
            <a:r>
              <a:rPr lang="ru-RU" sz="1600" dirty="0" err="1"/>
              <a:t>Вчені</a:t>
            </a:r>
            <a:r>
              <a:rPr lang="ru-RU" sz="1600" dirty="0"/>
              <a:t> з </a:t>
            </a:r>
            <a:r>
              <a:rPr lang="ru-RU" sz="1600" dirty="0" err="1"/>
              <a:t>Імперського</a:t>
            </a:r>
            <a:r>
              <a:rPr lang="ru-RU" sz="1600" dirty="0"/>
              <a:t> </a:t>
            </a:r>
            <a:r>
              <a:rPr lang="ru-RU" sz="1600" dirty="0" err="1"/>
              <a:t>коледжу</a:t>
            </a:r>
            <a:r>
              <a:rPr lang="ru-RU" sz="1600" dirty="0"/>
              <a:t> Лондона </a:t>
            </a:r>
            <a:r>
              <a:rPr lang="ru-RU" sz="1600" dirty="0" err="1"/>
              <a:t>знайшли</a:t>
            </a:r>
            <a:r>
              <a:rPr lang="ru-RU" sz="1600" dirty="0"/>
              <a:t> </a:t>
            </a:r>
            <a:r>
              <a:rPr lang="ru-RU" sz="1600" dirty="0" err="1"/>
              <a:t>замінник</a:t>
            </a:r>
            <a:r>
              <a:rPr lang="ru-RU" sz="1600" dirty="0"/>
              <a:t> алкоголю. Як і </a:t>
            </a:r>
            <a:r>
              <a:rPr lang="ru-RU" sz="1600" dirty="0" err="1"/>
              <a:t>спиртні</a:t>
            </a:r>
            <a:r>
              <a:rPr lang="ru-RU" sz="1600" dirty="0"/>
              <a:t> </a:t>
            </a:r>
            <a:r>
              <a:rPr lang="ru-RU" sz="1600" dirty="0" err="1"/>
              <a:t>напої</a:t>
            </a:r>
            <a:r>
              <a:rPr lang="ru-RU" sz="1600" dirty="0"/>
              <a:t>, </a:t>
            </a:r>
            <a:r>
              <a:rPr lang="ru-RU" sz="1600" dirty="0" err="1"/>
              <a:t>речовина</a:t>
            </a:r>
            <a:r>
              <a:rPr lang="ru-RU" sz="1600" dirty="0"/>
              <a:t> </a:t>
            </a:r>
            <a:r>
              <a:rPr lang="ru-RU" sz="1600" dirty="0" err="1"/>
              <a:t>викликає</a:t>
            </a:r>
            <a:r>
              <a:rPr lang="ru-RU" sz="1600" dirty="0"/>
              <a:t> </a:t>
            </a:r>
            <a:r>
              <a:rPr lang="ru-RU" sz="1600" dirty="0" err="1"/>
              <a:t>ейфорію</a:t>
            </a:r>
            <a:r>
              <a:rPr lang="ru-RU" sz="1600" dirty="0"/>
              <a:t>, але не </a:t>
            </a:r>
            <a:r>
              <a:rPr lang="ru-RU" sz="1600" dirty="0" err="1"/>
              <a:t>немає</a:t>
            </a:r>
            <a:r>
              <a:rPr lang="ru-RU" sz="1600" dirty="0"/>
              <a:t> </a:t>
            </a:r>
            <a:r>
              <a:rPr lang="ru-RU" sz="1600" dirty="0" err="1"/>
              <a:t>жодних</a:t>
            </a:r>
            <a:r>
              <a:rPr lang="ru-RU" sz="1600" dirty="0"/>
              <a:t> </a:t>
            </a:r>
            <a:r>
              <a:rPr lang="ru-RU" sz="1600" dirty="0" err="1"/>
              <a:t>побічних</a:t>
            </a:r>
            <a:r>
              <a:rPr lang="ru-RU" sz="1600" dirty="0"/>
              <a:t> </a:t>
            </a:r>
            <a:r>
              <a:rPr lang="ru-RU" sz="1600" dirty="0" err="1"/>
              <a:t>наслідків</a:t>
            </a:r>
            <a:r>
              <a:rPr lang="ru-RU" sz="1600" dirty="0"/>
              <a:t>. А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протверезіти</a:t>
            </a:r>
            <a:r>
              <a:rPr lang="ru-RU" sz="1600" dirty="0"/>
              <a:t>, не </a:t>
            </a:r>
            <a:r>
              <a:rPr lang="ru-RU" sz="1600" dirty="0" err="1"/>
              <a:t>обов’язково</a:t>
            </a:r>
            <a:r>
              <a:rPr lang="ru-RU" sz="1600" dirty="0"/>
              <a:t> </a:t>
            </a:r>
            <a:r>
              <a:rPr lang="ru-RU" sz="1600" dirty="0" err="1"/>
              <a:t>лягати</a:t>
            </a:r>
            <a:r>
              <a:rPr lang="ru-RU" sz="1600" dirty="0"/>
              <a:t> </a:t>
            </a:r>
            <a:r>
              <a:rPr lang="ru-RU" sz="1600" dirty="0" err="1"/>
              <a:t>спати</a:t>
            </a:r>
            <a:r>
              <a:rPr lang="ru-RU" sz="1600" dirty="0"/>
              <a:t>, </a:t>
            </a:r>
            <a:r>
              <a:rPr lang="ru-RU" sz="1600" dirty="0" err="1"/>
              <a:t>спеціальний</a:t>
            </a:r>
            <a:r>
              <a:rPr lang="ru-RU" sz="1600" dirty="0"/>
              <a:t> антидот за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хвилин</a:t>
            </a:r>
            <a:r>
              <a:rPr lang="ru-RU" sz="1600" dirty="0"/>
              <a:t> поставить вас на ноги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58" y="1105416"/>
            <a:ext cx="3220253" cy="43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0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80" y="541306"/>
            <a:ext cx="572149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 </a:t>
            </a:r>
            <a:r>
              <a:rPr lang="ru-RU" dirty="0" err="1"/>
              <a:t>програмах</a:t>
            </a:r>
            <a:r>
              <a:rPr lang="ru-RU" dirty="0"/>
              <a:t> </a:t>
            </a:r>
            <a:r>
              <a:rPr lang="ru-RU" dirty="0" err="1"/>
              <a:t>бакалаврату</a:t>
            </a:r>
            <a:r>
              <a:rPr lang="ru-RU" dirty="0"/>
              <a:t> </a:t>
            </a:r>
            <a:r>
              <a:rPr lang="ru-RU" dirty="0" err="1"/>
              <a:t>навчається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8885 </a:t>
            </a:r>
            <a:r>
              <a:rPr lang="ru-RU" dirty="0" err="1"/>
              <a:t>студентів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6530 - </a:t>
            </a:r>
            <a:r>
              <a:rPr lang="ru-RU" dirty="0" err="1"/>
              <a:t>британці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13000 </a:t>
            </a:r>
            <a:r>
              <a:rPr lang="ru-RU" dirty="0" err="1"/>
              <a:t>заяв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на </a:t>
            </a:r>
            <a:r>
              <a:rPr lang="ru-RU" dirty="0" err="1"/>
              <a:t>вступ</a:t>
            </a:r>
            <a:r>
              <a:rPr lang="ru-RU" dirty="0"/>
              <a:t> на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бакалаврату</a:t>
            </a:r>
            <a:r>
              <a:rPr lang="ru-RU" dirty="0"/>
              <a:t> ;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2350 </a:t>
            </a:r>
            <a:r>
              <a:rPr lang="ru-RU" dirty="0" err="1"/>
              <a:t>заяв</a:t>
            </a:r>
            <a:r>
              <a:rPr lang="ru-RU" dirty="0"/>
              <a:t> 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магістратурі</a:t>
            </a:r>
            <a:r>
              <a:rPr lang="ru-RU" dirty="0"/>
              <a:t> проходить </a:t>
            </a:r>
            <a:r>
              <a:rPr lang="ru-RU" dirty="0" err="1"/>
              <a:t>навчання</a:t>
            </a:r>
            <a:r>
              <a:rPr lang="ru-RU" dirty="0"/>
              <a:t> 2408 </a:t>
            </a:r>
            <a:r>
              <a:rPr lang="ru-RU" dirty="0" err="1"/>
              <a:t>осіб</a:t>
            </a:r>
            <a:r>
              <a:rPr lang="ru-RU" dirty="0"/>
              <a:t>, з них 1067 - </a:t>
            </a:r>
            <a:r>
              <a:rPr lang="ru-RU" dirty="0" err="1"/>
              <a:t>іноземці</a:t>
            </a:r>
            <a:r>
              <a:rPr lang="ru-RU" dirty="0"/>
              <a:t> 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поданих</a:t>
            </a:r>
            <a:r>
              <a:rPr lang="ru-RU" dirty="0"/>
              <a:t> </a:t>
            </a:r>
            <a:r>
              <a:rPr lang="ru-RU" dirty="0" err="1"/>
              <a:t>заяв</a:t>
            </a:r>
            <a:r>
              <a:rPr lang="ru-RU" dirty="0"/>
              <a:t> до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в </a:t>
            </a:r>
            <a:r>
              <a:rPr lang="ru-RU" dirty="0" err="1"/>
              <a:t>магістратурі</a:t>
            </a:r>
            <a:r>
              <a:rPr lang="ru-RU" dirty="0"/>
              <a:t> - 5:1 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Щорічно</a:t>
            </a:r>
            <a:r>
              <a:rPr lang="ru-RU" dirty="0"/>
              <a:t> в </a:t>
            </a:r>
            <a:r>
              <a:rPr lang="ru-RU" dirty="0" err="1"/>
              <a:t>університеті</a:t>
            </a:r>
            <a:r>
              <a:rPr lang="ru-RU" dirty="0"/>
              <a:t> 2671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дослідницькою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, з них 747 - </a:t>
            </a:r>
            <a:r>
              <a:rPr lang="ru-RU" dirty="0" err="1"/>
              <a:t>іноземці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, де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випускники</a:t>
            </a:r>
            <a:r>
              <a:rPr lang="ru-RU" dirty="0"/>
              <a:t> </a:t>
            </a:r>
            <a:r>
              <a:rPr lang="en-US" dirty="0"/>
              <a:t>Imperial College London (</a:t>
            </a:r>
            <a:r>
              <a:rPr lang="ru-RU" dirty="0" err="1"/>
              <a:t>дані</a:t>
            </a:r>
            <a:r>
              <a:rPr lang="ru-RU" dirty="0"/>
              <a:t> 2010 року</a:t>
            </a:r>
            <a:r>
              <a:rPr lang="ru-RU" dirty="0" smtClean="0"/>
              <a:t>): </a:t>
            </a:r>
            <a:endParaRPr lang="ru-RU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/>
              <a:t>Сервіс</a:t>
            </a:r>
            <a:r>
              <a:rPr lang="ru-RU" dirty="0"/>
              <a:t> \ </a:t>
            </a:r>
            <a:r>
              <a:rPr lang="ru-RU" dirty="0" err="1"/>
              <a:t>Освіта</a:t>
            </a:r>
            <a:r>
              <a:rPr lang="ru-RU" dirty="0"/>
              <a:t> \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- 41,8 %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/>
              <a:t>Банки \ </a:t>
            </a:r>
            <a:r>
              <a:rPr lang="ru-RU" dirty="0" err="1"/>
              <a:t>Фінанси</a:t>
            </a:r>
            <a:r>
              <a:rPr lang="ru-RU" dirty="0"/>
              <a:t> - 10,9 %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/>
              <a:t>Консалтинг - 8,9%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/>
              <a:t>Дослідження</a:t>
            </a:r>
            <a:r>
              <a:rPr lang="ru-RU" dirty="0"/>
              <a:t> і </a:t>
            </a:r>
            <a:r>
              <a:rPr lang="ru-RU" dirty="0" err="1"/>
              <a:t>розробки</a:t>
            </a:r>
            <a:r>
              <a:rPr lang="ru-RU" dirty="0"/>
              <a:t> \ </a:t>
            </a:r>
            <a:r>
              <a:rPr lang="en-US" dirty="0"/>
              <a:t>IT - 8,75 %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- 6,75 %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58" y="908720"/>
            <a:ext cx="3264958" cy="49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65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825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Відомі випускники: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703" y="460215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Сер </a:t>
            </a:r>
            <a:r>
              <a:rPr lang="ru-RU" sz="1600" dirty="0" err="1"/>
              <a:t>Олександр</a:t>
            </a:r>
            <a:r>
              <a:rPr lang="ru-RU" sz="1600" dirty="0"/>
              <a:t> </a:t>
            </a:r>
            <a:r>
              <a:rPr lang="ru-RU" sz="1600" dirty="0" err="1" smtClean="0"/>
              <a:t>Флемінг</a:t>
            </a:r>
            <a:r>
              <a:rPr lang="ru-RU" sz="1600" dirty="0" smtClean="0"/>
              <a:t>, фармаколог </a:t>
            </a:r>
            <a:r>
              <a:rPr lang="ru-RU" sz="1600" dirty="0"/>
              <a:t>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err="1"/>
              <a:t>Абдус</a:t>
            </a:r>
            <a:r>
              <a:rPr lang="ru-RU" sz="1600" dirty="0"/>
              <a:t> Салам , </a:t>
            </a:r>
            <a:r>
              <a:rPr lang="ru-RU" sz="1600" dirty="0" err="1" smtClean="0"/>
              <a:t>фізик</a:t>
            </a:r>
            <a:r>
              <a:rPr lang="ru-RU" sz="1600" dirty="0" smtClean="0"/>
              <a:t> </a:t>
            </a:r>
            <a:r>
              <a:rPr lang="ru-RU" sz="1600" dirty="0"/>
              <a:t>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Сер Джордж Пейдж Томсон , </a:t>
            </a:r>
            <a:r>
              <a:rPr lang="ru-RU" sz="1600" dirty="0" err="1" smtClean="0"/>
              <a:t>фізик</a:t>
            </a:r>
            <a:r>
              <a:rPr lang="ru-RU" sz="1600" dirty="0" smtClean="0"/>
              <a:t> </a:t>
            </a:r>
            <a:r>
              <a:rPr lang="ru-RU" sz="1600" dirty="0"/>
              <a:t>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err="1"/>
              <a:t>Патрік</a:t>
            </a:r>
            <a:r>
              <a:rPr lang="ru-RU" sz="1600" dirty="0"/>
              <a:t> </a:t>
            </a:r>
            <a:r>
              <a:rPr lang="ru-RU" sz="1600" dirty="0" err="1"/>
              <a:t>Блекетт</a:t>
            </a:r>
            <a:r>
              <a:rPr lang="ru-RU" sz="1600" dirty="0"/>
              <a:t> , барон </a:t>
            </a:r>
            <a:r>
              <a:rPr lang="ru-RU" sz="1600" dirty="0" err="1"/>
              <a:t>Блекетт</a:t>
            </a:r>
            <a:r>
              <a:rPr lang="ru-RU" sz="1600" dirty="0"/>
              <a:t> , </a:t>
            </a:r>
            <a:r>
              <a:rPr lang="ru-RU" sz="1600" dirty="0" err="1" smtClean="0"/>
              <a:t>фізик</a:t>
            </a:r>
            <a:r>
              <a:rPr lang="ru-RU" sz="1600" dirty="0" smtClean="0"/>
              <a:t> </a:t>
            </a:r>
            <a:r>
              <a:rPr lang="ru-RU" sz="1600" dirty="0"/>
              <a:t>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Денніс </a:t>
            </a:r>
            <a:r>
              <a:rPr lang="ru-RU" sz="1600" dirty="0" err="1"/>
              <a:t>Габор</a:t>
            </a:r>
            <a:r>
              <a:rPr lang="ru-RU" sz="1600" dirty="0"/>
              <a:t> , </a:t>
            </a:r>
            <a:r>
              <a:rPr lang="ru-RU" sz="1600" dirty="0" err="1" smtClean="0"/>
              <a:t>фізик</a:t>
            </a:r>
            <a:r>
              <a:rPr lang="ru-RU" sz="1600" dirty="0" smtClean="0"/>
              <a:t> </a:t>
            </a:r>
            <a:r>
              <a:rPr lang="ru-RU" sz="1600" dirty="0"/>
              <a:t>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Сер </a:t>
            </a:r>
            <a:r>
              <a:rPr lang="ru-RU" sz="1600" dirty="0" err="1"/>
              <a:t>Уолтер</a:t>
            </a:r>
            <a:r>
              <a:rPr lang="ru-RU" sz="1600" dirty="0"/>
              <a:t> </a:t>
            </a:r>
            <a:r>
              <a:rPr lang="ru-RU" sz="1600" dirty="0" err="1"/>
              <a:t>Нормен</a:t>
            </a:r>
            <a:r>
              <a:rPr lang="ru-RU" sz="1600" dirty="0"/>
              <a:t> </a:t>
            </a:r>
            <a:r>
              <a:rPr lang="ru-RU" sz="1600" dirty="0" err="1"/>
              <a:t>Хоуорс</a:t>
            </a:r>
            <a:r>
              <a:rPr lang="en-US" sz="1600" dirty="0" smtClean="0"/>
              <a:t>, </a:t>
            </a:r>
            <a:r>
              <a:rPr lang="ru-RU" sz="1600" dirty="0" err="1" smtClean="0"/>
              <a:t>хімік</a:t>
            </a:r>
            <a:r>
              <a:rPr lang="ru-RU" sz="1600" dirty="0" smtClean="0"/>
              <a:t> </a:t>
            </a:r>
            <a:r>
              <a:rPr lang="ru-RU" sz="1600" dirty="0"/>
              <a:t>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Сер </a:t>
            </a:r>
            <a:r>
              <a:rPr lang="ru-RU" sz="1600" dirty="0" err="1"/>
              <a:t>Сирил</a:t>
            </a:r>
            <a:r>
              <a:rPr lang="ru-RU" sz="1600" dirty="0"/>
              <a:t> Норман </a:t>
            </a:r>
            <a:r>
              <a:rPr lang="ru-RU" sz="1600" dirty="0" err="1"/>
              <a:t>Хиншелвуд</a:t>
            </a:r>
            <a:r>
              <a:rPr lang="en-US" sz="1600" dirty="0" smtClean="0"/>
              <a:t>, </a:t>
            </a:r>
            <a:r>
              <a:rPr lang="ru-RU" sz="1600" dirty="0" err="1" smtClean="0"/>
              <a:t>хімік</a:t>
            </a:r>
            <a:r>
              <a:rPr lang="ru-RU" sz="1600" dirty="0" smtClean="0"/>
              <a:t> </a:t>
            </a:r>
            <a:r>
              <a:rPr lang="ru-RU" sz="1600" dirty="0"/>
              <a:t>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Сер Дерек Бартон , </a:t>
            </a:r>
            <a:r>
              <a:rPr lang="ru-RU" sz="1600" dirty="0" err="1" smtClean="0"/>
              <a:t>хімік</a:t>
            </a:r>
            <a:r>
              <a:rPr lang="ru-RU" sz="1600" dirty="0" smtClean="0"/>
              <a:t> </a:t>
            </a:r>
            <a:r>
              <a:rPr lang="ru-RU" sz="1600" dirty="0"/>
              <a:t>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Сер </a:t>
            </a:r>
            <a:r>
              <a:rPr lang="ru-RU" sz="1600" dirty="0" err="1"/>
              <a:t>Джеффрі</a:t>
            </a:r>
            <a:r>
              <a:rPr lang="ru-RU" sz="1600" dirty="0"/>
              <a:t> </a:t>
            </a:r>
            <a:r>
              <a:rPr lang="ru-RU" sz="1600" dirty="0" err="1"/>
              <a:t>Уілкінсон</a:t>
            </a:r>
            <a:r>
              <a:rPr lang="ru-RU" sz="1600" dirty="0"/>
              <a:t> , </a:t>
            </a:r>
            <a:r>
              <a:rPr lang="ru-RU" sz="1600" dirty="0" err="1" smtClean="0"/>
              <a:t>хімік</a:t>
            </a:r>
            <a:r>
              <a:rPr lang="ru-RU" sz="1600" dirty="0" smtClean="0"/>
              <a:t> </a:t>
            </a:r>
            <a:r>
              <a:rPr lang="ru-RU" sz="1600" dirty="0"/>
              <a:t>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Сер Джордж Портер , </a:t>
            </a:r>
            <a:r>
              <a:rPr lang="ru-RU" sz="1600" dirty="0" err="1" smtClean="0"/>
              <a:t>хімік</a:t>
            </a:r>
            <a:r>
              <a:rPr lang="ru-RU" sz="1600" dirty="0" smtClean="0"/>
              <a:t> </a:t>
            </a:r>
            <a:r>
              <a:rPr lang="ru-RU" sz="1600" dirty="0"/>
              <a:t>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Сер </a:t>
            </a:r>
            <a:r>
              <a:rPr lang="ru-RU" sz="1600" dirty="0" err="1"/>
              <a:t>Ернст</a:t>
            </a:r>
            <a:r>
              <a:rPr lang="ru-RU" sz="1600" dirty="0"/>
              <a:t> Борис </a:t>
            </a:r>
            <a:r>
              <a:rPr lang="ru-RU" sz="1600" dirty="0" err="1" smtClean="0"/>
              <a:t>Чейн</a:t>
            </a:r>
            <a:r>
              <a:rPr lang="ru-RU" sz="1600" dirty="0" smtClean="0"/>
              <a:t> </a:t>
            </a:r>
            <a:r>
              <a:rPr lang="ru-RU" sz="1600" dirty="0"/>
              <a:t>, </a:t>
            </a:r>
            <a:r>
              <a:rPr lang="ru-RU" sz="1600" dirty="0" err="1" smtClean="0"/>
              <a:t>біохімік</a:t>
            </a:r>
            <a:r>
              <a:rPr lang="ru-RU" sz="1600" dirty="0" smtClean="0"/>
              <a:t> </a:t>
            </a:r>
            <a:r>
              <a:rPr lang="ru-RU" sz="1600" dirty="0"/>
              <a:t>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4" y="4745815"/>
            <a:ext cx="2016224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88" y="4665165"/>
            <a:ext cx="1628788" cy="2177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60" y="4738751"/>
            <a:ext cx="1549508" cy="2066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48" y="4660618"/>
            <a:ext cx="1561870" cy="21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Сер Фредерік </a:t>
            </a:r>
            <a:r>
              <a:rPr lang="ru-RU" sz="1600" dirty="0" err="1"/>
              <a:t>Гоуленд</a:t>
            </a:r>
            <a:r>
              <a:rPr lang="ru-RU" sz="1600" dirty="0"/>
              <a:t> </a:t>
            </a:r>
            <a:r>
              <a:rPr lang="ru-RU" sz="1600" dirty="0" err="1"/>
              <a:t>Хопкінс</a:t>
            </a:r>
            <a:r>
              <a:rPr lang="ru-RU" sz="1600" dirty="0"/>
              <a:t> , медик 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Сер </a:t>
            </a:r>
            <a:r>
              <a:rPr lang="ru-RU" sz="1600" dirty="0" err="1"/>
              <a:t>Ендрю</a:t>
            </a:r>
            <a:r>
              <a:rPr lang="ru-RU" sz="1600" dirty="0"/>
              <a:t> </a:t>
            </a:r>
            <a:r>
              <a:rPr lang="ru-RU" sz="1600" dirty="0" err="1"/>
              <a:t>Філдінг</a:t>
            </a:r>
            <a:r>
              <a:rPr lang="ru-RU" sz="1600" dirty="0"/>
              <a:t> </a:t>
            </a:r>
            <a:r>
              <a:rPr lang="ru-RU" sz="1600" dirty="0" err="1"/>
              <a:t>Хакслі</a:t>
            </a:r>
            <a:r>
              <a:rPr lang="ru-RU" sz="1600" dirty="0"/>
              <a:t> , медик 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err="1"/>
              <a:t>Родні</a:t>
            </a:r>
            <a:r>
              <a:rPr lang="ru-RU" sz="1600" dirty="0"/>
              <a:t> Роберт Портер , медик 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Пітер </a:t>
            </a:r>
            <a:r>
              <a:rPr lang="ru-RU" sz="1600" dirty="0" err="1"/>
              <a:t>Хіггс</a:t>
            </a:r>
            <a:r>
              <a:rPr lang="ru-RU" sz="1600" dirty="0"/>
              <a:t> , </a:t>
            </a:r>
            <a:r>
              <a:rPr lang="ru-RU" sz="1600" dirty="0" err="1"/>
              <a:t>фізик</a:t>
            </a:r>
            <a:r>
              <a:rPr lang="ru-RU" sz="1600" dirty="0"/>
              <a:t> (лауреат </a:t>
            </a:r>
            <a:r>
              <a:rPr lang="ru-RU" sz="1600" dirty="0" err="1"/>
              <a:t>Нобелівської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Сер </a:t>
            </a:r>
            <a:r>
              <a:rPr lang="ru-RU" sz="1600" dirty="0" err="1"/>
              <a:t>Едвард</a:t>
            </a:r>
            <a:r>
              <a:rPr lang="ru-RU" sz="1600" dirty="0"/>
              <a:t> </a:t>
            </a:r>
            <a:r>
              <a:rPr lang="ru-RU" sz="1600" dirty="0" err="1"/>
              <a:t>Франкленд</a:t>
            </a:r>
            <a:r>
              <a:rPr lang="ru-RU" sz="1600" dirty="0"/>
              <a:t> ( </a:t>
            </a:r>
            <a:r>
              <a:rPr lang="ru-RU" sz="1600" dirty="0" err="1"/>
              <a:t>творець</a:t>
            </a:r>
            <a:r>
              <a:rPr lang="ru-RU" sz="1600" dirty="0"/>
              <a:t> </a:t>
            </a:r>
            <a:r>
              <a:rPr lang="ru-RU" sz="1600" dirty="0" err="1"/>
              <a:t>теорії</a:t>
            </a:r>
            <a:r>
              <a:rPr lang="ru-RU" sz="1600" dirty="0"/>
              <a:t> </a:t>
            </a:r>
            <a:r>
              <a:rPr lang="ru-RU" sz="1600" dirty="0" err="1"/>
              <a:t>хімічної</a:t>
            </a:r>
            <a:r>
              <a:rPr lang="ru-RU" sz="1600" dirty="0"/>
              <a:t> </a:t>
            </a:r>
            <a:r>
              <a:rPr lang="ru-RU" sz="1600" dirty="0" err="1"/>
              <a:t>валентності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Сер </a:t>
            </a:r>
            <a:r>
              <a:rPr lang="ru-RU" sz="1600" dirty="0" err="1"/>
              <a:t>Уїльям</a:t>
            </a:r>
            <a:r>
              <a:rPr lang="ru-RU" sz="1600" dirty="0"/>
              <a:t> </a:t>
            </a:r>
            <a:r>
              <a:rPr lang="ru-RU" sz="1600" dirty="0" err="1"/>
              <a:t>Крукс</a:t>
            </a:r>
            <a:r>
              <a:rPr lang="ru-RU" sz="1600" dirty="0"/>
              <a:t> ( </a:t>
            </a:r>
            <a:r>
              <a:rPr lang="ru-RU" sz="1600" dirty="0" err="1"/>
              <a:t>першовідкривач</a:t>
            </a:r>
            <a:r>
              <a:rPr lang="ru-RU" sz="1600" dirty="0"/>
              <a:t> </a:t>
            </a:r>
            <a:r>
              <a:rPr lang="ru-RU" sz="1600" dirty="0" err="1"/>
              <a:t>талію</a:t>
            </a:r>
            <a:r>
              <a:rPr lang="ru-RU" sz="1600" dirty="0"/>
              <a:t> , </a:t>
            </a:r>
            <a:r>
              <a:rPr lang="ru-RU" sz="1600" dirty="0" err="1"/>
              <a:t>винахідник</a:t>
            </a:r>
            <a:r>
              <a:rPr lang="ru-RU" sz="1600" dirty="0"/>
              <a:t> трубки </a:t>
            </a:r>
            <a:r>
              <a:rPr lang="ru-RU" sz="1600" dirty="0" err="1"/>
              <a:t>Крука</a:t>
            </a:r>
            <a:r>
              <a:rPr lang="ru-RU" sz="1600" dirty="0"/>
              <a:t>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err="1"/>
              <a:t>Мегхнада</a:t>
            </a:r>
            <a:r>
              <a:rPr lang="ru-RU" sz="1600" dirty="0"/>
              <a:t> Саха ( математик і </a:t>
            </a:r>
            <a:r>
              <a:rPr lang="ru-RU" sz="1600" dirty="0" err="1"/>
              <a:t>астрофізик</a:t>
            </a:r>
            <a:r>
              <a:rPr lang="ru-RU" sz="1600" dirty="0"/>
              <a:t> , </a:t>
            </a:r>
            <a:r>
              <a:rPr lang="ru-RU" sz="1600" dirty="0" err="1"/>
              <a:t>розробник</a:t>
            </a:r>
            <a:r>
              <a:rPr lang="ru-RU" sz="1600" dirty="0"/>
              <a:t> </a:t>
            </a:r>
            <a:r>
              <a:rPr lang="ru-RU" sz="1600" dirty="0" err="1"/>
              <a:t>рівняння</a:t>
            </a:r>
            <a:r>
              <a:rPr lang="ru-RU" sz="1600" dirty="0"/>
              <a:t> </a:t>
            </a:r>
            <a:r>
              <a:rPr lang="ru-RU" sz="1600" dirty="0" err="1"/>
              <a:t>іонізації</a:t>
            </a:r>
            <a:r>
              <a:rPr lang="ru-RU" sz="1600" dirty="0"/>
              <a:t> Саха)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Альфред </a:t>
            </a:r>
            <a:r>
              <a:rPr lang="ru-RU" sz="1600" dirty="0" err="1"/>
              <a:t>Норт</a:t>
            </a:r>
            <a:r>
              <a:rPr lang="ru-RU" sz="1600" dirty="0"/>
              <a:t> Уайтхед </a:t>
            </a:r>
            <a:r>
              <a:rPr lang="ru-RU" sz="1600" dirty="0" smtClean="0"/>
              <a:t>(математик </a:t>
            </a:r>
            <a:r>
              <a:rPr lang="ru-RU" sz="1600" dirty="0"/>
              <a:t>і </a:t>
            </a:r>
            <a:r>
              <a:rPr lang="ru-RU" sz="1600" dirty="0" err="1"/>
              <a:t>філософ</a:t>
            </a:r>
            <a:r>
              <a:rPr lang="ru-RU" sz="1600" dirty="0"/>
              <a:t> , </a:t>
            </a:r>
            <a:r>
              <a:rPr lang="ru-RU" sz="1600" dirty="0" err="1"/>
              <a:t>головний</a:t>
            </a:r>
            <a:r>
              <a:rPr lang="ru-RU" sz="1600" dirty="0"/>
              <a:t> </a:t>
            </a:r>
            <a:r>
              <a:rPr lang="ru-RU" sz="1600" dirty="0" err="1"/>
              <a:t>професор</a:t>
            </a:r>
            <a:r>
              <a:rPr lang="ru-RU" sz="1600" dirty="0"/>
              <a:t> </a:t>
            </a:r>
            <a:r>
              <a:rPr lang="ru-RU" sz="1600" dirty="0" smtClean="0"/>
              <a:t>1923-24)</a:t>
            </a:r>
            <a:endParaRPr lang="ru-RU" sz="16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err="1" smtClean="0"/>
              <a:t>Ніколас</a:t>
            </a:r>
            <a:r>
              <a:rPr lang="ru-RU" sz="1600" dirty="0" smtClean="0"/>
              <a:t> </a:t>
            </a:r>
            <a:r>
              <a:rPr lang="ru-RU" sz="1600" dirty="0" err="1"/>
              <a:t>Томбазіс</a:t>
            </a:r>
            <a:r>
              <a:rPr lang="ru-RU" sz="1600" dirty="0"/>
              <a:t> (</a:t>
            </a:r>
            <a:r>
              <a:rPr lang="ru-RU" sz="1600" dirty="0" err="1"/>
              <a:t>головний</a:t>
            </a:r>
            <a:r>
              <a:rPr lang="ru-RU" sz="1600" dirty="0"/>
              <a:t> конструктор </a:t>
            </a:r>
            <a:r>
              <a:rPr lang="ru-RU" sz="1600" dirty="0" err="1"/>
              <a:t>Феррарі</a:t>
            </a:r>
            <a:r>
              <a:rPr lang="ru-RU" sz="1600" dirty="0"/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Брайан Мей , </a:t>
            </a:r>
            <a:r>
              <a:rPr lang="ru-RU" sz="1600" dirty="0" err="1"/>
              <a:t>фізик</a:t>
            </a:r>
            <a:r>
              <a:rPr lang="ru-RU" sz="1600" dirty="0"/>
              <a:t> ( </a:t>
            </a:r>
            <a:r>
              <a:rPr lang="ru-RU" sz="1600" dirty="0" err="1"/>
              <a:t>Гітарист</a:t>
            </a:r>
            <a:r>
              <a:rPr lang="ru-RU" sz="1600" dirty="0"/>
              <a:t> рок- </a:t>
            </a:r>
            <a:r>
              <a:rPr lang="ru-RU" sz="1600" dirty="0" err="1"/>
              <a:t>групи</a:t>
            </a:r>
            <a:r>
              <a:rPr lang="ru-RU" sz="1600" dirty="0"/>
              <a:t> </a:t>
            </a:r>
            <a:r>
              <a:rPr lang="en-US" sz="1600" dirty="0"/>
              <a:t>Queen 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err="1"/>
              <a:t>Юліус</a:t>
            </a:r>
            <a:r>
              <a:rPr lang="ru-RU" sz="1600" dirty="0"/>
              <a:t> Фогель (</a:t>
            </a:r>
            <a:r>
              <a:rPr lang="ru-RU" sz="1600" dirty="0" err="1"/>
              <a:t>колишній</a:t>
            </a:r>
            <a:r>
              <a:rPr lang="ru-RU" sz="1600" dirty="0"/>
              <a:t> </a:t>
            </a:r>
            <a:r>
              <a:rPr lang="ru-RU" sz="1600" dirty="0" err="1"/>
              <a:t>прем'єр</a:t>
            </a:r>
            <a:r>
              <a:rPr lang="ru-RU" sz="1600" dirty="0"/>
              <a:t>- </a:t>
            </a:r>
            <a:r>
              <a:rPr lang="ru-RU" sz="1600" dirty="0" err="1"/>
              <a:t>міністр</a:t>
            </a:r>
            <a:r>
              <a:rPr lang="ru-RU" sz="1600" dirty="0"/>
              <a:t> </a:t>
            </a:r>
            <a:r>
              <a:rPr lang="ru-RU" sz="1600" dirty="0" err="1"/>
              <a:t>Нової</a:t>
            </a:r>
            <a:r>
              <a:rPr lang="ru-RU" sz="1600" dirty="0"/>
              <a:t> </a:t>
            </a:r>
            <a:r>
              <a:rPr lang="ru-RU" sz="1600" dirty="0" err="1"/>
              <a:t>Зеландії</a:t>
            </a:r>
            <a:r>
              <a:rPr lang="ru-RU" sz="1600" dirty="0"/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Лам </a:t>
            </a:r>
            <a:r>
              <a:rPr lang="uk-UA" sz="1600" dirty="0" err="1" smtClean="0"/>
              <a:t>Аколь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ru-RU" sz="1600" dirty="0" err="1"/>
              <a:t>колишній</a:t>
            </a:r>
            <a:r>
              <a:rPr lang="ru-RU" sz="1600" dirty="0"/>
              <a:t> </a:t>
            </a:r>
            <a:r>
              <a:rPr lang="ru-RU" sz="1600" dirty="0" err="1"/>
              <a:t>міністр</a:t>
            </a:r>
            <a:r>
              <a:rPr lang="ru-RU" sz="1600" dirty="0"/>
              <a:t> </a:t>
            </a:r>
            <a:r>
              <a:rPr lang="ru-RU" sz="1600" dirty="0" err="1"/>
              <a:t>закордонних</a:t>
            </a:r>
            <a:r>
              <a:rPr lang="ru-RU" sz="1600" dirty="0"/>
              <a:t> справ Судану 2005-07 )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2" y="4721727"/>
            <a:ext cx="1556758" cy="1938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60385"/>
            <a:ext cx="1551965" cy="206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75311"/>
            <a:ext cx="1584176" cy="2030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99464"/>
            <a:ext cx="1455126" cy="218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2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946" y="2967335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Дякуємо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за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увагу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3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260648"/>
            <a:ext cx="60172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Імперський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коледж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Лондона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2060848"/>
            <a:ext cx="255577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Підготували</a:t>
            </a:r>
          </a:p>
          <a:p>
            <a:pPr>
              <a:lnSpc>
                <a:spcPct val="150000"/>
              </a:lnSpc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Ліцеїстки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ІІІ-М курсу:</a:t>
            </a:r>
          </a:p>
          <a:p>
            <a:pPr>
              <a:lnSpc>
                <a:spcPct val="150000"/>
              </a:lnSpc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Горчавкіна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Анастасія</a:t>
            </a:r>
          </a:p>
          <a:p>
            <a:pPr>
              <a:lnSpc>
                <a:spcPct val="150000"/>
              </a:lnSpc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Туренко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Єлизавета</a:t>
            </a:r>
          </a:p>
          <a:p>
            <a:pPr>
              <a:lnSpc>
                <a:spcPct val="150000"/>
              </a:lnSpc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Шайдецька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Марія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341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5344"/>
            <a:ext cx="532859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/>
              <a:t>I</a:t>
            </a:r>
            <a:r>
              <a:rPr lang="ru-RU" sz="1500" dirty="0" err="1"/>
              <a:t>мперський</a:t>
            </a:r>
            <a:r>
              <a:rPr lang="ru-RU" sz="1500" dirty="0"/>
              <a:t> </a:t>
            </a:r>
            <a:r>
              <a:rPr lang="ru-RU" sz="1500" dirty="0" err="1"/>
              <a:t>коледж</a:t>
            </a:r>
            <a:r>
              <a:rPr lang="ru-RU" sz="1500" dirty="0"/>
              <a:t> Лондона </a:t>
            </a:r>
            <a:r>
              <a:rPr lang="ru-RU" sz="1500" dirty="0" err="1"/>
              <a:t>був</a:t>
            </a:r>
            <a:r>
              <a:rPr lang="ru-RU" sz="1500" dirty="0"/>
              <a:t> </a:t>
            </a:r>
            <a:r>
              <a:rPr lang="ru-RU" sz="1500" dirty="0" err="1"/>
              <a:t>заснований</a:t>
            </a:r>
            <a:r>
              <a:rPr lang="ru-RU" sz="1500" dirty="0"/>
              <a:t> </a:t>
            </a:r>
            <a:r>
              <a:rPr lang="ru-RU" sz="1500" dirty="0" err="1"/>
              <a:t>принцом</a:t>
            </a:r>
            <a:r>
              <a:rPr lang="ru-RU" sz="1500" dirty="0"/>
              <a:t> Альбертом в 1907 </a:t>
            </a:r>
            <a:r>
              <a:rPr lang="ru-RU" sz="1500" dirty="0" err="1"/>
              <a:t>роц</a:t>
            </a:r>
            <a:r>
              <a:rPr lang="en-US" sz="1500" dirty="0" smtClean="0"/>
              <a:t>i</a:t>
            </a:r>
            <a:r>
              <a:rPr lang="uk-UA" sz="1500" dirty="0" smtClean="0"/>
              <a:t>. </a:t>
            </a:r>
            <a:r>
              <a:rPr lang="ru-RU" sz="1500" dirty="0" err="1" smtClean="0"/>
              <a:t>Коледж</a:t>
            </a:r>
            <a:r>
              <a:rPr lang="ru-RU" sz="1500" dirty="0" smtClean="0"/>
              <a:t> </a:t>
            </a:r>
            <a:r>
              <a:rPr lang="ru-RU" sz="1500" dirty="0"/>
              <a:t>є </a:t>
            </a:r>
            <a:r>
              <a:rPr lang="ru-RU" sz="1500" dirty="0" err="1"/>
              <a:t>автономним</a:t>
            </a:r>
            <a:r>
              <a:rPr lang="ru-RU" sz="1500" dirty="0"/>
              <a:t> </a:t>
            </a:r>
            <a:r>
              <a:rPr lang="ru-RU" sz="1500" dirty="0" err="1"/>
              <a:t>відділенням</a:t>
            </a:r>
            <a:r>
              <a:rPr lang="ru-RU" sz="1500" dirty="0"/>
              <a:t> </a:t>
            </a:r>
            <a:r>
              <a:rPr lang="ru-RU" sz="1500" dirty="0" err="1"/>
              <a:t>Лондонського</a:t>
            </a:r>
            <a:r>
              <a:rPr lang="ru-RU" sz="1500" dirty="0"/>
              <a:t> </a:t>
            </a:r>
            <a:r>
              <a:rPr lang="ru-RU" sz="1500" dirty="0" err="1"/>
              <a:t>університету</a:t>
            </a:r>
            <a:r>
              <a:rPr lang="ru-RU" sz="1500" dirty="0"/>
              <a:t>, </a:t>
            </a:r>
            <a:r>
              <a:rPr lang="ru-RU" sz="1500" dirty="0" err="1"/>
              <a:t>він</a:t>
            </a:r>
            <a:r>
              <a:rPr lang="ru-RU" sz="1500" dirty="0"/>
              <a:t> </a:t>
            </a:r>
            <a:r>
              <a:rPr lang="ru-RU" sz="1500" dirty="0" err="1"/>
              <a:t>був</a:t>
            </a:r>
            <a:r>
              <a:rPr lang="ru-RU" sz="1500" dirty="0"/>
              <a:t> </a:t>
            </a:r>
            <a:r>
              <a:rPr lang="ru-RU" sz="1500" dirty="0" err="1"/>
              <a:t>створений</a:t>
            </a:r>
            <a:r>
              <a:rPr lang="ru-RU" sz="1500" dirty="0"/>
              <a:t> шляхом </a:t>
            </a:r>
            <a:r>
              <a:rPr lang="ru-RU" sz="1500" dirty="0" err="1"/>
              <a:t>злиття</a:t>
            </a:r>
            <a:r>
              <a:rPr lang="ru-RU" sz="1500" dirty="0"/>
              <a:t> </a:t>
            </a:r>
            <a:r>
              <a:rPr lang="ru-RU" sz="1500" dirty="0" err="1"/>
              <a:t>Міського</a:t>
            </a:r>
            <a:r>
              <a:rPr lang="ru-RU" sz="1500" dirty="0"/>
              <a:t> </a:t>
            </a:r>
            <a:r>
              <a:rPr lang="ru-RU" sz="1500" dirty="0" err="1"/>
              <a:t>ремісничого</a:t>
            </a:r>
            <a:r>
              <a:rPr lang="ru-RU" sz="1500" dirty="0"/>
              <a:t> </a:t>
            </a:r>
            <a:r>
              <a:rPr lang="ru-RU" sz="1500" dirty="0" err="1"/>
              <a:t>коледжу</a:t>
            </a:r>
            <a:r>
              <a:rPr lang="ru-RU" sz="1500" dirty="0"/>
              <a:t> та </a:t>
            </a:r>
            <a:r>
              <a:rPr lang="ru-RU" sz="1500" dirty="0" err="1"/>
              <a:t>Королівських</a:t>
            </a:r>
            <a:r>
              <a:rPr lang="ru-RU" sz="1500" dirty="0"/>
              <a:t> </a:t>
            </a:r>
            <a:r>
              <a:rPr lang="ru-RU" sz="1500" dirty="0" err="1"/>
              <a:t>коледжів</a:t>
            </a:r>
            <a:r>
              <a:rPr lang="ru-RU" sz="1500" dirty="0"/>
              <a:t> науки та </a:t>
            </a:r>
            <a:r>
              <a:rPr lang="ru-RU" sz="1500" dirty="0" err="1"/>
              <a:t>гірничої</a:t>
            </a:r>
            <a:r>
              <a:rPr lang="ru-RU" sz="1500" dirty="0"/>
              <a:t> </a:t>
            </a:r>
            <a:r>
              <a:rPr lang="ru-RU" sz="1500" dirty="0" err="1"/>
              <a:t>справи</a:t>
            </a:r>
            <a:r>
              <a:rPr lang="ru-RU" sz="1500" dirty="0"/>
              <a:t>. </a:t>
            </a:r>
            <a:r>
              <a:rPr lang="ru-RU" sz="1500" dirty="0" err="1"/>
              <a:t>Пізніше</a:t>
            </a:r>
            <a:r>
              <a:rPr lang="ru-RU" sz="1500" dirty="0"/>
              <a:t> до </a:t>
            </a:r>
            <a:r>
              <a:rPr lang="ru-RU" sz="1500" dirty="0" err="1"/>
              <a:t>нього</a:t>
            </a:r>
            <a:r>
              <a:rPr lang="ru-RU" sz="1500" dirty="0"/>
              <a:t> </a:t>
            </a:r>
            <a:r>
              <a:rPr lang="ru-RU" sz="1500" dirty="0" err="1"/>
              <a:t>приєдналися</a:t>
            </a:r>
            <a:r>
              <a:rPr lang="ru-RU" sz="1500" dirty="0"/>
              <a:t> </a:t>
            </a:r>
            <a:r>
              <a:rPr lang="ru-RU" sz="1500" dirty="0" err="1"/>
              <a:t>дві</a:t>
            </a:r>
            <a:r>
              <a:rPr lang="ru-RU" sz="1500" dirty="0"/>
              <a:t> </a:t>
            </a:r>
            <a:r>
              <a:rPr lang="ru-RU" sz="1500" dirty="0" err="1"/>
              <a:t>медичні</a:t>
            </a:r>
            <a:r>
              <a:rPr lang="ru-RU" sz="1500" dirty="0"/>
              <a:t> </a:t>
            </a:r>
            <a:r>
              <a:rPr lang="ru-RU" sz="1500" dirty="0" err="1"/>
              <a:t>школи</a:t>
            </a:r>
            <a:r>
              <a:rPr lang="ru-RU" sz="1500" dirty="0"/>
              <a:t>, </a:t>
            </a:r>
            <a:r>
              <a:rPr lang="ru-RU" sz="1500" dirty="0" err="1"/>
              <a:t>інститут</a:t>
            </a:r>
            <a:r>
              <a:rPr lang="ru-RU" sz="1500" dirty="0"/>
              <a:t> </a:t>
            </a:r>
            <a:r>
              <a:rPr lang="ru-RU" sz="1500" dirty="0" err="1"/>
              <a:t>серця</a:t>
            </a:r>
            <a:r>
              <a:rPr lang="ru-RU" sz="1500" dirty="0"/>
              <a:t> і </a:t>
            </a:r>
            <a:r>
              <a:rPr lang="ru-RU" sz="1500" dirty="0" err="1"/>
              <a:t>легенів</a:t>
            </a:r>
            <a:r>
              <a:rPr lang="ru-RU" sz="1500" dirty="0"/>
              <a:t>, </a:t>
            </a:r>
            <a:r>
              <a:rPr lang="ru-RU" sz="1500" dirty="0" err="1"/>
              <a:t>Королівська</a:t>
            </a:r>
            <a:r>
              <a:rPr lang="ru-RU" sz="1500" dirty="0"/>
              <a:t> </a:t>
            </a:r>
            <a:r>
              <a:rPr lang="ru-RU" sz="1500" dirty="0" err="1"/>
              <a:t>медична</a:t>
            </a:r>
            <a:r>
              <a:rPr lang="ru-RU" sz="1500" dirty="0"/>
              <a:t> школа. </a:t>
            </a:r>
            <a:r>
              <a:rPr lang="ru-RU" sz="1500" dirty="0" err="1"/>
              <a:t>Розташований</a:t>
            </a:r>
            <a:r>
              <a:rPr lang="ru-RU" sz="1500" dirty="0"/>
              <a:t> </a:t>
            </a:r>
            <a:r>
              <a:rPr lang="ru-RU" sz="1500" dirty="0" err="1"/>
              <a:t>коледж</a:t>
            </a:r>
            <a:r>
              <a:rPr lang="ru-RU" sz="1500" dirty="0"/>
              <a:t> в самому </a:t>
            </a:r>
            <a:r>
              <a:rPr lang="ru-RU" sz="1500" dirty="0" err="1"/>
              <a:t>серці</a:t>
            </a:r>
            <a:r>
              <a:rPr lang="ru-RU" sz="1500" dirty="0"/>
              <a:t> Лондона, оснащений </a:t>
            </a:r>
            <a:r>
              <a:rPr lang="ru-RU" sz="1500" dirty="0" err="1"/>
              <a:t>чудовим</a:t>
            </a:r>
            <a:r>
              <a:rPr lang="ru-RU" sz="1500" dirty="0"/>
              <a:t> </a:t>
            </a:r>
            <a:r>
              <a:rPr lang="ru-RU" sz="1500" dirty="0" err="1"/>
              <a:t>спортивним</a:t>
            </a:r>
            <a:r>
              <a:rPr lang="ru-RU" sz="1500" dirty="0"/>
              <a:t> комплексом, </a:t>
            </a:r>
            <a:r>
              <a:rPr lang="ru-RU" sz="1500" dirty="0" err="1"/>
              <a:t>багатою</a:t>
            </a:r>
            <a:r>
              <a:rPr lang="ru-RU" sz="1500" dirty="0"/>
              <a:t> </a:t>
            </a:r>
            <a:r>
              <a:rPr lang="ru-RU" sz="1500" dirty="0" err="1"/>
              <a:t>бібліотекою</a:t>
            </a:r>
            <a:r>
              <a:rPr lang="ru-RU" sz="1500" dirty="0"/>
              <a:t>, </a:t>
            </a:r>
            <a:r>
              <a:rPr lang="ru-RU" sz="1500" dirty="0" err="1"/>
              <a:t>ділиться</a:t>
            </a:r>
            <a:r>
              <a:rPr lang="ru-RU" sz="1500" dirty="0"/>
              <a:t> на 155 </a:t>
            </a:r>
            <a:r>
              <a:rPr lang="ru-RU" sz="1500" dirty="0" err="1"/>
              <a:t>факультетів</a:t>
            </a:r>
            <a:r>
              <a:rPr lang="ru-RU" sz="1500" dirty="0"/>
              <a:t> (</a:t>
            </a:r>
            <a:r>
              <a:rPr lang="ru-RU" sz="1500" dirty="0" err="1"/>
              <a:t>від</a:t>
            </a:r>
            <a:r>
              <a:rPr lang="ru-RU" sz="1500" dirty="0"/>
              <a:t> наук про Землю до </a:t>
            </a:r>
            <a:r>
              <a:rPr lang="ru-RU" sz="1500" dirty="0" err="1"/>
              <a:t>фельдшерста</a:t>
            </a:r>
            <a:r>
              <a:rPr lang="ru-RU" sz="1500" dirty="0"/>
              <a:t> і акушерства), </a:t>
            </a:r>
            <a:r>
              <a:rPr lang="ru-RU" sz="1500" dirty="0" err="1"/>
              <a:t>навчає</a:t>
            </a:r>
            <a:r>
              <a:rPr lang="ru-RU" sz="1500" dirty="0"/>
              <a:t> </a:t>
            </a:r>
            <a:r>
              <a:rPr lang="ru-RU" sz="1500" dirty="0" err="1"/>
              <a:t>близько</a:t>
            </a:r>
            <a:r>
              <a:rPr lang="ru-RU" sz="1500" dirty="0"/>
              <a:t> </a:t>
            </a:r>
            <a:r>
              <a:rPr lang="ru-RU" sz="1500" dirty="0" err="1"/>
              <a:t>тринадцяти</a:t>
            </a:r>
            <a:r>
              <a:rPr lang="ru-RU" sz="1500" dirty="0"/>
              <a:t> </a:t>
            </a:r>
            <a:r>
              <a:rPr lang="ru-RU" sz="1500" dirty="0" err="1"/>
              <a:t>тисяч</a:t>
            </a:r>
            <a:r>
              <a:rPr lang="ru-RU" sz="1500" dirty="0"/>
              <a:t> </a:t>
            </a:r>
            <a:r>
              <a:rPr lang="ru-RU" sz="1500" dirty="0" err="1"/>
              <a:t>студентів</a:t>
            </a:r>
            <a:r>
              <a:rPr lang="ru-RU" sz="1500" dirty="0"/>
              <a:t> за </a:t>
            </a:r>
            <a:r>
              <a:rPr lang="ru-RU" sz="1500" dirty="0" err="1"/>
              <a:t>інженерним</a:t>
            </a:r>
            <a:r>
              <a:rPr lang="ru-RU" sz="1500" dirty="0"/>
              <a:t>, </a:t>
            </a:r>
            <a:r>
              <a:rPr lang="ru-RU" sz="1500" dirty="0" err="1"/>
              <a:t>біоінженерних</a:t>
            </a:r>
            <a:r>
              <a:rPr lang="ru-RU" sz="1500" dirty="0"/>
              <a:t>, </a:t>
            </a:r>
            <a:r>
              <a:rPr lang="ru-RU" sz="1500" dirty="0" err="1"/>
              <a:t>хімічним</a:t>
            </a:r>
            <a:r>
              <a:rPr lang="ru-RU" sz="1500" dirty="0"/>
              <a:t>, </a:t>
            </a:r>
            <a:r>
              <a:rPr lang="ru-RU" sz="1500" dirty="0" err="1"/>
              <a:t>математичним</a:t>
            </a:r>
            <a:r>
              <a:rPr lang="ru-RU" sz="1500" dirty="0"/>
              <a:t>, </a:t>
            </a:r>
            <a:r>
              <a:rPr lang="ru-RU" sz="1500" dirty="0" err="1"/>
              <a:t>природничо-наукових</a:t>
            </a:r>
            <a:r>
              <a:rPr lang="ru-RU" sz="1500" dirty="0"/>
              <a:t> та </a:t>
            </a:r>
            <a:r>
              <a:rPr lang="ru-RU" sz="1500" dirty="0" err="1"/>
              <a:t>інших</a:t>
            </a:r>
            <a:r>
              <a:rPr lang="ru-RU" sz="1500" dirty="0"/>
              <a:t> </a:t>
            </a:r>
            <a:r>
              <a:rPr lang="ru-RU" sz="1500" dirty="0" err="1" smtClean="0"/>
              <a:t>спеціальностей</a:t>
            </a:r>
            <a:r>
              <a:rPr lang="ru-RU" sz="1500" dirty="0" smtClean="0"/>
              <a:t>. </a:t>
            </a:r>
            <a:r>
              <a:rPr lang="ru-RU" sz="1500" dirty="0" err="1"/>
              <a:t>Завдяки</a:t>
            </a:r>
            <a:r>
              <a:rPr lang="ru-RU" sz="1500" dirty="0"/>
              <a:t> </a:t>
            </a:r>
            <a:r>
              <a:rPr lang="ru-RU" sz="1500" dirty="0" err="1"/>
              <a:t>багаторічній</a:t>
            </a:r>
            <a:r>
              <a:rPr lang="ru-RU" sz="1500" dirty="0"/>
              <a:t> </a:t>
            </a:r>
            <a:r>
              <a:rPr lang="ru-RU" sz="1500" dirty="0" err="1"/>
              <a:t>бездоганній</a:t>
            </a:r>
            <a:r>
              <a:rPr lang="ru-RU" sz="1500" dirty="0"/>
              <a:t> </a:t>
            </a:r>
            <a:r>
              <a:rPr lang="ru-RU" sz="1500" dirty="0" err="1"/>
              <a:t>репутації</a:t>
            </a:r>
            <a:r>
              <a:rPr lang="ru-RU" sz="1500" dirty="0"/>
              <a:t> </a:t>
            </a:r>
            <a:r>
              <a:rPr lang="ru-RU" sz="1500" dirty="0" err="1"/>
              <a:t>університет</a:t>
            </a:r>
            <a:r>
              <a:rPr lang="ru-RU" sz="1500" dirty="0"/>
              <a:t> </a:t>
            </a:r>
            <a:r>
              <a:rPr lang="ru-RU" sz="1500" dirty="0" err="1"/>
              <a:t>привертає</a:t>
            </a:r>
            <a:r>
              <a:rPr lang="ru-RU" sz="1500" dirty="0"/>
              <a:t> </a:t>
            </a:r>
            <a:r>
              <a:rPr lang="ru-RU" sz="1500" dirty="0" err="1"/>
              <a:t>щорічно</a:t>
            </a:r>
            <a:r>
              <a:rPr lang="ru-RU" sz="1500" dirty="0"/>
              <a:t> </a:t>
            </a:r>
            <a:r>
              <a:rPr lang="ru-RU" sz="1500" dirty="0" err="1"/>
              <a:t>приблизно</a:t>
            </a:r>
            <a:r>
              <a:rPr lang="ru-RU" sz="1500" dirty="0"/>
              <a:t> 13 </a:t>
            </a:r>
            <a:r>
              <a:rPr lang="ru-RU" sz="1500" dirty="0" err="1"/>
              <a:t>тисяч</a:t>
            </a:r>
            <a:r>
              <a:rPr lang="ru-RU" sz="1500" dirty="0"/>
              <a:t> </a:t>
            </a:r>
            <a:r>
              <a:rPr lang="ru-RU" sz="1500" dirty="0" err="1"/>
              <a:t>студентів</a:t>
            </a:r>
            <a:r>
              <a:rPr lang="ru-RU" sz="1500" dirty="0"/>
              <a:t> з 126 </a:t>
            </a:r>
            <a:r>
              <a:rPr lang="ru-RU" sz="1500" dirty="0" err="1"/>
              <a:t>країн</a:t>
            </a:r>
            <a:r>
              <a:rPr lang="ru-RU" sz="1500" dirty="0"/>
              <a:t> , тут </a:t>
            </a:r>
            <a:r>
              <a:rPr lang="ru-RU" sz="1500" dirty="0" err="1"/>
              <a:t>працює</a:t>
            </a:r>
            <a:r>
              <a:rPr lang="ru-RU" sz="1500" dirty="0"/>
              <a:t> 6000 </a:t>
            </a:r>
            <a:r>
              <a:rPr lang="ru-RU" sz="1500" dirty="0" err="1"/>
              <a:t>викладачів</a:t>
            </a:r>
            <a:r>
              <a:rPr lang="ru-RU" sz="1500" dirty="0"/>
              <a:t> , </a:t>
            </a:r>
            <a:r>
              <a:rPr lang="ru-RU" sz="1500" dirty="0" err="1"/>
              <a:t>тобто</a:t>
            </a:r>
            <a:r>
              <a:rPr lang="ru-RU" sz="1500" dirty="0"/>
              <a:t> </a:t>
            </a:r>
            <a:r>
              <a:rPr lang="ru-RU" sz="1500" dirty="0" err="1"/>
              <a:t>зразкове</a:t>
            </a:r>
            <a:r>
              <a:rPr lang="ru-RU" sz="1500" dirty="0"/>
              <a:t> </a:t>
            </a:r>
            <a:r>
              <a:rPr lang="ru-RU" sz="1500" dirty="0" err="1"/>
              <a:t>співвідношення</a:t>
            </a:r>
            <a:r>
              <a:rPr lang="ru-RU" sz="1500" dirty="0"/>
              <a:t> студент- </a:t>
            </a:r>
            <a:r>
              <a:rPr lang="ru-RU" sz="1500" dirty="0" err="1"/>
              <a:t>професор</a:t>
            </a:r>
            <a:r>
              <a:rPr lang="ru-RU" sz="1500" dirty="0"/>
              <a:t> - 2:1.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93" y="836712"/>
            <a:ext cx="351801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2493" cy="3933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55162"/>
            <a:ext cx="4662834" cy="3702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071"/>
            <a:ext cx="4499992" cy="3222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93" y="15453"/>
            <a:ext cx="3241507" cy="31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1122" y="25437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Чому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Імперський коледж Лондона?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41958"/>
            <a:ext cx="5184576" cy="611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err="1" smtClean="0"/>
              <a:t>Традиційно</a:t>
            </a:r>
            <a:r>
              <a:rPr lang="ru-RU" sz="1400" dirty="0" smtClean="0"/>
              <a:t> </a:t>
            </a:r>
            <a:r>
              <a:rPr lang="ru-RU" sz="1400" dirty="0" err="1"/>
              <a:t>високі</a:t>
            </a:r>
            <a:r>
              <a:rPr lang="ru-RU" sz="1400" dirty="0"/>
              <a:t> </a:t>
            </a:r>
            <a:r>
              <a:rPr lang="ru-RU" sz="1400" dirty="0" err="1"/>
              <a:t>позиції</a:t>
            </a:r>
            <a:r>
              <a:rPr lang="ru-RU" sz="1400" dirty="0"/>
              <a:t> у </a:t>
            </a:r>
            <a:r>
              <a:rPr lang="ru-RU" sz="1400" dirty="0" err="1"/>
              <a:t>світових</a:t>
            </a:r>
            <a:r>
              <a:rPr lang="ru-RU" sz="1400" dirty="0"/>
              <a:t> і </a:t>
            </a:r>
            <a:r>
              <a:rPr lang="ru-RU" sz="1400" dirty="0" err="1"/>
              <a:t>європейських</a:t>
            </a:r>
            <a:r>
              <a:rPr lang="ru-RU" sz="1400" dirty="0"/>
              <a:t> рейтингах </a:t>
            </a:r>
            <a:r>
              <a:rPr lang="ru-RU" sz="1400" dirty="0" err="1"/>
              <a:t>найкращих</a:t>
            </a:r>
            <a:r>
              <a:rPr lang="ru-RU" sz="1400" dirty="0"/>
              <a:t> </a:t>
            </a:r>
            <a:r>
              <a:rPr lang="ru-RU" sz="1400" dirty="0" err="1" smtClean="0"/>
              <a:t>університетів</a:t>
            </a:r>
            <a:r>
              <a:rPr lang="ru-RU" sz="1400" dirty="0" smtClean="0"/>
              <a:t>: </a:t>
            </a:r>
            <a:r>
              <a:rPr lang="ru-RU" sz="1400" dirty="0"/>
              <a:t>3-й в </a:t>
            </a:r>
            <a:r>
              <a:rPr lang="ru-RU" sz="1400" dirty="0" err="1"/>
              <a:t>Європі</a:t>
            </a:r>
            <a:r>
              <a:rPr lang="ru-RU" sz="1400" dirty="0"/>
              <a:t> та 6 -й в </a:t>
            </a:r>
            <a:r>
              <a:rPr lang="ru-RU" sz="1400" dirty="0" err="1"/>
              <a:t>світі</a:t>
            </a:r>
            <a:r>
              <a:rPr lang="ru-RU" sz="1400" dirty="0"/>
              <a:t>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кращих</a:t>
            </a:r>
            <a:r>
              <a:rPr lang="ru-RU" sz="1400" dirty="0"/>
              <a:t> </a:t>
            </a:r>
            <a:r>
              <a:rPr lang="ru-RU" sz="1400" dirty="0" err="1"/>
              <a:t>університетів</a:t>
            </a:r>
            <a:r>
              <a:rPr lang="ru-RU" sz="1400" dirty="0"/>
              <a:t> в рейтингу </a:t>
            </a:r>
            <a:r>
              <a:rPr lang="en-US" sz="1400" dirty="0"/>
              <a:t>QS World University Rankings (2011 </a:t>
            </a:r>
            <a:r>
              <a:rPr lang="ru-RU" sz="1400" dirty="0" err="1"/>
              <a:t>рік</a:t>
            </a:r>
            <a:r>
              <a:rPr lang="ru-RU" sz="1400" dirty="0"/>
              <a:t>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/>
              <a:t>сильні</a:t>
            </a:r>
            <a:r>
              <a:rPr lang="ru-RU" sz="1400" dirty="0"/>
              <a:t> </a:t>
            </a:r>
            <a:r>
              <a:rPr lang="ru-RU" sz="1400" dirty="0" err="1"/>
              <a:t>спеціальності</a:t>
            </a:r>
            <a:r>
              <a:rPr lang="ru-RU" sz="1400" dirty="0"/>
              <a:t> - </a:t>
            </a:r>
            <a:r>
              <a:rPr lang="ru-RU" sz="1400" dirty="0" err="1"/>
              <a:t>інжиніринг</a:t>
            </a:r>
            <a:r>
              <a:rPr lang="ru-RU" sz="1400" dirty="0"/>
              <a:t> та </a:t>
            </a:r>
            <a:r>
              <a:rPr lang="en-US" sz="1400" dirty="0"/>
              <a:t>IT , </a:t>
            </a:r>
            <a:r>
              <a:rPr lang="ru-RU" sz="1400" dirty="0" err="1"/>
              <a:t>природничі</a:t>
            </a:r>
            <a:r>
              <a:rPr lang="ru-RU" sz="1400" dirty="0"/>
              <a:t> науки , </a:t>
            </a:r>
            <a:r>
              <a:rPr lang="ru-RU" sz="1400" dirty="0" err="1"/>
              <a:t>фізика</a:t>
            </a:r>
            <a:r>
              <a:rPr lang="ru-RU" sz="1400" dirty="0"/>
              <a:t> 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err="1" smtClean="0"/>
              <a:t>Серед</a:t>
            </a:r>
            <a:r>
              <a:rPr lang="ru-RU" sz="1400" dirty="0" smtClean="0"/>
              <a:t> </a:t>
            </a:r>
            <a:r>
              <a:rPr lang="ru-RU" sz="1400" dirty="0" err="1"/>
              <a:t>випускників</a:t>
            </a:r>
            <a:r>
              <a:rPr lang="ru-RU" sz="1400" dirty="0"/>
              <a:t> </a:t>
            </a:r>
            <a:r>
              <a:rPr lang="ru-RU" sz="1400" dirty="0" err="1"/>
              <a:t>університету</a:t>
            </a:r>
            <a:r>
              <a:rPr lang="ru-RU" sz="1400" dirty="0"/>
              <a:t> 14 </a:t>
            </a:r>
            <a:r>
              <a:rPr lang="ru-RU" sz="1400" dirty="0" err="1"/>
              <a:t>нобелівських</a:t>
            </a:r>
            <a:r>
              <a:rPr lang="ru-RU" sz="1400" dirty="0"/>
              <a:t> </a:t>
            </a:r>
            <a:r>
              <a:rPr lang="ru-RU" sz="1400" dirty="0" err="1"/>
              <a:t>призерів</a:t>
            </a:r>
            <a:r>
              <a:rPr lang="ru-RU" sz="1400" dirty="0"/>
              <a:t> 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Університет </a:t>
            </a:r>
            <a:r>
              <a:rPr lang="ru-RU" sz="1400" dirty="0"/>
              <a:t>є </a:t>
            </a:r>
            <a:r>
              <a:rPr lang="ru-RU" sz="1400" dirty="0" err="1"/>
              <a:t>активним</a:t>
            </a:r>
            <a:r>
              <a:rPr lang="ru-RU" sz="1400" dirty="0"/>
              <a:t> членом </a:t>
            </a:r>
            <a:r>
              <a:rPr lang="ru-RU" sz="1400" dirty="0" err="1"/>
              <a:t>багатьох</a:t>
            </a:r>
            <a:r>
              <a:rPr lang="ru-RU" sz="1400" dirty="0"/>
              <a:t> </a:t>
            </a:r>
            <a:r>
              <a:rPr lang="ru-RU" sz="1400" dirty="0" err="1"/>
              <a:t>європейських</a:t>
            </a:r>
            <a:r>
              <a:rPr lang="ru-RU" sz="1400" dirty="0"/>
              <a:t> і </a:t>
            </a:r>
            <a:r>
              <a:rPr lang="ru-RU" sz="1400" dirty="0" err="1"/>
              <a:t>міжнародних</a:t>
            </a:r>
            <a:r>
              <a:rPr lang="ru-RU" sz="1400" dirty="0"/>
              <a:t> </a:t>
            </a:r>
            <a:r>
              <a:rPr lang="ru-RU" sz="1400" dirty="0" err="1"/>
              <a:t>асоціацій</a:t>
            </a:r>
            <a:r>
              <a:rPr lang="ru-RU" sz="1400" dirty="0"/>
              <a:t> , </a:t>
            </a:r>
            <a:r>
              <a:rPr lang="ru-RU" sz="1400" dirty="0" err="1"/>
              <a:t>включаючи</a:t>
            </a:r>
            <a:r>
              <a:rPr lang="ru-RU" sz="1400" dirty="0"/>
              <a:t> АМВА ( </a:t>
            </a:r>
            <a:r>
              <a:rPr lang="en-US" sz="1400" dirty="0"/>
              <a:t>Association of MBA ) </a:t>
            </a:r>
            <a:r>
              <a:rPr lang="ru-RU" sz="1400" dirty="0"/>
              <a:t>і </a:t>
            </a:r>
            <a:r>
              <a:rPr lang="en-US" sz="1400" dirty="0"/>
              <a:t>G5 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Університет </a:t>
            </a:r>
            <a:r>
              <a:rPr lang="ru-RU" sz="1400" dirty="0"/>
              <a:t>входить в </a:t>
            </a:r>
            <a:r>
              <a:rPr lang="ru-RU" sz="1400" dirty="0" err="1"/>
              <a:t>елітну</a:t>
            </a:r>
            <a:r>
              <a:rPr lang="ru-RU" sz="1400" dirty="0"/>
              <a:t> </a:t>
            </a:r>
            <a:r>
              <a:rPr lang="ru-RU" sz="1400" dirty="0" err="1"/>
              <a:t>групу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складається</a:t>
            </a:r>
            <a:r>
              <a:rPr lang="ru-RU" sz="1400" dirty="0"/>
              <a:t> з </a:t>
            </a:r>
            <a:r>
              <a:rPr lang="ru-RU" sz="1400" dirty="0" err="1"/>
              <a:t>двадцяти</a:t>
            </a:r>
            <a:r>
              <a:rPr lang="ru-RU" sz="1400" dirty="0"/>
              <a:t> </a:t>
            </a:r>
            <a:r>
              <a:rPr lang="ru-RU" sz="1400" dirty="0" err="1"/>
              <a:t>найкращих</a:t>
            </a:r>
            <a:r>
              <a:rPr lang="ru-RU" sz="1400" dirty="0"/>
              <a:t> </a:t>
            </a:r>
            <a:r>
              <a:rPr lang="ru-RU" sz="1400" dirty="0" err="1"/>
              <a:t>університетів</a:t>
            </a:r>
            <a:r>
              <a:rPr lang="ru-RU" sz="1400" dirty="0"/>
              <a:t> </a:t>
            </a:r>
            <a:r>
              <a:rPr lang="ru-RU" sz="1400" dirty="0" err="1"/>
              <a:t>Великобританії</a:t>
            </a:r>
            <a:r>
              <a:rPr lang="ru-RU" sz="1400" dirty="0"/>
              <a:t> - </a:t>
            </a:r>
            <a:r>
              <a:rPr lang="en-US" sz="1400" dirty="0"/>
              <a:t>Russell Group 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err="1" smtClean="0"/>
              <a:t>Університетові</a:t>
            </a:r>
            <a:r>
              <a:rPr lang="ru-RU" sz="1400" dirty="0" smtClean="0"/>
              <a:t> </a:t>
            </a:r>
            <a:r>
              <a:rPr lang="ru-RU" sz="1400" dirty="0" err="1"/>
              <a:t>належить</a:t>
            </a:r>
            <a:r>
              <a:rPr lang="ru-RU" sz="1400" dirty="0"/>
              <a:t> велика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кампусів</a:t>
            </a:r>
            <a:r>
              <a:rPr lang="ru-RU" sz="1400" dirty="0"/>
              <a:t> , </a:t>
            </a:r>
            <a:r>
              <a:rPr lang="ru-RU" sz="1400" dirty="0" err="1"/>
              <a:t>розташованих</a:t>
            </a:r>
            <a:r>
              <a:rPr lang="ru-RU" sz="1400" dirty="0"/>
              <a:t> по </a:t>
            </a:r>
            <a:r>
              <a:rPr lang="ru-RU" sz="1400" dirty="0" err="1"/>
              <a:t>всьому</a:t>
            </a:r>
            <a:r>
              <a:rPr lang="ru-RU" sz="1400" dirty="0"/>
              <a:t> Лондону 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В </a:t>
            </a:r>
            <a:r>
              <a:rPr lang="ru-RU" sz="1400" dirty="0" err="1"/>
              <a:t>університеті</a:t>
            </a:r>
            <a:r>
              <a:rPr lang="ru-RU" sz="1400" dirty="0"/>
              <a:t> </a:t>
            </a:r>
            <a:r>
              <a:rPr lang="ru-RU" sz="1400" dirty="0" err="1"/>
              <a:t>більше</a:t>
            </a:r>
            <a:r>
              <a:rPr lang="ru-RU" sz="1400" dirty="0"/>
              <a:t> 250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клубів</a:t>
            </a:r>
            <a:r>
              <a:rPr lang="ru-RU" sz="1400" dirty="0"/>
              <a:t> і </a:t>
            </a:r>
            <a:r>
              <a:rPr lang="ru-RU" sz="1400" dirty="0" err="1"/>
              <a:t>товариств</a:t>
            </a:r>
            <a:r>
              <a:rPr lang="ru-RU" sz="1400" dirty="0"/>
              <a:t> , </a:t>
            </a:r>
            <a:r>
              <a:rPr lang="ru-RU" sz="1400" dirty="0" err="1"/>
              <a:t>керованих</a:t>
            </a:r>
            <a:r>
              <a:rPr lang="ru-RU" sz="1400" dirty="0"/>
              <a:t> Союзом </a:t>
            </a:r>
            <a:r>
              <a:rPr lang="ru-RU" sz="1400" dirty="0" err="1"/>
              <a:t>Студентів</a:t>
            </a:r>
            <a:r>
              <a:rPr lang="ru-RU" sz="1400" dirty="0"/>
              <a:t>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168352" cy="47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Девіз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r>
              <a:rPr lang="en-US" dirty="0"/>
              <a:t>«Knowledge is the adornment and protection of the Empire</a:t>
            </a:r>
            <a:r>
              <a:rPr lang="en-US" dirty="0" smtClean="0"/>
              <a:t>»</a:t>
            </a:r>
            <a:endParaRPr lang="uk-UA" dirty="0" smtClean="0"/>
          </a:p>
          <a:p>
            <a:r>
              <a:rPr lang="uk-UA" dirty="0" smtClean="0"/>
              <a:t>(«</a:t>
            </a:r>
            <a:r>
              <a:rPr lang="ru-RU" dirty="0" err="1"/>
              <a:t>Знання</a:t>
            </a:r>
            <a:r>
              <a:rPr lang="ru-RU" dirty="0"/>
              <a:t> є </a:t>
            </a:r>
            <a:r>
              <a:rPr lang="ru-RU" dirty="0" err="1"/>
              <a:t>окрасою</a:t>
            </a:r>
            <a:r>
              <a:rPr lang="ru-RU" dirty="0"/>
              <a:t> і </a:t>
            </a:r>
            <a:r>
              <a:rPr lang="ru-RU" dirty="0" err="1" smtClean="0"/>
              <a:t>захистом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»)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" y="2474671"/>
            <a:ext cx="4000500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168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Герб: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3035" y="748154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</a:t>
            </a:r>
            <a:r>
              <a:rPr lang="en-US" dirty="0"/>
              <a:t>://www3.imperial.ac.uk</a:t>
            </a:r>
            <a:r>
              <a:rPr lang="en-US" dirty="0" smtClean="0"/>
              <a:t>/</a:t>
            </a:r>
            <a:endParaRPr lang="uk-U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14789" y="332656"/>
            <a:ext cx="310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Офіційний сайт: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7" y="3429000"/>
            <a:ext cx="3950593" cy="222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2472" y="289358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Емблема: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4789" y="1547500"/>
            <a:ext cx="337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Адреса </a:t>
            </a:r>
            <a:r>
              <a:rPr lang="uk-UA" dirty="0" smtClean="0">
                <a:solidFill>
                  <a:srgbClr val="00B0F0"/>
                </a:solidFill>
              </a:rPr>
              <a:t>і телефон</a:t>
            </a:r>
            <a:r>
              <a:rPr lang="ru-RU" dirty="0" smtClean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41075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South Kensington Campus, Exhibition Rd, London SW7 2AZ, </a:t>
            </a:r>
            <a:r>
              <a:rPr lang="ru-RU" dirty="0"/>
              <a:t>Велика </a:t>
            </a:r>
            <a:r>
              <a:rPr lang="ru-RU" dirty="0" err="1"/>
              <a:t>Британія</a:t>
            </a:r>
            <a:endParaRPr lang="ru-RU" dirty="0"/>
          </a:p>
          <a:p>
            <a:r>
              <a:rPr lang="ru-RU" dirty="0"/>
              <a:t>+44 20 7589 5111</a:t>
            </a:r>
          </a:p>
        </p:txBody>
      </p:sp>
    </p:spTree>
    <p:extLst>
      <p:ext uri="{BB962C8B-B14F-4D97-AF65-F5344CB8AC3E}">
        <p14:creationId xmlns:p14="http://schemas.microsoft.com/office/powerpoint/2010/main" val="811796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3481" y="1035162"/>
            <a:ext cx="4003019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/>
              <a:t>Факультет </a:t>
            </a:r>
            <a:r>
              <a:rPr lang="ru-RU" b="1" dirty="0" err="1"/>
              <a:t>природничих</a:t>
            </a:r>
            <a:r>
              <a:rPr lang="ru-RU" b="1" dirty="0"/>
              <a:t> </a:t>
            </a:r>
            <a:r>
              <a:rPr lang="ru-RU" b="1" dirty="0" smtClean="0"/>
              <a:t>наук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err="1"/>
              <a:t>Біологічний</a:t>
            </a:r>
            <a:r>
              <a:rPr lang="en-US" b="1" dirty="0"/>
              <a:t> </a:t>
            </a:r>
            <a:r>
              <a:rPr lang="ru-RU" b="1" dirty="0" smtClean="0"/>
              <a:t>факультет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err="1"/>
              <a:t>Інженерний</a:t>
            </a:r>
            <a:r>
              <a:rPr lang="ru-RU" b="1" dirty="0"/>
              <a:t> </a:t>
            </a:r>
            <a:r>
              <a:rPr lang="ru-RU" b="1" dirty="0" smtClean="0"/>
              <a:t>факультет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err="1"/>
              <a:t>Медичний</a:t>
            </a:r>
            <a:r>
              <a:rPr lang="ru-RU" b="1" dirty="0"/>
              <a:t> </a:t>
            </a:r>
            <a:r>
              <a:rPr lang="ru-RU" b="1" dirty="0" smtClean="0"/>
              <a:t>факультет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err="1" smtClean="0"/>
              <a:t>Бізнес</a:t>
            </a:r>
            <a:r>
              <a:rPr lang="ru-RU" b="1" dirty="0" smtClean="0"/>
              <a:t>-школа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0" y="3576673"/>
            <a:ext cx="4032448" cy="29588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1" y="3757813"/>
            <a:ext cx="3901522" cy="2596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2655" y="3326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 напрями навчання: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6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087" y="524719"/>
            <a:ext cx="61024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</a:rPr>
              <a:t>Бакалаврат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err="1" smtClean="0"/>
              <a:t>Шкільний</a:t>
            </a:r>
            <a:r>
              <a:rPr lang="ru-RU" sz="1400" dirty="0" smtClean="0"/>
              <a:t> </a:t>
            </a:r>
            <a:r>
              <a:rPr lang="ru-RU" sz="1400" dirty="0" err="1"/>
              <a:t>атестат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середнім</a:t>
            </a:r>
            <a:r>
              <a:rPr lang="ru-RU" sz="1400" dirty="0"/>
              <a:t> балом </a:t>
            </a:r>
            <a:r>
              <a:rPr lang="ru-RU" sz="1400" dirty="0" err="1"/>
              <a:t>від</a:t>
            </a:r>
            <a:r>
              <a:rPr lang="ru-RU" sz="1400" dirty="0"/>
              <a:t> 4,8 </a:t>
            </a:r>
            <a:r>
              <a:rPr lang="ru-RU" sz="1400" dirty="0" smtClean="0"/>
              <a:t>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uk-UA" sz="1400" dirty="0"/>
              <a:t>Мінімальний вік – 18 </a:t>
            </a:r>
            <a:r>
              <a:rPr lang="uk-UA" sz="1400" dirty="0" smtClean="0"/>
              <a:t>років</a:t>
            </a:r>
            <a:endParaRPr lang="ru-RU" sz="14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err="1"/>
              <a:t>Підтвердження</a:t>
            </a:r>
            <a:r>
              <a:rPr lang="ru-RU" sz="1400" dirty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англійської</a:t>
            </a:r>
            <a:r>
              <a:rPr lang="ru-RU" sz="1400" dirty="0"/>
              <a:t> </a:t>
            </a:r>
            <a:r>
              <a:rPr lang="ru-RU" sz="1400" dirty="0" err="1"/>
              <a:t>мови</a:t>
            </a:r>
            <a:r>
              <a:rPr lang="ru-RU" sz="1400" dirty="0"/>
              <a:t> </a:t>
            </a:r>
            <a:r>
              <a:rPr lang="en-US" sz="1400" dirty="0"/>
              <a:t>IELTS 6.5 ( </a:t>
            </a:r>
            <a:r>
              <a:rPr lang="ru-RU" sz="1400" dirty="0" err="1"/>
              <a:t>мінімум</a:t>
            </a:r>
            <a:r>
              <a:rPr lang="ru-RU" sz="1400" dirty="0"/>
              <a:t> 6,0 в </a:t>
            </a:r>
            <a:r>
              <a:rPr lang="ru-RU" sz="1400" dirty="0" err="1"/>
              <a:t>кожній</a:t>
            </a:r>
            <a:r>
              <a:rPr lang="ru-RU" sz="1400" dirty="0"/>
              <a:t> з 4 </a:t>
            </a:r>
            <a:r>
              <a:rPr lang="ru-RU" sz="1400" dirty="0" err="1"/>
              <a:t>частин</a:t>
            </a:r>
            <a:r>
              <a:rPr lang="ru-RU" sz="1400" dirty="0"/>
              <a:t> </a:t>
            </a:r>
            <a:r>
              <a:rPr lang="ru-RU" sz="1400" dirty="0" err="1"/>
              <a:t>іспиту</a:t>
            </a:r>
            <a:r>
              <a:rPr lang="ru-RU" sz="1400" dirty="0"/>
              <a:t>)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en-US" sz="1400" dirty="0"/>
              <a:t>TOEFL </a:t>
            </a:r>
            <a:r>
              <a:rPr lang="en-US" sz="1400" dirty="0" err="1"/>
              <a:t>ibt</a:t>
            </a:r>
            <a:r>
              <a:rPr lang="en-US" sz="1400" dirty="0"/>
              <a:t> 85 (</a:t>
            </a:r>
            <a:r>
              <a:rPr lang="ru-RU" sz="1400" dirty="0" err="1"/>
              <a:t>мінімум</a:t>
            </a:r>
            <a:r>
              <a:rPr lang="ru-RU" sz="1400" dirty="0"/>
              <a:t> 22 </a:t>
            </a:r>
            <a:r>
              <a:rPr lang="ru-RU" sz="1400" dirty="0" err="1"/>
              <a:t>бали</a:t>
            </a:r>
            <a:r>
              <a:rPr lang="ru-RU" sz="1400" dirty="0"/>
              <a:t> у </a:t>
            </a:r>
            <a:r>
              <a:rPr lang="ru-RU" sz="1400" dirty="0" err="1"/>
              <a:t>письмовій</a:t>
            </a:r>
            <a:r>
              <a:rPr lang="ru-RU" sz="1400" dirty="0"/>
              <a:t> </a:t>
            </a:r>
            <a:r>
              <a:rPr lang="ru-RU" sz="1400" dirty="0" err="1"/>
              <a:t>частини</a:t>
            </a:r>
            <a:r>
              <a:rPr lang="ru-RU" sz="1400" dirty="0"/>
              <a:t> і 23 в </a:t>
            </a:r>
            <a:r>
              <a:rPr lang="ru-RU" sz="1400" dirty="0" err="1"/>
              <a:t>розмовній</a:t>
            </a:r>
            <a:r>
              <a:rPr lang="ru-RU" sz="1400" dirty="0"/>
              <a:t> ) 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err="1"/>
              <a:t>Мотиваційний</a:t>
            </a:r>
            <a:r>
              <a:rPr lang="ru-RU" sz="1400" dirty="0"/>
              <a:t> лист 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err="1"/>
              <a:t>Академічні</a:t>
            </a:r>
            <a:r>
              <a:rPr lang="ru-RU" sz="1400" dirty="0"/>
              <a:t> </a:t>
            </a:r>
            <a:r>
              <a:rPr lang="ru-RU" sz="1400" dirty="0" err="1"/>
              <a:t>рекомендації</a:t>
            </a:r>
            <a:r>
              <a:rPr lang="ru-RU" sz="1400" dirty="0"/>
              <a:t> 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/>
              <a:t>Для тих , </a:t>
            </a:r>
            <a:r>
              <a:rPr lang="ru-RU" sz="1400" dirty="0" err="1"/>
              <a:t>хто</a:t>
            </a:r>
            <a:r>
              <a:rPr lang="ru-RU" sz="1400" dirty="0"/>
              <a:t> </a:t>
            </a:r>
            <a:r>
              <a:rPr lang="ru-RU" sz="1400" dirty="0" err="1"/>
              <a:t>успішно</a:t>
            </a:r>
            <a:r>
              <a:rPr lang="ru-RU" sz="1400" dirty="0"/>
              <a:t> </a:t>
            </a:r>
            <a:r>
              <a:rPr lang="ru-RU" sz="1400" dirty="0" err="1"/>
              <a:t>закінчив</a:t>
            </a:r>
            <a:r>
              <a:rPr lang="ru-RU" sz="1400" dirty="0"/>
              <a:t> </a:t>
            </a:r>
            <a:r>
              <a:rPr lang="ru-RU" sz="1400" dirty="0" err="1"/>
              <a:t>програму</a:t>
            </a:r>
            <a:r>
              <a:rPr lang="ru-RU" sz="1400" dirty="0"/>
              <a:t> </a:t>
            </a:r>
            <a:r>
              <a:rPr lang="ru-RU" sz="1400" dirty="0" err="1"/>
              <a:t>англійської</a:t>
            </a:r>
            <a:r>
              <a:rPr lang="ru-RU" sz="1400" dirty="0"/>
              <a:t> </a:t>
            </a:r>
            <a:r>
              <a:rPr lang="ru-RU" sz="1400" dirty="0" err="1"/>
              <a:t>середньої</a:t>
            </a:r>
            <a:r>
              <a:rPr lang="ru-RU" sz="1400" dirty="0"/>
              <a:t> </a:t>
            </a:r>
            <a:r>
              <a:rPr lang="ru-RU" sz="1400" dirty="0" err="1"/>
              <a:t>школи</a:t>
            </a:r>
            <a:r>
              <a:rPr lang="ru-RU" sz="1400" dirty="0"/>
              <a:t> , </a:t>
            </a:r>
            <a:r>
              <a:rPr lang="ru-RU" sz="1400" dirty="0" err="1"/>
              <a:t>проходження</a:t>
            </a:r>
            <a:r>
              <a:rPr lang="ru-RU" sz="1400" dirty="0"/>
              <a:t> </a:t>
            </a:r>
            <a:r>
              <a:rPr lang="ru-RU" sz="1400" dirty="0" err="1"/>
              <a:t>програми</a:t>
            </a:r>
            <a:r>
              <a:rPr lang="ru-RU" sz="1400" dirty="0"/>
              <a:t> </a:t>
            </a:r>
            <a:r>
              <a:rPr lang="en-US" sz="1400" dirty="0"/>
              <a:t>foundation </a:t>
            </a:r>
            <a:r>
              <a:rPr lang="ru-RU" sz="1400" dirty="0"/>
              <a:t>не </a:t>
            </a:r>
            <a:r>
              <a:rPr lang="ru-RU" sz="1400" dirty="0" err="1"/>
              <a:t>потрібно</a:t>
            </a:r>
            <a:r>
              <a:rPr lang="ru-RU" sz="1400" dirty="0"/>
              <a:t>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err="1"/>
              <a:t>Закінчення</a:t>
            </a:r>
            <a:r>
              <a:rPr lang="ru-RU" sz="1400" dirty="0"/>
              <a:t> </a:t>
            </a:r>
            <a:r>
              <a:rPr lang="ru-RU" sz="1400" dirty="0" err="1"/>
              <a:t>програми</a:t>
            </a:r>
            <a:r>
              <a:rPr lang="ru-RU" sz="1400" dirty="0"/>
              <a:t> </a:t>
            </a:r>
            <a:r>
              <a:rPr lang="en-US" sz="1400" dirty="0"/>
              <a:t>A- Level </a:t>
            </a:r>
            <a:r>
              <a:rPr lang="ru-RU" sz="1400" dirty="0"/>
              <a:t>з </a:t>
            </a:r>
            <a:r>
              <a:rPr lang="ru-RU" sz="1400" dirty="0" err="1"/>
              <a:t>оцінками</a:t>
            </a:r>
            <a:r>
              <a:rPr lang="ru-RU" sz="1400" dirty="0"/>
              <a:t> </a:t>
            </a:r>
            <a:r>
              <a:rPr lang="en-US" sz="1400" dirty="0"/>
              <a:t>AAB and A * A * A 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err="1"/>
              <a:t>Програма</a:t>
            </a:r>
            <a:r>
              <a:rPr lang="ru-RU" sz="1400" dirty="0"/>
              <a:t> </a:t>
            </a:r>
            <a:r>
              <a:rPr lang="en-US" sz="1400" dirty="0"/>
              <a:t>IB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загальною</a:t>
            </a:r>
            <a:r>
              <a:rPr lang="ru-RU" sz="1400" dirty="0"/>
              <a:t> </a:t>
            </a:r>
            <a:r>
              <a:rPr lang="ru-RU" sz="1400" dirty="0" err="1"/>
              <a:t>кількістю</a:t>
            </a:r>
            <a:r>
              <a:rPr lang="ru-RU" sz="1400" dirty="0"/>
              <a:t> </a:t>
            </a:r>
            <a:r>
              <a:rPr lang="ru-RU" sz="1400" dirty="0" err="1"/>
              <a:t>балів</a:t>
            </a:r>
            <a:r>
              <a:rPr lang="ru-RU" sz="1400" dirty="0"/>
              <a:t> 38-40 , з </a:t>
            </a:r>
            <a:r>
              <a:rPr lang="ru-RU" sz="1400" dirty="0" err="1"/>
              <a:t>оцінками</a:t>
            </a:r>
            <a:r>
              <a:rPr lang="ru-RU" sz="1400" dirty="0"/>
              <a:t> 6-7 </a:t>
            </a:r>
            <a:r>
              <a:rPr lang="ru-RU" sz="1400" dirty="0" err="1"/>
              <a:t>балів</a:t>
            </a:r>
            <a:r>
              <a:rPr lang="ru-RU" sz="1400" dirty="0"/>
              <a:t> з </a:t>
            </a:r>
            <a:r>
              <a:rPr lang="ru-RU" sz="1400" dirty="0" err="1"/>
              <a:t>профільних</a:t>
            </a:r>
            <a:r>
              <a:rPr lang="ru-RU" sz="1400" dirty="0"/>
              <a:t> </a:t>
            </a:r>
            <a:r>
              <a:rPr lang="ru-RU" sz="1400" dirty="0" err="1" smtClean="0"/>
              <a:t>предметів</a:t>
            </a:r>
            <a:r>
              <a:rPr lang="ru-RU" sz="1400" dirty="0" smtClean="0"/>
              <a:t>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uk-UA" sz="1400" dirty="0" smtClean="0"/>
              <a:t>Орієнтовна вартість навчання - </a:t>
            </a:r>
            <a:r>
              <a:rPr lang="ru-RU" sz="1400" dirty="0"/>
              <a:t>£ 25,000 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</a:rPr>
              <a:t>Офіційний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крайній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термін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подачі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всіх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документів</a:t>
            </a:r>
            <a:r>
              <a:rPr lang="ru-RU" sz="1400" dirty="0">
                <a:solidFill>
                  <a:schemeClr val="bg1"/>
                </a:solidFill>
              </a:rPr>
              <a:t> - 15 </a:t>
            </a:r>
            <a:r>
              <a:rPr lang="ru-RU" sz="1400" dirty="0" err="1">
                <a:solidFill>
                  <a:schemeClr val="bg1"/>
                </a:solidFill>
              </a:rPr>
              <a:t>січня</a:t>
            </a:r>
            <a:r>
              <a:rPr lang="ru-RU" sz="1400" dirty="0">
                <a:solidFill>
                  <a:schemeClr val="bg1"/>
                </a:solidFill>
              </a:rPr>
              <a:t>, для </a:t>
            </a:r>
            <a:r>
              <a:rPr lang="ru-RU" sz="1400" dirty="0" err="1">
                <a:solidFill>
                  <a:schemeClr val="bg1"/>
                </a:solidFill>
              </a:rPr>
              <a:t>медичних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спеціальностей</a:t>
            </a:r>
            <a:r>
              <a:rPr lang="ru-RU" sz="1400" dirty="0">
                <a:solidFill>
                  <a:schemeClr val="bg1"/>
                </a:solidFill>
              </a:rPr>
              <a:t> - 15 </a:t>
            </a:r>
            <a:r>
              <a:rPr lang="ru-RU" sz="1400" dirty="0" err="1">
                <a:solidFill>
                  <a:schemeClr val="bg1"/>
                </a:solidFill>
              </a:rPr>
              <a:t>жовтня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uk-UA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</a:rPr>
              <a:t>Магістратура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/>
              <a:t>Диплом з </a:t>
            </a:r>
            <a:r>
              <a:rPr lang="ru-RU" sz="1400" dirty="0" err="1"/>
              <a:t>випискою</a:t>
            </a:r>
            <a:r>
              <a:rPr lang="ru-RU" sz="1400" dirty="0"/>
              <a:t> </a:t>
            </a:r>
            <a:r>
              <a:rPr lang="ru-RU" sz="1400" dirty="0" err="1"/>
              <a:t>оцінок</a:t>
            </a:r>
            <a:r>
              <a:rPr lang="ru-RU" sz="1400" dirty="0"/>
              <a:t> з </a:t>
            </a:r>
            <a:r>
              <a:rPr lang="ru-RU" sz="1400" dirty="0" err="1"/>
              <a:t>середнім</a:t>
            </a:r>
            <a:r>
              <a:rPr lang="ru-RU" sz="1400" dirty="0"/>
              <a:t> балом </a:t>
            </a:r>
            <a:r>
              <a:rPr lang="ru-RU" sz="1400" dirty="0" err="1"/>
              <a:t>від</a:t>
            </a:r>
            <a:r>
              <a:rPr lang="ru-RU" sz="1400" dirty="0"/>
              <a:t> 4,5 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err="1"/>
              <a:t>Мотиваційний</a:t>
            </a:r>
            <a:r>
              <a:rPr lang="ru-RU" sz="1400" dirty="0"/>
              <a:t> лист </a:t>
            </a:r>
            <a:r>
              <a:rPr lang="ru-RU" sz="1400" dirty="0" smtClean="0"/>
              <a:t>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uk-UA" sz="1400" dirty="0"/>
              <a:t>Мінімальний вік – 18 </a:t>
            </a:r>
            <a:r>
              <a:rPr lang="uk-UA" sz="1400" dirty="0" smtClean="0"/>
              <a:t>років</a:t>
            </a:r>
            <a:endParaRPr lang="ru-RU" sz="14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/>
              <a:t>резюме 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err="1"/>
              <a:t>есе</a:t>
            </a:r>
            <a:r>
              <a:rPr lang="ru-RU" sz="1400" dirty="0"/>
              <a:t> 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err="1"/>
              <a:t>Академічні</a:t>
            </a:r>
            <a:r>
              <a:rPr lang="ru-RU" sz="1400" dirty="0"/>
              <a:t> та </a:t>
            </a:r>
            <a:r>
              <a:rPr lang="ru-RU" sz="1400" dirty="0" err="1"/>
              <a:t>професійні</a:t>
            </a:r>
            <a:r>
              <a:rPr lang="ru-RU" sz="1400" dirty="0"/>
              <a:t> </a:t>
            </a:r>
            <a:r>
              <a:rPr lang="ru-RU" sz="1400" dirty="0" err="1"/>
              <a:t>рекомендації</a:t>
            </a:r>
            <a:r>
              <a:rPr lang="ru-RU" sz="1400" dirty="0"/>
              <a:t>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err="1"/>
              <a:t>Підтвердження</a:t>
            </a:r>
            <a:r>
              <a:rPr lang="ru-RU" sz="1400" dirty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англійської</a:t>
            </a:r>
            <a:r>
              <a:rPr lang="ru-RU" sz="1400" dirty="0"/>
              <a:t> </a:t>
            </a:r>
            <a:r>
              <a:rPr lang="ru-RU" sz="1400" dirty="0" err="1"/>
              <a:t>мови</a:t>
            </a:r>
            <a:r>
              <a:rPr lang="ru-RU" sz="1400" dirty="0"/>
              <a:t> </a:t>
            </a:r>
            <a:r>
              <a:rPr lang="en-US" sz="1400" dirty="0"/>
              <a:t>IELTS 6.5 ( </a:t>
            </a:r>
            <a:r>
              <a:rPr lang="ru-RU" sz="1400" dirty="0" err="1"/>
              <a:t>мінімум</a:t>
            </a:r>
            <a:r>
              <a:rPr lang="ru-RU" sz="1400" dirty="0"/>
              <a:t> 6,0 в </a:t>
            </a:r>
            <a:r>
              <a:rPr lang="ru-RU" sz="1400" dirty="0" err="1"/>
              <a:t>кожній</a:t>
            </a:r>
            <a:r>
              <a:rPr lang="ru-RU" sz="1400" dirty="0"/>
              <a:t> з 4 </a:t>
            </a:r>
            <a:r>
              <a:rPr lang="ru-RU" sz="1400" dirty="0" err="1"/>
              <a:t>частин</a:t>
            </a:r>
            <a:r>
              <a:rPr lang="ru-RU" sz="1400" dirty="0"/>
              <a:t> </a:t>
            </a:r>
            <a:r>
              <a:rPr lang="ru-RU" sz="1400" dirty="0" err="1"/>
              <a:t>іспиту</a:t>
            </a:r>
            <a:r>
              <a:rPr lang="ru-RU" sz="1400" dirty="0"/>
              <a:t>)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en-US" sz="1400" dirty="0"/>
              <a:t>TOEFL </a:t>
            </a:r>
            <a:r>
              <a:rPr lang="en-US" sz="1400" dirty="0" err="1"/>
              <a:t>ibt</a:t>
            </a:r>
            <a:r>
              <a:rPr lang="en-US" sz="1400" dirty="0"/>
              <a:t> 100 (</a:t>
            </a:r>
            <a:r>
              <a:rPr lang="ru-RU" sz="1400" dirty="0" err="1"/>
              <a:t>мінімум</a:t>
            </a:r>
            <a:r>
              <a:rPr lang="ru-RU" sz="1400" dirty="0"/>
              <a:t> по 24 </a:t>
            </a:r>
            <a:r>
              <a:rPr lang="ru-RU" sz="1400" dirty="0" err="1"/>
              <a:t>бали</a:t>
            </a:r>
            <a:r>
              <a:rPr lang="ru-RU" sz="1400" dirty="0"/>
              <a:t> у </a:t>
            </a:r>
            <a:r>
              <a:rPr lang="ru-RU" sz="1400" dirty="0" err="1"/>
              <a:t>письмовій</a:t>
            </a:r>
            <a:r>
              <a:rPr lang="ru-RU" sz="1400" dirty="0"/>
              <a:t> та </a:t>
            </a:r>
            <a:r>
              <a:rPr lang="ru-RU" sz="1400" dirty="0" err="1"/>
              <a:t>розмовної</a:t>
            </a:r>
            <a:r>
              <a:rPr lang="ru-RU" sz="1400" dirty="0"/>
              <a:t> </a:t>
            </a:r>
            <a:r>
              <a:rPr lang="ru-RU" sz="1400" dirty="0" err="1"/>
              <a:t>частинах</a:t>
            </a:r>
            <a:r>
              <a:rPr lang="ru-RU" sz="1400" dirty="0" smtClean="0"/>
              <a:t>);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uk-UA" sz="1400" dirty="0" smtClean="0"/>
              <a:t>Орієнтовна вартість навчання - </a:t>
            </a:r>
            <a:r>
              <a:rPr lang="ru-RU" sz="1400" dirty="0"/>
              <a:t>£ 23,000 - £ 26,000 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Офіційний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крайній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термін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подачі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всіх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документів</a:t>
            </a:r>
            <a:r>
              <a:rPr lang="ru-RU" sz="1400" dirty="0" smtClean="0">
                <a:solidFill>
                  <a:schemeClr val="bg1"/>
                </a:solidFill>
              </a:rPr>
              <a:t> - 15 </a:t>
            </a:r>
            <a:r>
              <a:rPr lang="ru-RU" sz="1400" dirty="0" err="1" smtClean="0">
                <a:solidFill>
                  <a:schemeClr val="bg1"/>
                </a:solidFill>
              </a:rPr>
              <a:t>січня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8280" y="145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ВСТУПНІ 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ВИМОГИ: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315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0861" y="529327"/>
            <a:ext cx="8064896" cy="2385360"/>
            <a:chOff x="467544" y="908720"/>
            <a:chExt cx="6998088" cy="273783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67544" y="908720"/>
              <a:ext cx="4572000" cy="2585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00B0F0"/>
                  </a:solidFill>
                </a:rPr>
                <a:t>Варіант </a:t>
              </a:r>
              <a:r>
                <a:rPr lang="ru-RU" dirty="0" err="1" smtClean="0">
                  <a:solidFill>
                    <a:srgbClr val="00B0F0"/>
                  </a:solidFill>
                </a:rPr>
                <a:t>розміщення</a:t>
              </a:r>
              <a:endParaRPr lang="ru-RU" dirty="0">
                <a:solidFill>
                  <a:srgbClr val="00B0F0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ru-RU" dirty="0" err="1"/>
                <a:t>Одномісна</a:t>
              </a:r>
              <a:r>
                <a:rPr lang="ru-RU" dirty="0"/>
                <a:t> </a:t>
              </a:r>
              <a:r>
                <a:rPr lang="ru-RU" dirty="0" err="1"/>
                <a:t>кімната</a:t>
              </a:r>
              <a:r>
                <a:rPr lang="ru-RU" dirty="0"/>
                <a:t> </a:t>
              </a:r>
              <a:endParaRPr lang="ru-RU" dirty="0" smtClean="0"/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ru-RU" dirty="0" err="1" smtClean="0"/>
                <a:t>Двомісна</a:t>
              </a:r>
              <a:r>
                <a:rPr lang="ru-RU" dirty="0" smtClean="0"/>
                <a:t> </a:t>
              </a:r>
              <a:r>
                <a:rPr lang="ru-RU" dirty="0" err="1"/>
                <a:t>кімната</a:t>
              </a:r>
              <a:r>
                <a:rPr lang="ru-RU" dirty="0"/>
                <a:t> </a:t>
              </a:r>
              <a:endParaRPr lang="ru-RU" dirty="0" smtClean="0"/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ru-RU" dirty="0" err="1" smtClean="0"/>
                <a:t>Тримісна</a:t>
              </a:r>
              <a:r>
                <a:rPr lang="ru-RU" dirty="0" smtClean="0"/>
                <a:t> </a:t>
              </a:r>
              <a:r>
                <a:rPr lang="ru-RU" dirty="0" err="1"/>
                <a:t>кімната</a:t>
              </a:r>
              <a:r>
                <a:rPr lang="ru-RU" dirty="0"/>
                <a:t> </a:t>
              </a:r>
              <a:endParaRPr lang="ru-RU" dirty="0" smtClean="0"/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ru-RU" dirty="0" err="1" smtClean="0"/>
                <a:t>Одномісна</a:t>
              </a:r>
              <a:r>
                <a:rPr lang="ru-RU" dirty="0" smtClean="0"/>
                <a:t> </a:t>
              </a:r>
              <a:r>
                <a:rPr lang="ru-RU" dirty="0" err="1"/>
                <a:t>кімната</a:t>
              </a:r>
              <a:r>
                <a:rPr lang="ru-RU" dirty="0"/>
                <a:t> з </a:t>
              </a:r>
              <a:r>
                <a:rPr lang="ru-RU" dirty="0" smtClean="0"/>
                <a:t>ванною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ru-RU" dirty="0" err="1" smtClean="0"/>
                <a:t>Двомісна</a:t>
              </a:r>
              <a:r>
                <a:rPr lang="ru-RU" dirty="0" smtClean="0"/>
                <a:t> </a:t>
              </a:r>
              <a:r>
                <a:rPr lang="ru-RU" dirty="0" err="1"/>
                <a:t>кімната</a:t>
              </a:r>
              <a:r>
                <a:rPr lang="ru-RU" dirty="0"/>
                <a:t> з </a:t>
              </a:r>
              <a:r>
                <a:rPr lang="ru-RU" dirty="0" smtClean="0"/>
                <a:t>ванною</a:t>
              </a:r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860032" y="908720"/>
              <a:ext cx="2605600" cy="2737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rgbClr val="00B0F0"/>
                  </a:solidFill>
                </a:rPr>
                <a:t>Вартість за </a:t>
              </a:r>
              <a:r>
                <a:rPr lang="ru-RU" dirty="0" err="1" smtClean="0">
                  <a:solidFill>
                    <a:srgbClr val="00B0F0"/>
                  </a:solidFill>
                </a:rPr>
                <a:t>тиждень</a:t>
              </a:r>
              <a:endParaRPr lang="ru-RU" dirty="0" smtClean="0">
                <a:solidFill>
                  <a:srgbClr val="00B0F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ru-RU" dirty="0"/>
                <a:t>£ 103 - £ </a:t>
              </a:r>
              <a:r>
                <a:rPr lang="ru-RU" dirty="0" smtClean="0"/>
                <a:t>175</a:t>
              </a:r>
            </a:p>
            <a:p>
              <a:pPr>
                <a:lnSpc>
                  <a:spcPct val="150000"/>
                </a:lnSpc>
              </a:pPr>
              <a:r>
                <a:rPr lang="ru-RU" dirty="0"/>
                <a:t>£ 80 - £ </a:t>
              </a:r>
              <a:r>
                <a:rPr lang="ru-RU" dirty="0" smtClean="0"/>
                <a:t>117</a:t>
              </a:r>
            </a:p>
            <a:p>
              <a:pPr>
                <a:lnSpc>
                  <a:spcPct val="150000"/>
                </a:lnSpc>
              </a:pPr>
              <a:r>
                <a:rPr lang="ru-RU" dirty="0"/>
                <a:t>£ 60 - £ </a:t>
              </a:r>
              <a:r>
                <a:rPr lang="ru-RU" dirty="0" smtClean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£ 124 </a:t>
              </a:r>
              <a:r>
                <a:rPr lang="ru-RU" dirty="0"/>
                <a:t>- £ </a:t>
              </a:r>
              <a:r>
                <a:rPr lang="ru-RU" dirty="0" smtClean="0"/>
                <a:t>206</a:t>
              </a:r>
            </a:p>
            <a:p>
              <a:pPr>
                <a:lnSpc>
                  <a:spcPct val="150000"/>
                </a:lnSpc>
              </a:pPr>
              <a:r>
                <a:rPr lang="ru-RU" dirty="0"/>
                <a:t>£ 92 - £ </a:t>
              </a:r>
              <a:r>
                <a:rPr lang="ru-RU" dirty="0" smtClean="0"/>
                <a:t>134</a:t>
              </a:r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430973" y="84979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ПРОЖИВАННЯ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26671"/>
            <a:ext cx="5904656" cy="24313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3068960"/>
            <a:ext cx="9126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Студентам-</a:t>
            </a:r>
            <a:r>
              <a:rPr lang="ru-RU" dirty="0" err="1" smtClean="0">
                <a:solidFill>
                  <a:srgbClr val="00B0F0"/>
                </a:solidFill>
              </a:rPr>
              <a:t>першокурсникам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які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навчаються</a:t>
            </a:r>
            <a:r>
              <a:rPr lang="ru-RU" dirty="0">
                <a:solidFill>
                  <a:srgbClr val="00B0F0"/>
                </a:solidFill>
              </a:rPr>
              <a:t> за </a:t>
            </a:r>
            <a:r>
              <a:rPr lang="ru-RU" dirty="0" err="1">
                <a:solidFill>
                  <a:srgbClr val="00B0F0"/>
                </a:solidFill>
              </a:rPr>
              <a:t>програмами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першої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вищої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освіти</a:t>
            </a:r>
            <a:r>
              <a:rPr lang="ru-RU" dirty="0">
                <a:solidFill>
                  <a:srgbClr val="00B0F0"/>
                </a:solidFill>
              </a:rPr>
              <a:t> і </a:t>
            </a:r>
            <a:r>
              <a:rPr lang="ru-RU" dirty="0" err="1" smtClean="0">
                <a:solidFill>
                  <a:srgbClr val="00B0F0"/>
                </a:solidFill>
              </a:rPr>
              <a:t>відповідають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певним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вимогам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гарантуються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місця</a:t>
            </a:r>
            <a:r>
              <a:rPr lang="ru-RU" dirty="0">
                <a:solidFill>
                  <a:srgbClr val="00B0F0"/>
                </a:solidFill>
              </a:rPr>
              <a:t> в </a:t>
            </a:r>
            <a:r>
              <a:rPr lang="ru-RU" dirty="0" err="1">
                <a:solidFill>
                  <a:srgbClr val="00B0F0"/>
                </a:solidFill>
              </a:rPr>
              <a:t>житловому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фонді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Коледжу</a:t>
            </a:r>
            <a:r>
              <a:rPr lang="ru-RU" dirty="0">
                <a:solidFill>
                  <a:srgbClr val="00B0F0"/>
                </a:solidFill>
              </a:rPr>
              <a:t>.</a:t>
            </a:r>
          </a:p>
          <a:p>
            <a:r>
              <a:rPr lang="ru-RU" dirty="0" err="1">
                <a:solidFill>
                  <a:srgbClr val="00B0F0"/>
                </a:solidFill>
              </a:rPr>
              <a:t>Всі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квартири</a:t>
            </a:r>
            <a:r>
              <a:rPr lang="ru-RU" dirty="0">
                <a:solidFill>
                  <a:srgbClr val="00B0F0"/>
                </a:solidFill>
              </a:rPr>
              <a:t> і </a:t>
            </a:r>
            <a:r>
              <a:rPr lang="ru-RU" dirty="0" err="1">
                <a:solidFill>
                  <a:srgbClr val="00B0F0"/>
                </a:solidFill>
              </a:rPr>
              <a:t>кімнати</a:t>
            </a:r>
            <a:r>
              <a:rPr lang="ru-RU" dirty="0">
                <a:solidFill>
                  <a:srgbClr val="00B0F0"/>
                </a:solidFill>
              </a:rPr>
              <a:t> кампуса </a:t>
            </a:r>
            <a:r>
              <a:rPr lang="ru-RU" dirty="0" err="1">
                <a:solidFill>
                  <a:srgbClr val="00B0F0"/>
                </a:solidFill>
              </a:rPr>
              <a:t>підключені</a:t>
            </a:r>
            <a:r>
              <a:rPr lang="ru-RU" dirty="0">
                <a:solidFill>
                  <a:srgbClr val="00B0F0"/>
                </a:solidFill>
              </a:rPr>
              <a:t> до </a:t>
            </a:r>
            <a:r>
              <a:rPr lang="ru-RU" dirty="0" err="1">
                <a:solidFill>
                  <a:srgbClr val="00B0F0"/>
                </a:solidFill>
              </a:rPr>
              <a:t>Інтернету</a:t>
            </a:r>
            <a:r>
              <a:rPr lang="ru-RU" dirty="0">
                <a:solidFill>
                  <a:srgbClr val="00B0F0"/>
                </a:solidFill>
              </a:rPr>
              <a:t>. </a:t>
            </a:r>
            <a:r>
              <a:rPr lang="ru-RU" dirty="0" err="1">
                <a:solidFill>
                  <a:srgbClr val="00B0F0"/>
                </a:solidFill>
              </a:rPr>
              <a:t>Користування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Інтернетом</a:t>
            </a:r>
            <a:r>
              <a:rPr lang="ru-RU" dirty="0">
                <a:solidFill>
                  <a:srgbClr val="00B0F0"/>
                </a:solidFill>
              </a:rPr>
              <a:t> на </a:t>
            </a:r>
            <a:r>
              <a:rPr lang="ru-RU" dirty="0" err="1">
                <a:solidFill>
                  <a:srgbClr val="00B0F0"/>
                </a:solidFill>
              </a:rPr>
              <a:t>території</a:t>
            </a:r>
            <a:r>
              <a:rPr lang="ru-RU" dirty="0">
                <a:solidFill>
                  <a:srgbClr val="00B0F0"/>
                </a:solidFill>
              </a:rPr>
              <a:t> кампуса - </a:t>
            </a:r>
            <a:r>
              <a:rPr lang="ru-RU" dirty="0" err="1">
                <a:solidFill>
                  <a:srgbClr val="00B0F0"/>
                </a:solidFill>
              </a:rPr>
              <a:t>безкоштовно</a:t>
            </a:r>
            <a:r>
              <a:rPr lang="ru-RU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0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1185</TotalTime>
  <Words>1679</Words>
  <Application>Microsoft Office PowerPoint</Application>
  <PresentationFormat>Экран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МИШАНЯ</dc:creator>
  <cp:lastModifiedBy>МИШАНЯ</cp:lastModifiedBy>
  <cp:revision>44</cp:revision>
  <dcterms:created xsi:type="dcterms:W3CDTF">2013-11-27T14:59:28Z</dcterms:created>
  <dcterms:modified xsi:type="dcterms:W3CDTF">2013-12-12T19:49:37Z</dcterms:modified>
</cp:coreProperties>
</file>