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63" r:id="rId2"/>
    <p:sldId id="264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80" r:id="rId11"/>
    <p:sldId id="279" r:id="rId12"/>
    <p:sldId id="282" r:id="rId13"/>
    <p:sldId id="259" r:id="rId14"/>
    <p:sldId id="260" r:id="rId15"/>
    <p:sldId id="261" r:id="rId16"/>
    <p:sldId id="266" r:id="rId17"/>
    <p:sldId id="265" r:id="rId18"/>
    <p:sldId id="262" r:id="rId19"/>
    <p:sldId id="267" r:id="rId20"/>
    <p:sldId id="281" r:id="rId21"/>
    <p:sldId id="283" r:id="rId22"/>
    <p:sldId id="284" r:id="rId23"/>
    <p:sldId id="268" r:id="rId24"/>
    <p:sldId id="285" r:id="rId25"/>
    <p:sldId id="269" r:id="rId26"/>
    <p:sldId id="270" r:id="rId27"/>
    <p:sldId id="271" r:id="rId28"/>
  </p:sldIdLst>
  <p:sldSz cx="9144000" cy="6858000" type="screen4x3"/>
  <p:notesSz cx="6858000" cy="9144000"/>
  <p:custDataLst>
    <p:tags r:id="rId3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6600CC"/>
    <a:srgbClr val="660066"/>
    <a:srgbClr val="A50021"/>
    <a:srgbClr val="9933FF"/>
    <a:srgbClr val="CC0099"/>
    <a:srgbClr val="FF3300"/>
    <a:srgbClr val="00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94671" autoAdjust="0"/>
  </p:normalViewPr>
  <p:slideViewPr>
    <p:cSldViewPr snapToGrid="0">
      <p:cViewPr>
        <p:scale>
          <a:sx n="76" d="100"/>
          <a:sy n="76" d="100"/>
        </p:scale>
        <p:origin x="-127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53A13-8B18-48A7-A3F8-4C03D1D092FB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4766E-FC27-438A-BA4C-4486CDC8D3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73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4766E-FC27-438A-BA4C-4486CDC8D33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760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11E9-8F71-46B0-9B4A-FFAE46A008C8}" type="datetime1">
              <a:rPr lang="ru-RU" smtClean="0"/>
              <a:pPr/>
              <a:t>09.02.2015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072B-B2EB-42D4-825B-6FB37D452BA5}" type="datetime1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7BD6-7A8B-4AED-9836-2A146C5D7414}" type="datetime1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5994-C4F4-4F29-9ED5-00208AFB774F}" type="datetime1">
              <a:rPr lang="ru-RU" smtClean="0"/>
              <a:pPr/>
              <a:t>09.02.2015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B80A-BE93-4660-B17E-6504CECC903F}" type="datetime1">
              <a:rPr lang="ru-RU" smtClean="0"/>
              <a:pPr/>
              <a:t>09.02.2015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586B-C1C0-4A2B-A8E6-FC5819AD7748}" type="datetime1">
              <a:rPr lang="ru-RU" smtClean="0"/>
              <a:pPr/>
              <a:t>09.02.2015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8C16-6384-46E5-BDF2-D277B09C40EA}" type="datetime1">
              <a:rPr lang="ru-RU" smtClean="0"/>
              <a:pPr/>
              <a:t>09.02.2015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E830-0C08-4639-B352-96855297CF49}" type="datetime1">
              <a:rPr lang="ru-RU" smtClean="0"/>
              <a:pPr/>
              <a:t>09.02.2015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C47A-40E4-4B26-88FE-E0587782BBF4}" type="datetime1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75F1-13F2-4D4E-91CD-810DE471BB7E}" type="datetime1">
              <a:rPr lang="ru-RU" smtClean="0"/>
              <a:pPr/>
              <a:t>09.02.2015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351B-C1BD-4392-BFA3-5F6EC0B035B0}" type="datetime1">
              <a:rPr lang="ru-RU" smtClean="0"/>
              <a:pPr/>
              <a:t>09.02.2015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8978990-256B-497D-901F-419C29B18294}" type="datetime1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49A960B-CD0A-42FF-852C-61517DDB5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266700" y="-174176"/>
            <a:ext cx="9655628" cy="124097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052456"/>
            <a:ext cx="9655628" cy="124097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51226" y="576664"/>
            <a:ext cx="7058467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>
                  <a:solidFill>
                    <a:srgbClr val="FFFF00"/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Сальвадор  Дал</a:t>
            </a:r>
            <a:r>
              <a:rPr lang="uk-UA" sz="9600" b="1" spc="50" dirty="0" smtClean="0">
                <a:ln w="11430">
                  <a:solidFill>
                    <a:srgbClr val="FFFF00"/>
                  </a:solidFill>
                </a:ln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endParaRPr lang="ru-RU" sz="9600" b="1" spc="50" dirty="0">
              <a:ln w="11430">
                <a:solidFill>
                  <a:srgbClr val="FFFF00"/>
                </a:solidFill>
              </a:ln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0" name="Рисунок 9" descr="a_b175149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2333" y="2067951"/>
            <a:ext cx="3474720" cy="4600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948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6724">
            <a:off x="237995" y="2514818"/>
            <a:ext cx="7277621" cy="3875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57823" y="313151"/>
            <a:ext cx="73840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У 1973 </a:t>
            </a:r>
            <a:r>
              <a:rPr lang="ru-RU" sz="2800" dirty="0" err="1"/>
              <a:t>році</a:t>
            </a:r>
            <a:r>
              <a:rPr lang="ru-RU" sz="2800" dirty="0"/>
              <a:t> у </a:t>
            </a:r>
            <a:r>
              <a:rPr lang="ru-RU" sz="2800" dirty="0" err="1"/>
              <a:t>Фігуерасі</a:t>
            </a:r>
            <a:r>
              <a:rPr lang="ru-RU" sz="2800" dirty="0"/>
              <a:t> </a:t>
            </a:r>
            <a:r>
              <a:rPr lang="ru-RU" sz="2800" dirty="0" err="1"/>
              <a:t>був</a:t>
            </a:r>
            <a:r>
              <a:rPr lang="ru-RU" sz="2800" dirty="0"/>
              <a:t> </a:t>
            </a:r>
            <a:r>
              <a:rPr lang="ru-RU" sz="2800" dirty="0" err="1"/>
              <a:t>відкритий</a:t>
            </a:r>
            <a:r>
              <a:rPr lang="ru-RU" sz="2800" dirty="0"/>
              <a:t> </a:t>
            </a:r>
            <a:r>
              <a:rPr lang="ru-RU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«Музей </a:t>
            </a:r>
            <a:r>
              <a:rPr lang="ru-RU" sz="28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Далі</a:t>
            </a:r>
            <a:r>
              <a:rPr lang="ru-RU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». </a:t>
            </a:r>
            <a:r>
              <a:rPr lang="ru-RU" sz="2800" dirty="0" err="1"/>
              <a:t>Цей</a:t>
            </a:r>
            <a:r>
              <a:rPr lang="ru-RU" sz="2800" dirty="0"/>
              <a:t> </a:t>
            </a:r>
            <a:r>
              <a:rPr lang="ru-RU" sz="2800" dirty="0" err="1"/>
              <a:t>незрівнянний</a:t>
            </a:r>
            <a:r>
              <a:rPr lang="ru-RU" sz="2800" dirty="0"/>
              <a:t> </a:t>
            </a:r>
            <a:r>
              <a:rPr lang="ru-RU" sz="2800" dirty="0" err="1"/>
              <a:t>сюрреалістичний</a:t>
            </a:r>
            <a:r>
              <a:rPr lang="ru-RU" sz="2800" dirty="0"/>
              <a:t> </a:t>
            </a:r>
            <a:r>
              <a:rPr lang="ru-RU" sz="2800" dirty="0" err="1"/>
              <a:t>витвір</a:t>
            </a:r>
            <a:r>
              <a:rPr lang="ru-RU" sz="2800" dirty="0"/>
              <a:t> і </a:t>
            </a:r>
            <a:r>
              <a:rPr lang="ru-RU" sz="2800" dirty="0" err="1"/>
              <a:t>нині</a:t>
            </a:r>
            <a:r>
              <a:rPr lang="ru-RU" sz="2800" dirty="0"/>
              <a:t> </a:t>
            </a:r>
            <a:r>
              <a:rPr lang="ru-RU" sz="2800" dirty="0" err="1"/>
              <a:t>захоплює</a:t>
            </a:r>
            <a:r>
              <a:rPr lang="ru-RU" sz="2800" dirty="0"/>
              <a:t> </a:t>
            </a:r>
            <a:r>
              <a:rPr lang="ru-RU" sz="2800" dirty="0" err="1"/>
              <a:t>відвідувачів</a:t>
            </a:r>
            <a:r>
              <a:rPr lang="ru-RU" sz="2800" dirty="0"/>
              <a:t>. Музей є </a:t>
            </a:r>
            <a:r>
              <a:rPr lang="ru-RU" sz="2800" dirty="0" err="1"/>
              <a:t>ретроспективою</a:t>
            </a:r>
            <a:r>
              <a:rPr lang="ru-RU" sz="2800" dirty="0"/>
              <a:t> </a:t>
            </a:r>
            <a:r>
              <a:rPr lang="ru-RU" sz="2800" dirty="0" err="1"/>
              <a:t>життя</a:t>
            </a:r>
            <a:r>
              <a:rPr lang="ru-RU" sz="2800" dirty="0"/>
              <a:t> великого художника.</a:t>
            </a:r>
          </a:p>
        </p:txBody>
      </p:sp>
    </p:spTree>
    <p:extLst>
      <p:ext uri="{BB962C8B-B14F-4D97-AF65-F5344CB8AC3E}">
        <p14:creationId xmlns:p14="http://schemas.microsoft.com/office/powerpoint/2010/main" val="101650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188" y="563671"/>
            <a:ext cx="4031031" cy="6176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 smtClean="0"/>
              <a:t>У листопаді </a:t>
            </a:r>
            <a:r>
              <a:rPr lang="uk-UA" dirty="0"/>
              <a:t>1988 року Далі поклали в клініку з діагнозом «серцева недостатність». Серце </a:t>
            </a:r>
            <a:r>
              <a:rPr lang="uk-UA" dirty="0" err="1"/>
              <a:t>Сальвадора</a:t>
            </a:r>
            <a:r>
              <a:rPr lang="uk-UA" dirty="0"/>
              <a:t> Далі зупинилося 23 січня 1989 року. Його тіло забальзамували, на його прохання, і протягом тижня він лежав у музеї в </a:t>
            </a:r>
            <a:r>
              <a:rPr lang="uk-UA" dirty="0" err="1"/>
              <a:t>Фігуерасі</a:t>
            </a:r>
            <a:r>
              <a:rPr lang="uk-UA" dirty="0"/>
              <a:t>. Тисячі людей приїхали, щоб попрощатися з великим генієм. </a:t>
            </a:r>
            <a:r>
              <a:rPr lang="uk-UA" dirty="0" err="1"/>
              <a:t>Сальвадора</a:t>
            </a:r>
            <a:r>
              <a:rPr lang="uk-UA" dirty="0"/>
              <a:t> Далі поховали в центрі музею його імені під плитою, що немає жодних позначок.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2372">
            <a:off x="4059337" y="926924"/>
            <a:ext cx="4996982" cy="5426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00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Створив дизайн </a:t>
            </a:r>
            <a:r>
              <a:rPr lang="uk-UA" dirty="0" err="1"/>
              <a:t>Чупа-Чупса</a:t>
            </a:r>
            <a:endParaRPr lang="uk-UA" dirty="0"/>
          </a:p>
          <a:p>
            <a:r>
              <a:rPr lang="ru-RU" dirty="0"/>
              <a:t>Сальвадор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любив </a:t>
            </a:r>
            <a:r>
              <a:rPr lang="ru-RU" dirty="0" err="1"/>
              <a:t>солодощі</a:t>
            </a:r>
            <a:r>
              <a:rPr lang="ru-RU" dirty="0"/>
              <a:t> і в </a:t>
            </a:r>
            <a:r>
              <a:rPr lang="ru-RU" dirty="0" err="1"/>
              <a:t>обмін</a:t>
            </a:r>
            <a:r>
              <a:rPr lang="ru-RU" dirty="0"/>
              <a:t> на логотип </a:t>
            </a:r>
            <a:r>
              <a:rPr lang="ru-RU" dirty="0" err="1"/>
              <a:t>компанії</a:t>
            </a:r>
            <a:r>
              <a:rPr lang="ru-RU" dirty="0"/>
              <a:t> «Чупа-Чупс» </a:t>
            </a:r>
            <a:r>
              <a:rPr lang="ru-RU" dirty="0" err="1"/>
              <a:t>вимагав</a:t>
            </a:r>
            <a:r>
              <a:rPr lang="ru-RU" dirty="0"/>
              <a:t> не грошей, а коробку </a:t>
            </a:r>
            <a:r>
              <a:rPr lang="ru-RU" dirty="0" err="1"/>
              <a:t>льодяників</a:t>
            </a:r>
            <a:r>
              <a:rPr lang="ru-RU" dirty="0"/>
              <a:t> кожного дня.</a:t>
            </a:r>
          </a:p>
          <a:p>
            <a:r>
              <a:rPr lang="uk-UA" dirty="0"/>
              <a:t>У </a:t>
            </a:r>
            <a:r>
              <a:rPr lang="uk-UA" dirty="0" err="1"/>
              <a:t>Сальвадора</a:t>
            </a:r>
            <a:r>
              <a:rPr lang="uk-UA" dirty="0"/>
              <a:t> Далі, як у людини оригінальної, і домашній улюбленець був незвичайним. Далі був дуже прив'язаний до свого екзотичного друга - </a:t>
            </a:r>
            <a:r>
              <a:rPr lang="uk-UA" dirty="0" err="1"/>
              <a:t>гігінтського</a:t>
            </a:r>
            <a:r>
              <a:rPr lang="uk-UA" dirty="0"/>
              <a:t> </a:t>
            </a:r>
            <a:r>
              <a:rPr lang="uk-UA" dirty="0" smtClean="0"/>
              <a:t>мурахоїда, </a:t>
            </a:r>
            <a:r>
              <a:rPr lang="uk-UA" dirty="0"/>
              <a:t>вигулював його вуличками </a:t>
            </a:r>
            <a:r>
              <a:rPr lang="uk-UA" dirty="0" smtClean="0"/>
              <a:t>Париж</a:t>
            </a:r>
            <a:r>
              <a:rPr lang="ru-RU" dirty="0"/>
              <a:t>а</a:t>
            </a:r>
            <a:r>
              <a:rPr lang="uk-UA" dirty="0" smtClean="0"/>
              <a:t> </a:t>
            </a:r>
            <a:r>
              <a:rPr lang="uk-UA" dirty="0"/>
              <a:t>та навіть брав із собою на світські вечори.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Цікаві факти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62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idx="1"/>
          </p:nvPr>
        </p:nvSpPr>
        <p:spPr>
          <a:xfrm>
            <a:off x="671513" y="460375"/>
            <a:ext cx="7886700" cy="43513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Твори </a:t>
            </a:r>
            <a:r>
              <a:rPr lang="ru-RU" sz="3200" b="1" dirty="0" smtClean="0">
                <a:ln w="6350">
                  <a:solidFill>
                    <a:schemeClr val="accent2"/>
                  </a:solidFill>
                </a:ln>
                <a:solidFill>
                  <a:srgbClr val="FFFF00"/>
                </a:solidFill>
              </a:rPr>
              <a:t>Сальвадора </a:t>
            </a:r>
            <a:r>
              <a:rPr lang="ru-RU" sz="3200" b="1" dirty="0" err="1" smtClean="0">
                <a:ln w="6350">
                  <a:solidFill>
                    <a:schemeClr val="accent2"/>
                  </a:solidFill>
                </a:ln>
                <a:solidFill>
                  <a:srgbClr val="FFFF00"/>
                </a:solidFill>
              </a:rPr>
              <a:t>Далі</a:t>
            </a:r>
            <a:r>
              <a:rPr lang="ru-RU" sz="3200" b="1" dirty="0" smtClean="0">
                <a:ln w="6350">
                  <a:solidFill>
                    <a:schemeClr val="accent2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ru-RU" dirty="0" err="1" smtClean="0"/>
              <a:t>вражають</a:t>
            </a:r>
            <a:r>
              <a:rPr lang="ru-RU" dirty="0" smtClean="0"/>
              <a:t> </a:t>
            </a:r>
            <a:r>
              <a:rPr lang="ru-RU" dirty="0" err="1" smtClean="0"/>
              <a:t>уяву</a:t>
            </a:r>
            <a:r>
              <a:rPr lang="ru-RU" dirty="0" smtClean="0"/>
              <a:t> </a:t>
            </a:r>
            <a:r>
              <a:rPr lang="ru-RU" dirty="0" err="1" smtClean="0"/>
              <a:t>парадоксальністю</a:t>
            </a:r>
            <a:r>
              <a:rPr lang="ru-RU" dirty="0" smtClean="0"/>
              <a:t> образного </a:t>
            </a:r>
            <a:r>
              <a:rPr lang="ru-RU" dirty="0" err="1" smtClean="0"/>
              <a:t>світосприйняття</a:t>
            </a:r>
            <a:r>
              <a:rPr lang="ru-RU" dirty="0" smtClean="0"/>
              <a:t>,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геніальною</a:t>
            </a:r>
            <a:r>
              <a:rPr lang="ru-RU" dirty="0" smtClean="0"/>
              <a:t> </a:t>
            </a:r>
            <a:r>
              <a:rPr lang="ru-RU" dirty="0" err="1" smtClean="0"/>
              <a:t>неперевершеністю</a:t>
            </a:r>
            <a:r>
              <a:rPr lang="ru-RU" dirty="0" smtClean="0"/>
              <a:t>. </a:t>
            </a:r>
            <a:r>
              <a:rPr lang="ru-RU" dirty="0" err="1" smtClean="0"/>
              <a:t>Описувати</a:t>
            </a:r>
            <a:r>
              <a:rPr lang="ru-RU" dirty="0" smtClean="0"/>
              <a:t> </a:t>
            </a:r>
            <a:r>
              <a:rPr lang="ru-RU" dirty="0" err="1" smtClean="0"/>
              <a:t>картини</a:t>
            </a:r>
            <a:r>
              <a:rPr lang="ru-RU" dirty="0" smtClean="0"/>
              <a:t> Сальвадора </a:t>
            </a:r>
            <a:r>
              <a:rPr lang="ru-RU" dirty="0" err="1" smtClean="0"/>
              <a:t>Далі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годинами,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краще</a:t>
            </a:r>
            <a:r>
              <a:rPr lang="ru-RU" dirty="0" smtClean="0"/>
              <a:t> </a:t>
            </a:r>
            <a:r>
              <a:rPr lang="ru-RU" dirty="0" err="1" smtClean="0"/>
              <a:t>побачити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очима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скласти</a:t>
            </a:r>
            <a:r>
              <a:rPr lang="ru-RU" dirty="0" smtClean="0"/>
              <a:t> про них свою думку.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8" name="Рисунок 7" descr="9j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0911">
            <a:off x="5116245" y="2532185"/>
            <a:ext cx="3211829" cy="40514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1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42569">
            <a:off x="716133" y="2897943"/>
            <a:ext cx="3771460" cy="36976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67130157_090cbd3eee260b39db1318388db1483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6099" y="1674055"/>
            <a:ext cx="3713870" cy="49236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8800" b="1" dirty="0" smtClean="0">
                <a:ln>
                  <a:solidFill>
                    <a:srgbClr val="002060"/>
                  </a:solidFill>
                </a:ln>
                <a:solidFill>
                  <a:srgbClr val="FF3300"/>
                </a:solidFill>
                <a:latin typeface="Calibri" pitchFamily="34" charset="0"/>
              </a:rPr>
              <a:t>Відомі картини </a:t>
            </a:r>
            <a:endParaRPr lang="ru-RU" sz="8800" b="1" dirty="0">
              <a:ln>
                <a:solidFill>
                  <a:srgbClr val="002060"/>
                </a:solidFill>
              </a:ln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6" name="Рисунок 5" descr="Salvador-Dali.f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0813" y="1659986"/>
            <a:ext cx="3643532" cy="49518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278179"/>
            <a:ext cx="7939154" cy="217692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A50021"/>
                </a:solidFill>
              </a:rPr>
              <a:t>«Автопортрет з </a:t>
            </a:r>
            <a:r>
              <a:rPr lang="uk-UA" b="1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A50021"/>
                </a:solidFill>
              </a:rPr>
              <a:t>рафаелівською</a:t>
            </a:r>
            <a:r>
              <a:rPr lang="uk-UA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A50021"/>
                </a:solidFill>
              </a:rPr>
              <a:t> шиєю» </a:t>
            </a:r>
            <a:r>
              <a:rPr lang="uk-UA" dirty="0" smtClean="0"/>
              <a:t>- картина написана в 1921 році, коли померла його мати, що, за визнанням художника, було одним з найважчих переживань його життя. Це одна з перших робіт </a:t>
            </a:r>
            <a:r>
              <a:rPr lang="uk-UA" dirty="0" err="1" smtClean="0"/>
              <a:t>Сальвадора</a:t>
            </a:r>
            <a:r>
              <a:rPr lang="uk-UA" dirty="0" smtClean="0"/>
              <a:t>, яка виконана в імпресіоністському стилі.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5" name="Рисунок 4" descr="Автопортрет_с_рафаэлевской_шеей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8295" y="2455102"/>
            <a:ext cx="6986038" cy="4308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5496073" y="264110"/>
            <a:ext cx="3647927" cy="622109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</a:t>
            </a:r>
            <a:r>
              <a:rPr lang="ru-RU" b="1" dirty="0" smtClean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6600CC"/>
                </a:solidFill>
              </a:rPr>
              <a:t>«</a:t>
            </a:r>
            <a:r>
              <a:rPr lang="ru-RU" b="1" dirty="0" err="1" smtClean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6600CC"/>
                </a:solidFill>
              </a:rPr>
              <a:t>Обличчя</a:t>
            </a:r>
            <a:r>
              <a:rPr lang="ru-RU" b="1" dirty="0" smtClean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6600CC"/>
                </a:solidFill>
              </a:rPr>
              <a:t> </a:t>
            </a:r>
            <a:r>
              <a:rPr lang="ru-RU" b="1" dirty="0" err="1" smtClean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6600CC"/>
                </a:solidFill>
              </a:rPr>
              <a:t>війни</a:t>
            </a:r>
            <a:r>
              <a:rPr lang="ru-RU" b="1" dirty="0" smtClean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6600CC"/>
                </a:solidFill>
              </a:rPr>
              <a:t>»</a:t>
            </a:r>
            <a:r>
              <a:rPr lang="ru-RU" dirty="0" smtClean="0"/>
              <a:t> — картина написана у 1940—1941 роках, коли </a:t>
            </a:r>
            <a:r>
              <a:rPr lang="ru-RU" dirty="0" err="1" smtClean="0"/>
              <a:t>Далі</a:t>
            </a:r>
            <a:r>
              <a:rPr lang="ru-RU" dirty="0" smtClean="0"/>
              <a:t> жив в </a:t>
            </a:r>
            <a:r>
              <a:rPr lang="ru-RU" dirty="0" err="1" smtClean="0"/>
              <a:t>Каліфорнії</a:t>
            </a:r>
            <a:r>
              <a:rPr lang="ru-RU" dirty="0" smtClean="0"/>
              <a:t> .  </a:t>
            </a:r>
          </a:p>
          <a:p>
            <a:pPr>
              <a:buClr>
                <a:srgbClr val="0000CC"/>
              </a:buClr>
              <a:buFont typeface="Wingdings" pitchFamily="2" charset="2"/>
              <a:buChar char="v"/>
            </a:pPr>
            <a:r>
              <a:rPr lang="ru-RU" dirty="0" smtClean="0"/>
              <a:t> На </a:t>
            </a:r>
            <a:r>
              <a:rPr lang="ru-RU" dirty="0" err="1" smtClean="0"/>
              <a:t>фоні</a:t>
            </a:r>
            <a:r>
              <a:rPr lang="ru-RU" dirty="0" smtClean="0"/>
              <a:t> </a:t>
            </a:r>
            <a:r>
              <a:rPr lang="ru-RU" dirty="0" err="1" smtClean="0"/>
              <a:t>пустелі</a:t>
            </a:r>
            <a:r>
              <a:rPr lang="ru-RU" dirty="0" smtClean="0"/>
              <a:t> </a:t>
            </a:r>
            <a:r>
              <a:rPr lang="ru-RU" dirty="0" err="1" smtClean="0"/>
              <a:t>зображене</a:t>
            </a:r>
            <a:r>
              <a:rPr lang="ru-RU" dirty="0" smtClean="0"/>
              <a:t> </a:t>
            </a:r>
            <a:r>
              <a:rPr lang="ru-RU" dirty="0" err="1" smtClean="0"/>
              <a:t>спотворене</a:t>
            </a:r>
            <a:r>
              <a:rPr lang="ru-RU" dirty="0" smtClean="0"/>
              <a:t> </a:t>
            </a:r>
            <a:r>
              <a:rPr lang="ru-RU" dirty="0" err="1" smtClean="0"/>
              <a:t>жахом</a:t>
            </a:r>
            <a:r>
              <a:rPr lang="ru-RU" dirty="0" smtClean="0"/>
              <a:t> </a:t>
            </a:r>
            <a:r>
              <a:rPr lang="ru-RU" dirty="0" err="1" smtClean="0"/>
              <a:t>обличчя</a:t>
            </a:r>
            <a:r>
              <a:rPr lang="ru-RU" dirty="0" smtClean="0"/>
              <a:t>, яке </a:t>
            </a:r>
            <a:r>
              <a:rPr lang="ru-RU" dirty="0" err="1" smtClean="0"/>
              <a:t>кусають</a:t>
            </a:r>
            <a:r>
              <a:rPr lang="ru-RU" dirty="0" smtClean="0"/>
              <a:t> </a:t>
            </a:r>
            <a:r>
              <a:rPr lang="ru-RU" dirty="0" err="1" smtClean="0"/>
              <a:t>змії</a:t>
            </a:r>
            <a:r>
              <a:rPr lang="ru-RU" dirty="0" smtClean="0"/>
              <a:t>. В </a:t>
            </a:r>
            <a:r>
              <a:rPr lang="ru-RU" dirty="0" err="1" smtClean="0"/>
              <a:t>картині</a:t>
            </a:r>
            <a:r>
              <a:rPr lang="ru-RU" dirty="0" smtClean="0"/>
              <a:t> </a:t>
            </a:r>
            <a:r>
              <a:rPr lang="ru-RU" dirty="0" err="1" smtClean="0"/>
              <a:t>використаний</a:t>
            </a:r>
            <a:r>
              <a:rPr lang="ru-RU" dirty="0" smtClean="0"/>
              <a:t> </a:t>
            </a:r>
            <a:r>
              <a:rPr lang="ru-RU" dirty="0" err="1" smtClean="0"/>
              <a:t>ефект</a:t>
            </a:r>
            <a:r>
              <a:rPr lang="ru-RU" dirty="0" smtClean="0"/>
              <a:t> </a:t>
            </a:r>
            <a:r>
              <a:rPr lang="ru-RU" dirty="0" err="1" smtClean="0"/>
              <a:t>оптичної</a:t>
            </a:r>
            <a:r>
              <a:rPr lang="ru-RU" dirty="0" smtClean="0"/>
              <a:t> </a:t>
            </a:r>
            <a:r>
              <a:rPr lang="ru-RU" dirty="0" err="1" smtClean="0"/>
              <a:t>ілюзії</a:t>
            </a:r>
            <a:r>
              <a:rPr lang="ru-RU" dirty="0" smtClean="0"/>
              <a:t> — </a:t>
            </a:r>
            <a:r>
              <a:rPr lang="ru-RU" dirty="0" err="1" smtClean="0"/>
              <a:t>образи</a:t>
            </a:r>
            <a:r>
              <a:rPr lang="ru-RU" dirty="0" smtClean="0"/>
              <a:t> </a:t>
            </a:r>
            <a:r>
              <a:rPr lang="ru-RU" dirty="0" err="1" smtClean="0"/>
              <a:t>множаться</a:t>
            </a:r>
            <a:r>
              <a:rPr lang="ru-RU" dirty="0" smtClean="0"/>
              <a:t>: у </a:t>
            </a:r>
            <a:r>
              <a:rPr lang="ru-RU" dirty="0" err="1" smtClean="0"/>
              <a:t>обличчя</a:t>
            </a:r>
            <a:r>
              <a:rPr lang="ru-RU" dirty="0" smtClean="0"/>
              <a:t> </a:t>
            </a:r>
            <a:r>
              <a:rPr lang="ru-RU" dirty="0" err="1" smtClean="0"/>
              <a:t>замість</a:t>
            </a:r>
            <a:r>
              <a:rPr lang="ru-RU" dirty="0" smtClean="0"/>
              <a:t> очей </a:t>
            </a:r>
            <a:r>
              <a:rPr lang="ru-RU" dirty="0" err="1" smtClean="0"/>
              <a:t>і</a:t>
            </a:r>
            <a:r>
              <a:rPr lang="ru-RU" dirty="0" smtClean="0"/>
              <a:t> рота </a:t>
            </a:r>
            <a:r>
              <a:rPr lang="ru-RU" dirty="0" err="1" smtClean="0"/>
              <a:t>черепи</a:t>
            </a:r>
            <a:r>
              <a:rPr lang="ru-RU" dirty="0" smtClean="0"/>
              <a:t>, у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замість</a:t>
            </a:r>
            <a:r>
              <a:rPr lang="ru-RU" dirty="0" smtClean="0"/>
              <a:t> очей </a:t>
            </a:r>
            <a:r>
              <a:rPr lang="ru-RU" dirty="0" err="1" smtClean="0"/>
              <a:t>і</a:t>
            </a:r>
            <a:r>
              <a:rPr lang="ru-RU" dirty="0" smtClean="0"/>
              <a:t> рота </a:t>
            </a:r>
            <a:r>
              <a:rPr lang="ru-RU" dirty="0" err="1" smtClean="0"/>
              <a:t>черепи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6" name="Рисунок 5" descr="00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734" y="422028"/>
            <a:ext cx="5463466" cy="63123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246742" y="217714"/>
            <a:ext cx="8897257" cy="42817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b="1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3300"/>
                </a:solidFill>
              </a:rPr>
              <a:t>«</a:t>
            </a:r>
            <a:r>
              <a:rPr lang="ru-RU" sz="2600" b="1" dirty="0" err="1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3300"/>
                </a:solidFill>
              </a:rPr>
              <a:t>Метаморфози</a:t>
            </a:r>
            <a:r>
              <a:rPr lang="ru-RU" sz="2600" b="1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3300"/>
                </a:solidFill>
              </a:rPr>
              <a:t> </a:t>
            </a:r>
            <a:r>
              <a:rPr lang="ru-RU" sz="2600" b="1" dirty="0" err="1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3300"/>
                </a:solidFill>
              </a:rPr>
              <a:t>Нарциса</a:t>
            </a:r>
            <a:r>
              <a:rPr lang="ru-RU" sz="2600" b="1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3300"/>
                </a:solidFill>
              </a:rPr>
              <a:t>»</a:t>
            </a:r>
            <a:r>
              <a:rPr lang="ru-RU" sz="2600" dirty="0" smtClean="0"/>
              <a:t> — </a:t>
            </a:r>
            <a:r>
              <a:rPr lang="ru-RU" sz="2400" dirty="0" smtClean="0"/>
              <a:t>картина написана у 1937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 за мотивами </a:t>
            </a:r>
            <a:r>
              <a:rPr lang="ru-RU" sz="2400" dirty="0" err="1" smtClean="0"/>
              <a:t>міфу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Нарциса</a:t>
            </a:r>
            <a:r>
              <a:rPr lang="ru-RU" sz="2400" dirty="0" smtClean="0"/>
              <a:t>.</a:t>
            </a:r>
          </a:p>
          <a:p>
            <a:pPr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2200" dirty="0" smtClean="0"/>
              <a:t>За </a:t>
            </a:r>
            <a:r>
              <a:rPr lang="ru-RU" sz="2200" dirty="0" err="1" smtClean="0"/>
              <a:t>грецькою</a:t>
            </a:r>
            <a:r>
              <a:rPr lang="ru-RU" sz="2200" dirty="0" smtClean="0"/>
              <a:t> </a:t>
            </a:r>
            <a:r>
              <a:rPr lang="ru-RU" sz="2200" dirty="0" err="1" smtClean="0"/>
              <a:t>міфологією</a:t>
            </a:r>
            <a:r>
              <a:rPr lang="ru-RU" sz="2200" dirty="0" smtClean="0"/>
              <a:t>, </a:t>
            </a:r>
            <a:r>
              <a:rPr lang="ru-RU" sz="2200" dirty="0" err="1" smtClean="0"/>
              <a:t>Нарсис</a:t>
            </a:r>
            <a:r>
              <a:rPr lang="ru-RU" sz="2200" dirty="0" smtClean="0"/>
              <a:t> </a:t>
            </a:r>
            <a:r>
              <a:rPr lang="ru-RU" sz="2200" dirty="0" err="1" smtClean="0"/>
              <a:t>закохався</a:t>
            </a:r>
            <a:r>
              <a:rPr lang="ru-RU" sz="2200" dirty="0" smtClean="0"/>
              <a:t> в </a:t>
            </a:r>
            <a:r>
              <a:rPr lang="ru-RU" sz="2200" dirty="0" err="1" smtClean="0"/>
              <a:t>своє</a:t>
            </a:r>
            <a:r>
              <a:rPr lang="ru-RU" sz="2200" dirty="0" smtClean="0"/>
              <a:t> </a:t>
            </a:r>
            <a:r>
              <a:rPr lang="ru-RU" sz="2200" dirty="0" err="1" smtClean="0"/>
              <a:t>власне</a:t>
            </a:r>
            <a:r>
              <a:rPr lang="ru-RU" sz="2200" dirty="0" smtClean="0"/>
              <a:t> </a:t>
            </a:r>
            <a:r>
              <a:rPr lang="ru-RU" sz="2200" dirty="0" err="1" smtClean="0"/>
              <a:t>віддзеркалення</a:t>
            </a:r>
            <a:r>
              <a:rPr lang="ru-RU" sz="2200" dirty="0" smtClean="0"/>
              <a:t> у </a:t>
            </a:r>
            <a:r>
              <a:rPr lang="ru-RU" sz="2200" dirty="0" err="1" smtClean="0"/>
              <a:t>воді</a:t>
            </a:r>
            <a:r>
              <a:rPr lang="ru-RU" sz="2200" dirty="0" smtClean="0"/>
              <a:t>. Не </a:t>
            </a:r>
            <a:r>
              <a:rPr lang="ru-RU" sz="2200" dirty="0" err="1" smtClean="0"/>
              <a:t>маючи</a:t>
            </a:r>
            <a:r>
              <a:rPr lang="ru-RU" sz="2200" dirty="0" smtClean="0"/>
              <a:t> </a:t>
            </a:r>
            <a:r>
              <a:rPr lang="ru-RU" sz="2200" dirty="0" err="1" smtClean="0"/>
              <a:t>змоги</a:t>
            </a:r>
            <a:r>
              <a:rPr lang="ru-RU" sz="2200" dirty="0" smtClean="0"/>
              <a:t> </a:t>
            </a:r>
            <a:r>
              <a:rPr lang="ru-RU" sz="2200" dirty="0" err="1" smtClean="0"/>
              <a:t>пізнати</a:t>
            </a:r>
            <a:r>
              <a:rPr lang="ru-RU" sz="2200" dirty="0" smtClean="0"/>
              <a:t> </a:t>
            </a:r>
            <a:r>
              <a:rPr lang="ru-RU" sz="2200" dirty="0" err="1" smtClean="0"/>
              <a:t>водяний</a:t>
            </a:r>
            <a:r>
              <a:rPr lang="ru-RU" sz="2200" dirty="0" smtClean="0"/>
              <a:t> образ, </a:t>
            </a:r>
            <a:r>
              <a:rPr lang="ru-RU" sz="2200" dirty="0" err="1" smtClean="0"/>
              <a:t>він</a:t>
            </a:r>
            <a:r>
              <a:rPr lang="ru-RU" sz="2200" dirty="0" smtClean="0"/>
              <a:t> зачах, </a:t>
            </a:r>
            <a:r>
              <a:rPr lang="ru-RU" sz="2200" dirty="0" err="1" smtClean="0"/>
              <a:t>і</a:t>
            </a:r>
            <a:r>
              <a:rPr lang="ru-RU" sz="2200" dirty="0" smtClean="0"/>
              <a:t> боги </a:t>
            </a:r>
            <a:r>
              <a:rPr lang="ru-RU" sz="2200" dirty="0" err="1" smtClean="0"/>
              <a:t>перетворили</a:t>
            </a:r>
            <a:r>
              <a:rPr lang="ru-RU" sz="2200" dirty="0" smtClean="0"/>
              <a:t> </a:t>
            </a:r>
            <a:r>
              <a:rPr lang="ru-RU" sz="2200" dirty="0" err="1" smtClean="0"/>
              <a:t>його</a:t>
            </a:r>
            <a:r>
              <a:rPr lang="ru-RU" sz="2200" dirty="0" smtClean="0"/>
              <a:t> на </a:t>
            </a:r>
            <a:r>
              <a:rPr lang="ru-RU" sz="2200" dirty="0" err="1" smtClean="0"/>
              <a:t>квітку</a:t>
            </a:r>
            <a:r>
              <a:rPr lang="ru-RU" sz="2200" dirty="0" smtClean="0"/>
              <a:t>. </a:t>
            </a:r>
            <a:r>
              <a:rPr lang="ru-RU" sz="2200" dirty="0" err="1" smtClean="0"/>
              <a:t>Далі</a:t>
            </a:r>
            <a:r>
              <a:rPr lang="ru-RU" sz="2200" dirty="0" smtClean="0"/>
              <a:t> </a:t>
            </a:r>
            <a:r>
              <a:rPr lang="ru-RU" sz="2200" dirty="0" err="1" smtClean="0"/>
              <a:t>показує</a:t>
            </a:r>
            <a:r>
              <a:rPr lang="ru-RU" sz="2200" dirty="0" smtClean="0"/>
              <a:t> </a:t>
            </a:r>
            <a:r>
              <a:rPr lang="ru-RU" sz="2200" dirty="0" err="1" smtClean="0"/>
              <a:t>це</a:t>
            </a:r>
            <a:r>
              <a:rPr lang="ru-RU" sz="2200" dirty="0" smtClean="0"/>
              <a:t> </a:t>
            </a:r>
            <a:r>
              <a:rPr lang="ru-RU" sz="2200" dirty="0" err="1" smtClean="0"/>
              <a:t>перетворення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подвійним</a:t>
            </a:r>
            <a:r>
              <a:rPr lang="ru-RU" sz="2200" dirty="0" smtClean="0"/>
              <a:t> образом </a:t>
            </a:r>
            <a:r>
              <a:rPr lang="ru-RU" sz="2200" dirty="0" err="1" smtClean="0"/>
              <a:t>фігури</a:t>
            </a:r>
            <a:r>
              <a:rPr lang="ru-RU" sz="2200" dirty="0" smtClean="0"/>
              <a:t>,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сидить</a:t>
            </a:r>
            <a:r>
              <a:rPr lang="ru-RU" sz="2200" dirty="0" smtClean="0"/>
              <a:t> </a:t>
            </a:r>
            <a:r>
              <a:rPr lang="ru-RU" sz="2200" dirty="0" err="1" smtClean="0"/>
              <a:t>навприсядки</a:t>
            </a:r>
            <a:r>
              <a:rPr lang="ru-RU" sz="2200" dirty="0" smtClean="0"/>
              <a:t> на </a:t>
            </a:r>
            <a:r>
              <a:rPr lang="ru-RU" sz="2200" dirty="0" err="1" smtClean="0"/>
              <a:t>березі</a:t>
            </a:r>
            <a:r>
              <a:rPr lang="ru-RU" sz="2200" dirty="0" smtClean="0"/>
              <a:t> озера </a:t>
            </a:r>
            <a:r>
              <a:rPr lang="ru-RU" sz="2200" dirty="0" err="1" smtClean="0"/>
              <a:t>і</a:t>
            </a:r>
            <a:r>
              <a:rPr lang="ru-RU" sz="2200" dirty="0" smtClean="0"/>
              <a:t> руки, яка </a:t>
            </a:r>
            <a:r>
              <a:rPr lang="ru-RU" sz="2200" dirty="0" err="1" smtClean="0"/>
              <a:t>тримає</a:t>
            </a:r>
            <a:r>
              <a:rPr lang="ru-RU" sz="2200" dirty="0" smtClean="0"/>
              <a:t> яйце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якого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проростає</a:t>
            </a:r>
            <a:r>
              <a:rPr lang="ru-RU" sz="2200" dirty="0" smtClean="0"/>
              <a:t> </a:t>
            </a:r>
            <a:r>
              <a:rPr lang="ru-RU" sz="2200" dirty="0" err="1" smtClean="0"/>
              <a:t>квітка</a:t>
            </a:r>
            <a:r>
              <a:rPr lang="ru-RU" sz="2200" dirty="0" smtClean="0"/>
              <a:t> </a:t>
            </a:r>
            <a:r>
              <a:rPr lang="ru-RU" sz="2200" dirty="0" err="1" smtClean="0"/>
              <a:t>нарциса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7" name="Рисунок 6" descr="16164_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958" y="2729132"/>
            <a:ext cx="8890782" cy="4055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5299124" y="450166"/>
            <a:ext cx="3844876" cy="59787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CC0099"/>
                </a:solidFill>
              </a:rPr>
              <a:t>«</a:t>
            </a:r>
            <a:r>
              <a:rPr lang="ru-RU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CC0099"/>
                </a:solidFill>
              </a:rPr>
              <a:t>Слони</a:t>
            </a:r>
            <a:r>
              <a:rPr lang="ru-RU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CC0099"/>
                </a:solidFill>
              </a:rPr>
              <a:t>»</a:t>
            </a:r>
            <a:r>
              <a:rPr lang="ru-RU" dirty="0" smtClean="0"/>
              <a:t> — картина написана у 1948 </a:t>
            </a:r>
            <a:r>
              <a:rPr lang="ru-RU" dirty="0" err="1" smtClean="0"/>
              <a:t>році</a:t>
            </a:r>
            <a:r>
              <a:rPr lang="ru-RU" dirty="0" smtClean="0"/>
              <a:t>. </a:t>
            </a:r>
            <a:r>
              <a:rPr lang="ru-RU" dirty="0" err="1" smtClean="0"/>
              <a:t>Зберігається</a:t>
            </a:r>
            <a:r>
              <a:rPr lang="ru-RU" dirty="0" smtClean="0"/>
              <a:t> у </a:t>
            </a:r>
            <a:r>
              <a:rPr lang="ru-RU" dirty="0" err="1" smtClean="0"/>
              <a:t>приватній</a:t>
            </a:r>
            <a:r>
              <a:rPr lang="ru-RU" dirty="0" smtClean="0"/>
              <a:t> </a:t>
            </a:r>
            <a:r>
              <a:rPr lang="ru-RU" dirty="0" err="1" smtClean="0"/>
              <a:t>колекції</a:t>
            </a:r>
            <a:r>
              <a:rPr lang="ru-RU" dirty="0" smtClean="0"/>
              <a:t>.</a:t>
            </a:r>
          </a:p>
          <a:p>
            <a:pPr>
              <a:buClr>
                <a:srgbClr val="9933FF"/>
              </a:buClr>
              <a:buFont typeface="Wingdings" pitchFamily="2" charset="2"/>
              <a:buChar char="v"/>
            </a:pPr>
            <a:r>
              <a:rPr lang="ru-RU" dirty="0" smtClean="0"/>
              <a:t>Як </a:t>
            </a:r>
            <a:r>
              <a:rPr lang="ru-RU" dirty="0" err="1" smtClean="0"/>
              <a:t>згадував</a:t>
            </a:r>
            <a:r>
              <a:rPr lang="ru-RU" dirty="0" smtClean="0"/>
              <a:t> друг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довірена</a:t>
            </a:r>
            <a:r>
              <a:rPr lang="ru-RU" dirty="0" smtClean="0"/>
              <a:t> особа Сальвадора </a:t>
            </a:r>
            <a:r>
              <a:rPr lang="ru-RU" dirty="0" err="1" smtClean="0"/>
              <a:t>Далі</a:t>
            </a:r>
            <a:r>
              <a:rPr lang="ru-RU" dirty="0" smtClean="0"/>
              <a:t>, </a:t>
            </a:r>
            <a:r>
              <a:rPr lang="ru-RU" dirty="0" err="1" smtClean="0"/>
              <a:t>Пітер</a:t>
            </a:r>
            <a:r>
              <a:rPr lang="ru-RU" dirty="0" smtClean="0"/>
              <a:t> </a:t>
            </a:r>
            <a:r>
              <a:rPr lang="ru-RU" dirty="0" err="1" smtClean="0"/>
              <a:t>Мур</a:t>
            </a:r>
            <a:r>
              <a:rPr lang="ru-RU" dirty="0" smtClean="0"/>
              <a:t>, </a:t>
            </a:r>
            <a:r>
              <a:rPr lang="ru-RU" dirty="0" err="1" smtClean="0"/>
              <a:t>Далі</a:t>
            </a:r>
            <a:r>
              <a:rPr lang="ru-RU" dirty="0" smtClean="0"/>
              <a:t> </a:t>
            </a:r>
            <a:r>
              <a:rPr lang="ru-RU" dirty="0" err="1" smtClean="0"/>
              <a:t>вважав</a:t>
            </a:r>
            <a:r>
              <a:rPr lang="ru-RU" dirty="0" smtClean="0"/>
              <a:t> слона </a:t>
            </a:r>
            <a:r>
              <a:rPr lang="ru-RU" dirty="0" err="1" smtClean="0"/>
              <a:t>своєю</a:t>
            </a:r>
            <a:r>
              <a:rPr lang="ru-RU" dirty="0" smtClean="0"/>
              <a:t> тотемною </a:t>
            </a:r>
            <a:r>
              <a:rPr lang="ru-RU" dirty="0" err="1" smtClean="0"/>
              <a:t>твариною</a:t>
            </a:r>
            <a:r>
              <a:rPr lang="ru-RU" dirty="0" smtClean="0"/>
              <a:t>. На </a:t>
            </a:r>
            <a:r>
              <a:rPr lang="ru-RU" dirty="0" err="1" smtClean="0"/>
              <a:t>картині</a:t>
            </a:r>
            <a:r>
              <a:rPr lang="ru-RU" dirty="0" smtClean="0"/>
              <a:t> </a:t>
            </a:r>
            <a:r>
              <a:rPr lang="ru-RU" dirty="0" err="1" smtClean="0"/>
              <a:t>слони</a:t>
            </a:r>
            <a:r>
              <a:rPr lang="ru-RU" dirty="0" smtClean="0"/>
              <a:t> </a:t>
            </a:r>
            <a:r>
              <a:rPr lang="ru-RU" dirty="0" err="1" smtClean="0"/>
              <a:t>зображені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подовженими</a:t>
            </a:r>
            <a:r>
              <a:rPr lang="ru-RU" dirty="0" smtClean="0"/>
              <a:t> ногами.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6" name="Рисунок 5" descr="300px-Сальвадор_Далі_Слон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00" y="545365"/>
            <a:ext cx="5131431" cy="6063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5123836" y="334449"/>
            <a:ext cx="4020164" cy="621104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ln>
                  <a:solidFill>
                    <a:srgbClr val="00B0F0"/>
                  </a:solidFill>
                </a:ln>
                <a:solidFill>
                  <a:srgbClr val="0000FF"/>
                </a:solidFill>
              </a:rPr>
              <a:t>«</a:t>
            </a:r>
            <a:r>
              <a:rPr lang="ru-RU" b="1" dirty="0" err="1" smtClean="0">
                <a:ln>
                  <a:solidFill>
                    <a:srgbClr val="00B0F0"/>
                  </a:solidFill>
                </a:ln>
                <a:solidFill>
                  <a:srgbClr val="0000FF"/>
                </a:solidFill>
              </a:rPr>
              <a:t>М'яка</a:t>
            </a:r>
            <a:r>
              <a:rPr lang="ru-RU" b="1" dirty="0" smtClean="0">
                <a:ln>
                  <a:solidFill>
                    <a:srgbClr val="00B0F0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ln>
                  <a:solidFill>
                    <a:srgbClr val="00B0F0"/>
                  </a:solidFill>
                </a:ln>
                <a:solidFill>
                  <a:srgbClr val="0000FF"/>
                </a:solidFill>
              </a:rPr>
              <a:t>конструкція</a:t>
            </a:r>
            <a:r>
              <a:rPr lang="ru-RU" b="1" dirty="0" smtClean="0">
                <a:ln>
                  <a:solidFill>
                    <a:srgbClr val="00B0F0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ln>
                  <a:solidFill>
                    <a:srgbClr val="00B0F0"/>
                  </a:solidFill>
                </a:ln>
                <a:solidFill>
                  <a:srgbClr val="0000FF"/>
                </a:solidFill>
              </a:rPr>
              <a:t>з</a:t>
            </a:r>
            <a:r>
              <a:rPr lang="ru-RU" b="1" dirty="0" smtClean="0">
                <a:ln>
                  <a:solidFill>
                    <a:srgbClr val="00B0F0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ln>
                  <a:solidFill>
                    <a:srgbClr val="00B0F0"/>
                  </a:solidFill>
                </a:ln>
                <a:solidFill>
                  <a:srgbClr val="0000FF"/>
                </a:solidFill>
              </a:rPr>
              <a:t>вареними</a:t>
            </a:r>
            <a:r>
              <a:rPr lang="ru-RU" b="1" dirty="0" smtClean="0">
                <a:ln>
                  <a:solidFill>
                    <a:srgbClr val="00B0F0"/>
                  </a:solidFill>
                </a:ln>
                <a:solidFill>
                  <a:srgbClr val="0000FF"/>
                </a:solidFill>
              </a:rPr>
              <a:t> бобами: </a:t>
            </a:r>
            <a:r>
              <a:rPr lang="ru-RU" b="1" dirty="0" err="1" smtClean="0">
                <a:ln>
                  <a:solidFill>
                    <a:srgbClr val="00B0F0"/>
                  </a:solidFill>
                </a:ln>
                <a:solidFill>
                  <a:srgbClr val="0000FF"/>
                </a:solidFill>
              </a:rPr>
              <a:t>передчуття</a:t>
            </a:r>
            <a:r>
              <a:rPr lang="ru-RU" b="1" dirty="0" smtClean="0">
                <a:ln>
                  <a:solidFill>
                    <a:srgbClr val="00B0F0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ln>
                  <a:solidFill>
                    <a:srgbClr val="00B0F0"/>
                  </a:solidFill>
                </a:ln>
                <a:solidFill>
                  <a:srgbClr val="0000FF"/>
                </a:solidFill>
              </a:rPr>
              <a:t>громадянської</a:t>
            </a:r>
            <a:r>
              <a:rPr lang="ru-RU" b="1" dirty="0" smtClean="0">
                <a:ln>
                  <a:solidFill>
                    <a:srgbClr val="00B0F0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ln>
                  <a:solidFill>
                    <a:srgbClr val="00B0F0"/>
                  </a:solidFill>
                </a:ln>
                <a:solidFill>
                  <a:srgbClr val="0000FF"/>
                </a:solidFill>
              </a:rPr>
              <a:t>війни</a:t>
            </a:r>
            <a:r>
              <a:rPr lang="ru-RU" b="1" dirty="0" smtClean="0">
                <a:ln>
                  <a:solidFill>
                    <a:srgbClr val="00B0F0"/>
                  </a:solidFill>
                </a:ln>
                <a:solidFill>
                  <a:srgbClr val="0000FF"/>
                </a:solidFill>
              </a:rPr>
              <a:t>»</a:t>
            </a:r>
            <a:r>
              <a:rPr lang="ru-RU" dirty="0" smtClean="0"/>
              <a:t> —картина в </a:t>
            </a:r>
            <a:r>
              <a:rPr lang="ru-RU" dirty="0" err="1" smtClean="0"/>
              <a:t>стилі</a:t>
            </a:r>
            <a:r>
              <a:rPr lang="ru-RU" dirty="0" smtClean="0"/>
              <a:t> </a:t>
            </a:r>
            <a:r>
              <a:rPr lang="ru-RU" dirty="0" err="1" smtClean="0"/>
              <a:t>сюрреалізму</a:t>
            </a:r>
            <a:r>
              <a:rPr lang="ru-RU" dirty="0" smtClean="0"/>
              <a:t>, написана у 1936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напередодні</a:t>
            </a:r>
            <a:r>
              <a:rPr lang="ru-RU" dirty="0" smtClean="0"/>
              <a:t> початку </a:t>
            </a:r>
            <a:r>
              <a:rPr lang="ru-RU" dirty="0" err="1" smtClean="0"/>
              <a:t>громадянської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в </a:t>
            </a:r>
            <a:r>
              <a:rPr lang="ru-RU" dirty="0" err="1" smtClean="0"/>
              <a:t>Іспанії</a:t>
            </a:r>
            <a:r>
              <a:rPr lang="ru-RU" dirty="0" smtClean="0"/>
              <a:t>.</a:t>
            </a:r>
            <a:endParaRPr lang="ru-RU" b="1" dirty="0" smtClean="0"/>
          </a:p>
          <a:p>
            <a:pPr>
              <a:buClr>
                <a:srgbClr val="0000FF"/>
              </a:buClr>
              <a:buFont typeface="Wingdings" pitchFamily="2" charset="2"/>
              <a:buChar char="v"/>
            </a:pPr>
            <a:r>
              <a:rPr lang="ru-RU" dirty="0" smtClean="0"/>
              <a:t>На </a:t>
            </a:r>
            <a:r>
              <a:rPr lang="ru-RU" dirty="0" err="1" smtClean="0"/>
              <a:t>картині</a:t>
            </a:r>
            <a:r>
              <a:rPr lang="ru-RU" dirty="0" smtClean="0"/>
              <a:t> </a:t>
            </a:r>
            <a:r>
              <a:rPr lang="ru-RU" dirty="0" err="1" smtClean="0"/>
              <a:t>зображені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велетенські</a:t>
            </a:r>
            <a:r>
              <a:rPr lang="ru-RU" dirty="0" smtClean="0"/>
              <a:t> </a:t>
            </a:r>
            <a:r>
              <a:rPr lang="ru-RU" dirty="0" err="1" smtClean="0"/>
              <a:t>істоти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нагадують</a:t>
            </a:r>
            <a:r>
              <a:rPr lang="ru-RU" dirty="0" smtClean="0"/>
              <a:t> </a:t>
            </a:r>
            <a:r>
              <a:rPr lang="ru-RU" dirty="0" err="1" smtClean="0"/>
              <a:t>деформовані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людського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випадково</a:t>
            </a:r>
            <a:r>
              <a:rPr lang="ru-RU" dirty="0" smtClean="0"/>
              <a:t> </a:t>
            </a:r>
            <a:r>
              <a:rPr lang="ru-RU" dirty="0" err="1" smtClean="0"/>
              <a:t>зрослися</a:t>
            </a:r>
            <a:r>
              <a:rPr lang="ru-RU" dirty="0" smtClean="0"/>
              <a:t>. Одна </a:t>
            </a:r>
            <a:r>
              <a:rPr lang="ru-RU" dirty="0" err="1" smtClean="0"/>
              <a:t>утворена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спотвореного</a:t>
            </a:r>
            <a:r>
              <a:rPr lang="ru-RU" dirty="0" smtClean="0"/>
              <a:t> </a:t>
            </a:r>
            <a:r>
              <a:rPr lang="ru-RU" dirty="0" err="1" smtClean="0"/>
              <a:t>болем</a:t>
            </a:r>
            <a:r>
              <a:rPr lang="ru-RU" dirty="0" smtClean="0"/>
              <a:t> </a:t>
            </a:r>
            <a:r>
              <a:rPr lang="ru-RU" dirty="0" err="1" smtClean="0"/>
              <a:t>обличчя</a:t>
            </a:r>
            <a:r>
              <a:rPr lang="ru-RU" dirty="0" smtClean="0"/>
              <a:t>, </a:t>
            </a:r>
            <a:r>
              <a:rPr lang="ru-RU" dirty="0" err="1" smtClean="0"/>
              <a:t>жіночих</a:t>
            </a:r>
            <a:r>
              <a:rPr lang="ru-RU" dirty="0" smtClean="0"/>
              <a:t> грудей </a:t>
            </a:r>
            <a:r>
              <a:rPr lang="ru-RU" dirty="0" err="1" smtClean="0"/>
              <a:t>і</a:t>
            </a:r>
            <a:r>
              <a:rPr lang="ru-RU" dirty="0" smtClean="0"/>
              <a:t> ноги, </a:t>
            </a:r>
            <a:r>
              <a:rPr lang="ru-RU" dirty="0" err="1" smtClean="0"/>
              <a:t>інша</a:t>
            </a:r>
            <a:r>
              <a:rPr lang="ru-RU" dirty="0" smtClean="0"/>
              <a:t> —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деформованих</a:t>
            </a:r>
            <a:r>
              <a:rPr lang="ru-RU" dirty="0" smtClean="0"/>
              <a:t> рук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подібної</a:t>
            </a:r>
            <a:r>
              <a:rPr lang="ru-RU" dirty="0" smtClean="0"/>
              <a:t> до </a:t>
            </a:r>
            <a:r>
              <a:rPr lang="ru-RU" dirty="0" err="1" smtClean="0"/>
              <a:t>тазостегнової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. </a:t>
            </a:r>
            <a:r>
              <a:rPr lang="ru-RU" dirty="0" err="1" smtClean="0"/>
              <a:t>Боротьба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істот-мутантів</a:t>
            </a:r>
            <a:r>
              <a:rPr lang="ru-RU" dirty="0" smtClean="0"/>
              <a:t> </a:t>
            </a:r>
            <a:r>
              <a:rPr lang="ru-RU" dirty="0" err="1" smtClean="0"/>
              <a:t>зображена</a:t>
            </a:r>
            <a:r>
              <a:rPr lang="ru-RU" dirty="0" smtClean="0"/>
              <a:t> на </a:t>
            </a:r>
            <a:r>
              <a:rPr lang="ru-RU" dirty="0" err="1" smtClean="0"/>
              <a:t>фоні</a:t>
            </a:r>
            <a:r>
              <a:rPr lang="ru-RU" dirty="0" smtClean="0"/>
              <a:t> пейзажу, </a:t>
            </a:r>
            <a:r>
              <a:rPr lang="ru-RU" dirty="0" err="1" smtClean="0"/>
              <a:t>який</a:t>
            </a:r>
            <a:r>
              <a:rPr lang="ru-RU" dirty="0" smtClean="0"/>
              <a:t> написаний у </a:t>
            </a:r>
            <a:r>
              <a:rPr lang="ru-RU" dirty="0" err="1" smtClean="0"/>
              <a:t>витонченій</a:t>
            </a:r>
            <a:r>
              <a:rPr lang="ru-RU" dirty="0" smtClean="0"/>
              <a:t> </a:t>
            </a:r>
            <a:r>
              <a:rPr lang="ru-RU" dirty="0" err="1" smtClean="0"/>
              <a:t>реалістичній</a:t>
            </a:r>
            <a:r>
              <a:rPr lang="ru-RU" dirty="0" smtClean="0"/>
              <a:t> </a:t>
            </a:r>
            <a:r>
              <a:rPr lang="ru-RU" dirty="0" err="1" smtClean="0"/>
              <a:t>манері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6" name="Рисунок 5" descr="W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151" y="337625"/>
            <a:ext cx="5074288" cy="6313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7124" y="404788"/>
            <a:ext cx="7886700" cy="3365354"/>
          </a:xfrm>
        </p:spPr>
        <p:txBody>
          <a:bodyPr/>
          <a:lstStyle/>
          <a:p>
            <a:pPr>
              <a:buNone/>
            </a:pPr>
            <a:r>
              <a:rPr lang="ru-RU" sz="3200" b="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CC0099"/>
                </a:solidFill>
              </a:rPr>
              <a:t>Сальвадор </a:t>
            </a:r>
            <a:r>
              <a:rPr lang="ru-RU" sz="3200" b="0" dirty="0" err="1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CC0099"/>
                </a:solidFill>
              </a:rPr>
              <a:t>Далі</a:t>
            </a:r>
            <a:r>
              <a:rPr lang="ru-RU" b="0" dirty="0" smtClean="0"/>
              <a:t>— один </a:t>
            </a:r>
            <a:r>
              <a:rPr lang="ru-RU" b="0" dirty="0" err="1" smtClean="0"/>
              <a:t>з</a:t>
            </a:r>
            <a:r>
              <a:rPr lang="ru-RU" b="0" dirty="0" smtClean="0"/>
              <a:t> </a:t>
            </a:r>
            <a:r>
              <a:rPr lang="ru-RU" b="0" dirty="0" err="1" smtClean="0"/>
              <a:t>найвідоміших</a:t>
            </a:r>
            <a:r>
              <a:rPr lang="ru-RU" b="0" dirty="0" smtClean="0"/>
              <a:t> людей XX </a:t>
            </a:r>
            <a:r>
              <a:rPr lang="ru-RU" b="0" dirty="0" err="1" smtClean="0"/>
              <a:t>століття</a:t>
            </a:r>
            <a:r>
              <a:rPr lang="ru-RU" b="0" dirty="0" smtClean="0"/>
              <a:t>, </a:t>
            </a:r>
            <a:r>
              <a:rPr lang="ru-RU" b="0" dirty="0" err="1" smtClean="0"/>
              <a:t>що</a:t>
            </a:r>
            <a:r>
              <a:rPr lang="ru-RU" b="0" dirty="0" smtClean="0"/>
              <a:t> став </a:t>
            </a:r>
            <a:r>
              <a:rPr lang="ru-RU" b="0" dirty="0" err="1" smtClean="0"/>
              <a:t>знаменитістю</a:t>
            </a:r>
            <a:r>
              <a:rPr lang="ru-RU" b="0" dirty="0" smtClean="0"/>
              <a:t> не просто за </a:t>
            </a:r>
            <a:r>
              <a:rPr lang="ru-RU" b="0" dirty="0" err="1" smtClean="0"/>
              <a:t>життя</a:t>
            </a:r>
            <a:r>
              <a:rPr lang="ru-RU" b="0" dirty="0" smtClean="0"/>
              <a:t>, а в </a:t>
            </a:r>
            <a:r>
              <a:rPr lang="ru-RU" b="0" dirty="0" err="1" smtClean="0"/>
              <a:t>досить</a:t>
            </a:r>
            <a:r>
              <a:rPr lang="ru-RU" b="0" dirty="0" smtClean="0"/>
              <a:t> молодому </a:t>
            </a:r>
            <a:r>
              <a:rPr lang="ru-RU" b="0" dirty="0" err="1" smtClean="0"/>
              <a:t>віці</a:t>
            </a:r>
            <a:r>
              <a:rPr lang="ru-RU" b="0" dirty="0" smtClean="0"/>
              <a:t>. </a:t>
            </a:r>
            <a:r>
              <a:rPr lang="ru-RU" b="0" dirty="0" err="1" smtClean="0"/>
              <a:t>Далі</a:t>
            </a:r>
            <a:r>
              <a:rPr lang="ru-RU" b="0" dirty="0" smtClean="0"/>
              <a:t> </a:t>
            </a:r>
            <a:r>
              <a:rPr lang="ru-RU" b="0" dirty="0" err="1" smtClean="0"/>
              <a:t>відомий</a:t>
            </a:r>
            <a:r>
              <a:rPr lang="ru-RU" b="0" dirty="0" smtClean="0"/>
              <a:t> як </a:t>
            </a:r>
            <a:r>
              <a:rPr lang="ru-RU" b="0" dirty="0" err="1" smtClean="0"/>
              <a:t>графік</a:t>
            </a:r>
            <a:r>
              <a:rPr lang="ru-RU" b="0" dirty="0" smtClean="0"/>
              <a:t>, скульптор, </a:t>
            </a:r>
            <a:r>
              <a:rPr lang="ru-RU" b="0" dirty="0" err="1" smtClean="0"/>
              <a:t>режисер</a:t>
            </a:r>
            <a:r>
              <a:rPr lang="ru-RU" b="0" dirty="0" smtClean="0"/>
              <a:t> </a:t>
            </a:r>
            <a:r>
              <a:rPr lang="ru-RU" b="0" dirty="0" err="1" smtClean="0"/>
              <a:t>і</a:t>
            </a:r>
            <a:r>
              <a:rPr lang="ru-RU" b="0" dirty="0" smtClean="0"/>
              <a:t> </a:t>
            </a:r>
            <a:r>
              <a:rPr lang="ru-RU" b="0" dirty="0" err="1" smtClean="0"/>
              <a:t>письменник</a:t>
            </a:r>
            <a:r>
              <a:rPr lang="ru-RU" b="0" dirty="0" smtClean="0"/>
              <a:t>, </a:t>
            </a:r>
            <a:r>
              <a:rPr lang="ru-RU" b="0" dirty="0" err="1" smtClean="0"/>
              <a:t>але</a:t>
            </a:r>
            <a:r>
              <a:rPr lang="ru-RU" b="0" dirty="0" smtClean="0"/>
              <a:t> в першу </a:t>
            </a:r>
            <a:r>
              <a:rPr lang="ru-RU" b="0" dirty="0" err="1" smtClean="0"/>
              <a:t>чергу</a:t>
            </a:r>
            <a:r>
              <a:rPr lang="ru-RU" b="0" dirty="0" smtClean="0"/>
              <a:t> як </a:t>
            </a:r>
            <a:r>
              <a:rPr lang="ru-RU" b="0" dirty="0" err="1" smtClean="0"/>
              <a:t>живописець</a:t>
            </a:r>
            <a:r>
              <a:rPr lang="ru-RU" b="0" dirty="0" smtClean="0"/>
              <a:t>. </a:t>
            </a:r>
            <a:endParaRPr lang="ru-RU" b="0" dirty="0" smtClean="0">
              <a:solidFill>
                <a:srgbClr val="080808"/>
              </a:solidFill>
            </a:endParaRPr>
          </a:p>
          <a:p>
            <a:pPr>
              <a:buNone/>
            </a:pP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" name="Рисунок 4" descr="dali-salvador-krasivye-kartinki_3442047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54421">
            <a:off x="5517431" y="2338578"/>
            <a:ext cx="3142086" cy="42820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27e1b304-36e3-4c04-98bc-c5db1a9816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71312">
            <a:off x="627683" y="2547279"/>
            <a:ext cx="2950594" cy="40714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4897677" y="792550"/>
            <a:ext cx="3930824" cy="4351338"/>
          </a:xfrm>
        </p:spPr>
        <p:txBody>
          <a:bodyPr>
            <a:normAutofit fontScale="82500" lnSpcReduction="20000"/>
          </a:bodyPr>
          <a:lstStyle/>
          <a:p>
            <a:pPr marL="0" indent="0">
              <a:buNone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Галюциногенний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тореадор»</a:t>
            </a:r>
            <a:r>
              <a:rPr lang="ru-RU" dirty="0"/>
              <a:t> — картина </a:t>
            </a:r>
            <a:r>
              <a:rPr lang="ru-RU" dirty="0" smtClean="0"/>
              <a:t>написана </a:t>
            </a:r>
            <a:r>
              <a:rPr lang="ru-RU" dirty="0"/>
              <a:t>в 1968-1970 </a:t>
            </a:r>
            <a:r>
              <a:rPr lang="ru-RU" dirty="0" smtClean="0"/>
              <a:t>роках.</a:t>
            </a:r>
          </a:p>
          <a:p>
            <a:pPr marL="0" indent="0">
              <a:buNone/>
            </a:pPr>
            <a:r>
              <a:rPr lang="ru-RU" dirty="0"/>
              <a:t>В </a:t>
            </a:r>
            <a:r>
              <a:rPr lang="ru-RU" dirty="0" err="1"/>
              <a:t>картині</a:t>
            </a:r>
            <a:r>
              <a:rPr lang="ru-RU" dirty="0"/>
              <a:t> </a:t>
            </a:r>
            <a:r>
              <a:rPr lang="ru-RU" dirty="0" err="1"/>
              <a:t>присутній</a:t>
            </a:r>
            <a:r>
              <a:rPr lang="ru-RU" dirty="0"/>
              <a:t> </a:t>
            </a:r>
            <a:r>
              <a:rPr lang="ru-RU" dirty="0" err="1"/>
              <a:t>подвійний</a:t>
            </a:r>
            <a:r>
              <a:rPr lang="ru-RU" dirty="0"/>
              <a:t> образ: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фігури</a:t>
            </a:r>
            <a:r>
              <a:rPr lang="ru-RU" dirty="0"/>
              <a:t> </a:t>
            </a:r>
            <a:r>
              <a:rPr lang="ru-RU" dirty="0" err="1"/>
              <a:t>Венери</a:t>
            </a:r>
            <a:r>
              <a:rPr lang="ru-RU" dirty="0"/>
              <a:t> </a:t>
            </a:r>
            <a:r>
              <a:rPr lang="ru-RU" dirty="0" err="1"/>
              <a:t>Мілоської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повторюється</a:t>
            </a:r>
            <a:r>
              <a:rPr lang="ru-RU" dirty="0"/>
              <a:t>, і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тіней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тореадор.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фосфоричний</a:t>
            </a:r>
            <a:r>
              <a:rPr lang="ru-RU" dirty="0"/>
              <a:t> костюм </a:t>
            </a:r>
            <a:r>
              <a:rPr lang="ru-RU" dirty="0" err="1"/>
              <a:t>утворений</a:t>
            </a:r>
            <a:r>
              <a:rPr lang="ru-RU" dirty="0"/>
              <a:t> </a:t>
            </a:r>
            <a:r>
              <a:rPr lang="ru-RU" dirty="0" err="1"/>
              <a:t>різнокольоровими</a:t>
            </a:r>
            <a:r>
              <a:rPr lang="ru-RU" dirty="0"/>
              <a:t> </a:t>
            </a:r>
            <a:r>
              <a:rPr lang="ru-RU" dirty="0" err="1"/>
              <a:t>частинками</a:t>
            </a:r>
            <a:r>
              <a:rPr lang="ru-RU" dirty="0"/>
              <a:t> і </a:t>
            </a:r>
            <a:r>
              <a:rPr lang="ru-RU" dirty="0" smtClean="0"/>
              <a:t>мушками.</a:t>
            </a:r>
          </a:p>
          <a:p>
            <a:pPr marL="0" indent="0">
              <a:buNone/>
            </a:pPr>
            <a:r>
              <a:rPr lang="ru-RU" dirty="0">
                <a:solidFill>
                  <a:srgbClr val="252525"/>
                </a:solidFill>
                <a:latin typeface="Arial"/>
              </a:rPr>
              <a:t>Картину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придбав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Рейнольд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Морз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у 1970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році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ще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до того, як картина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була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завершена.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2" y="331040"/>
            <a:ext cx="4784942" cy="652696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>
                <a:lumMod val="95000"/>
                <a:lumOff val="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3286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1764" y="259871"/>
            <a:ext cx="3482236" cy="5840304"/>
          </a:xfrm>
          <a:noFill/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Відкриття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Америки Христофором 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Колумбом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»</a:t>
            </a:r>
            <a:r>
              <a:rPr lang="ru-RU" dirty="0"/>
              <a:t> (</a:t>
            </a:r>
            <a:r>
              <a:rPr lang="ru-RU" dirty="0" err="1"/>
              <a:t>чи</a:t>
            </a:r>
            <a:r>
              <a:rPr lang="ru-RU" dirty="0"/>
              <a:t> </a:t>
            </a:r>
            <a:r>
              <a:rPr lang="ru-RU" i="1" dirty="0"/>
              <a:t>«Сон Христофора Колумба»</a:t>
            </a:r>
            <a:r>
              <a:rPr lang="ru-RU" dirty="0"/>
              <a:t>) — 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картина 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створена у 1958–1959 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роках.</a:t>
            </a:r>
          </a:p>
          <a:p>
            <a:pPr marL="0" indent="0">
              <a:buNone/>
            </a:pPr>
            <a:r>
              <a:rPr lang="ru-RU" dirty="0"/>
              <a:t>Картина </a:t>
            </a:r>
            <a:r>
              <a:rPr lang="ru-RU" dirty="0" err="1"/>
              <a:t>була</a:t>
            </a:r>
            <a:r>
              <a:rPr lang="ru-RU" dirty="0"/>
              <a:t> створена на </a:t>
            </a:r>
            <a:r>
              <a:rPr lang="ru-RU" dirty="0" err="1"/>
              <a:t>замовлення</a:t>
            </a:r>
            <a:r>
              <a:rPr lang="ru-RU" dirty="0"/>
              <a:t> </a:t>
            </a:r>
            <a:r>
              <a:rPr lang="ru-RU" dirty="0" err="1"/>
              <a:t>мільярдера</a:t>
            </a:r>
            <a:r>
              <a:rPr lang="ru-RU" dirty="0"/>
              <a:t> і мецената </a:t>
            </a:r>
            <a:r>
              <a:rPr lang="ru-RU" dirty="0" err="1"/>
              <a:t>Хантінгтона</a:t>
            </a:r>
            <a:r>
              <a:rPr lang="ru-RU" dirty="0"/>
              <a:t> </a:t>
            </a:r>
            <a:r>
              <a:rPr lang="ru-RU" dirty="0" err="1"/>
              <a:t>Хартфорда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Працюючи</a:t>
            </a:r>
            <a:r>
              <a:rPr lang="ru-RU" dirty="0" smtClean="0"/>
              <a:t> </a:t>
            </a:r>
            <a:r>
              <a:rPr lang="ru-RU" dirty="0"/>
              <a:t>над картиною, </a:t>
            </a:r>
            <a:r>
              <a:rPr lang="ru-RU" dirty="0" err="1"/>
              <a:t>Далі</a:t>
            </a:r>
            <a:r>
              <a:rPr lang="ru-RU" dirty="0"/>
              <a:t> думав про </a:t>
            </a:r>
            <a:r>
              <a:rPr lang="ru-RU" dirty="0" err="1"/>
              <a:t>трьохсотріччя</a:t>
            </a:r>
            <a:r>
              <a:rPr lang="ru-RU" dirty="0"/>
              <a:t> з дня </a:t>
            </a:r>
            <a:r>
              <a:rPr lang="ru-RU" dirty="0" err="1"/>
              <a:t>смерті</a:t>
            </a:r>
            <a:r>
              <a:rPr lang="ru-RU" dirty="0"/>
              <a:t> </a:t>
            </a:r>
            <a:r>
              <a:rPr lang="ru-RU" dirty="0" smtClean="0"/>
              <a:t>Веласкеса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29" y="288099"/>
            <a:ext cx="4827030" cy="63882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603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885" y="385132"/>
            <a:ext cx="8101991" cy="130588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Невільницький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ринок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з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появою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невидимого бюста 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Вольтера»</a:t>
            </a:r>
            <a:r>
              <a:rPr lang="ru-RU" dirty="0"/>
              <a:t> — </a:t>
            </a:r>
            <a:r>
              <a:rPr lang="ru-RU" dirty="0" smtClean="0"/>
              <a:t>картина </a:t>
            </a:r>
            <a:r>
              <a:rPr lang="ru-RU" dirty="0"/>
              <a:t>написана у </a:t>
            </a:r>
            <a:r>
              <a:rPr lang="ru-RU" dirty="0" smtClean="0"/>
              <a:t>1940</a:t>
            </a:r>
            <a:r>
              <a:rPr lang="ru-RU" dirty="0"/>
              <a:t> </a:t>
            </a:r>
            <a:r>
              <a:rPr lang="ru-RU" dirty="0" err="1"/>
              <a:t>році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>
                <a:solidFill>
                  <a:srgbClr val="252525"/>
                </a:solidFill>
                <a:latin typeface="Arial"/>
              </a:rPr>
              <a:t>Далі</a:t>
            </a:r>
            <a:r>
              <a:rPr lang="ru-RU" dirty="0" smtClean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описував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свою роботу над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цією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картиною як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спробу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змусити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ненормальне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виглядати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нормальним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, а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нормальне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 — </a:t>
            </a:r>
            <a:r>
              <a:rPr lang="ru-RU" dirty="0" err="1">
                <a:solidFill>
                  <a:srgbClr val="252525"/>
                </a:solidFill>
                <a:latin typeface="Arial"/>
              </a:rPr>
              <a:t>ненормальним</a:t>
            </a:r>
            <a:r>
              <a:rPr lang="ru-RU" dirty="0">
                <a:solidFill>
                  <a:srgbClr val="252525"/>
                </a:solidFill>
                <a:latin typeface="Arial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94" y="1810101"/>
            <a:ext cx="8342334" cy="4985729"/>
          </a:xfrm>
          <a:prstGeom prst="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5473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323557" y="278179"/>
            <a:ext cx="8651631" cy="30558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rgbClr val="9933FF"/>
                </a:solidFill>
              </a:rPr>
              <a:t>« </a:t>
            </a:r>
            <a:r>
              <a:rPr lang="uk-UA" sz="2000" dirty="0" smtClean="0">
                <a:ln>
                  <a:solidFill>
                    <a:srgbClr val="002060"/>
                  </a:solidFill>
                </a:ln>
                <a:solidFill>
                  <a:srgbClr val="9933FF"/>
                </a:solidFill>
              </a:rPr>
              <a:t>Сон</a:t>
            </a:r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rgbClr val="9933FF"/>
                </a:solidFill>
              </a:rPr>
              <a:t> »</a:t>
            </a:r>
            <a:r>
              <a:rPr lang="uk-UA" sz="2000" dirty="0" smtClean="0">
                <a:ln>
                  <a:solidFill>
                    <a:srgbClr val="002060"/>
                  </a:solidFill>
                </a:ln>
                <a:solidFill>
                  <a:srgbClr val="9933FF"/>
                </a:solidFill>
              </a:rPr>
              <a:t> </a:t>
            </a:r>
            <a:r>
              <a:rPr lang="uk-UA" sz="2000" dirty="0" smtClean="0"/>
              <a:t>- </a:t>
            </a:r>
            <a:r>
              <a:rPr lang="uk-UA" sz="1800" dirty="0" smtClean="0"/>
              <a:t>картина написана у 1937 році. Вона вважається однією з найуспішніших . Сон був дуже важливий для Далі , через нього він описував свої парадоксальні фантазії.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uk-UA" sz="2000" dirty="0" smtClean="0"/>
              <a:t> </a:t>
            </a:r>
            <a:r>
              <a:rPr lang="uk-UA" sz="1800" dirty="0" smtClean="0"/>
              <a:t>На цій картині Далі зобразив велику і м'яку голову з відсутнім тілом. Сплячому , втіленому сну , необхідно безліч підпорок , які підтримують голову і зберігають риси обличчя. Підпорки говорять про крихкість реальності , - навіть собаці , намальованої в лівому нижньому кутку картини , необхідна підпора , щоб не впасти на землю. Блакитний колір картини посилює відособленість від раціонального світу .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6" name="Рисунок 5" descr="Картина_Сальвадора_Дали_«Сон»_(1937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1291" y="2592888"/>
            <a:ext cx="7314151" cy="42530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733"/>
            <a:ext cx="9331891" cy="22077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/>
              </a:rPr>
              <a:t>«</a:t>
            </a:r>
            <a:r>
              <a:rPr lang="ru-RU" sz="1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/>
              </a:rPr>
              <a:t>Лебеді</a:t>
            </a:r>
            <a:r>
              <a:rPr lang="ru-RU" sz="1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/>
              </a:rPr>
              <a:t>, </a:t>
            </a:r>
            <a:r>
              <a:rPr lang="ru-RU" sz="1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/>
              </a:rPr>
              <a:t>які</a:t>
            </a:r>
            <a:r>
              <a:rPr lang="ru-RU" sz="1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/>
              </a:rPr>
              <a:t> </a:t>
            </a:r>
            <a:r>
              <a:rPr lang="ru-RU" sz="1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/>
              </a:rPr>
              <a:t>відображаються</a:t>
            </a:r>
            <a:r>
              <a:rPr lang="ru-RU" sz="1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/>
              </a:rPr>
              <a:t> у слонах»</a:t>
            </a:r>
            <a:r>
              <a:rPr lang="ru-RU" sz="1600" dirty="0">
                <a:latin typeface="Arial"/>
              </a:rPr>
              <a:t> — картина </a:t>
            </a:r>
            <a:r>
              <a:rPr lang="ru-RU" sz="1600" dirty="0" smtClean="0">
                <a:latin typeface="Arial"/>
              </a:rPr>
              <a:t>написана </a:t>
            </a:r>
            <a:r>
              <a:rPr lang="ru-RU" sz="1600" dirty="0">
                <a:latin typeface="Arial"/>
              </a:rPr>
              <a:t>у </a:t>
            </a:r>
            <a:r>
              <a:rPr lang="ru-RU" sz="1600" dirty="0" smtClean="0">
                <a:latin typeface="Arial"/>
              </a:rPr>
              <a:t>1937</a:t>
            </a:r>
            <a:r>
              <a:rPr lang="ru-RU" sz="1600" dirty="0">
                <a:latin typeface="Arial"/>
              </a:rPr>
              <a:t> </a:t>
            </a:r>
            <a:r>
              <a:rPr lang="ru-RU" sz="1600" dirty="0" err="1">
                <a:latin typeface="Arial"/>
              </a:rPr>
              <a:t>році</a:t>
            </a:r>
            <a:r>
              <a:rPr lang="ru-RU" sz="1600" dirty="0">
                <a:latin typeface="Arial"/>
              </a:rPr>
              <a:t>. </a:t>
            </a:r>
            <a:r>
              <a:rPr lang="ru-RU" sz="1600" dirty="0" err="1">
                <a:latin typeface="Arial"/>
              </a:rPr>
              <a:t>Зберігається</a:t>
            </a:r>
            <a:r>
              <a:rPr lang="ru-RU" sz="1600" dirty="0">
                <a:latin typeface="Arial"/>
              </a:rPr>
              <a:t> у </a:t>
            </a:r>
            <a:r>
              <a:rPr lang="ru-RU" sz="1600" dirty="0" err="1">
                <a:latin typeface="Arial"/>
              </a:rPr>
              <a:t>приватній</a:t>
            </a:r>
            <a:r>
              <a:rPr lang="ru-RU" sz="1600" dirty="0">
                <a:latin typeface="Arial"/>
              </a:rPr>
              <a:t> </a:t>
            </a:r>
            <a:r>
              <a:rPr lang="ru-RU" sz="1600" dirty="0" err="1">
                <a:latin typeface="Arial"/>
              </a:rPr>
              <a:t>колекції</a:t>
            </a:r>
            <a:r>
              <a:rPr lang="ru-RU" sz="1600" dirty="0" smtClean="0">
                <a:latin typeface="Arial"/>
              </a:rPr>
              <a:t>.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252525"/>
                </a:solidFill>
                <a:latin typeface="Arial"/>
              </a:rPr>
              <a:t> </a:t>
            </a:r>
            <a:r>
              <a:rPr lang="ru-RU" sz="1600" dirty="0" err="1">
                <a:solidFill>
                  <a:srgbClr val="252525"/>
                </a:solidFill>
                <a:latin typeface="Arial"/>
              </a:rPr>
              <a:t>Лебеді</a:t>
            </a:r>
            <a:r>
              <a:rPr lang="ru-RU" sz="1600" dirty="0">
                <a:solidFill>
                  <a:srgbClr val="252525"/>
                </a:solidFill>
                <a:latin typeface="Arial"/>
              </a:rPr>
              <a:t> й три </a:t>
            </a:r>
            <a:r>
              <a:rPr lang="ru-RU" sz="1600" dirty="0" err="1">
                <a:solidFill>
                  <a:srgbClr val="252525"/>
                </a:solidFill>
                <a:latin typeface="Arial"/>
              </a:rPr>
              <a:t>засохлих</a:t>
            </a:r>
            <a:r>
              <a:rPr lang="ru-RU" sz="1600" dirty="0">
                <a:solidFill>
                  <a:srgbClr val="252525"/>
                </a:solidFill>
                <a:latin typeface="Arial"/>
              </a:rPr>
              <a:t> дерева, </a:t>
            </a:r>
            <a:r>
              <a:rPr lang="ru-RU" sz="1600" dirty="0" err="1">
                <a:solidFill>
                  <a:srgbClr val="252525"/>
                </a:solidFill>
                <a:latin typeface="Arial"/>
              </a:rPr>
              <a:t>відбиваючись</a:t>
            </a:r>
            <a:r>
              <a:rPr lang="ru-RU" sz="1600" dirty="0">
                <a:solidFill>
                  <a:srgbClr val="252525"/>
                </a:solidFill>
                <a:latin typeface="Arial"/>
              </a:rPr>
              <a:t> у </a:t>
            </a:r>
            <a:r>
              <a:rPr lang="ru-RU" sz="1600" dirty="0" err="1">
                <a:solidFill>
                  <a:srgbClr val="252525"/>
                </a:solidFill>
                <a:latin typeface="Arial"/>
              </a:rPr>
              <a:t>воді</a:t>
            </a:r>
            <a:r>
              <a:rPr lang="ru-RU" sz="1600" dirty="0">
                <a:solidFill>
                  <a:srgbClr val="252525"/>
                </a:solidFill>
                <a:latin typeface="Arial"/>
              </a:rPr>
              <a:t>, </a:t>
            </a:r>
            <a:r>
              <a:rPr lang="ru-RU" sz="1600" dirty="0" err="1">
                <a:solidFill>
                  <a:srgbClr val="252525"/>
                </a:solidFill>
                <a:latin typeface="Arial"/>
              </a:rPr>
              <a:t>приймають</a:t>
            </a:r>
            <a:r>
              <a:rPr lang="ru-RU" sz="16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Arial"/>
              </a:rPr>
              <a:t>вигляд</a:t>
            </a:r>
            <a:r>
              <a:rPr lang="ru-RU" sz="16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Arial"/>
              </a:rPr>
              <a:t>слонів</a:t>
            </a:r>
            <a:r>
              <a:rPr lang="ru-RU" sz="1600" dirty="0">
                <a:solidFill>
                  <a:srgbClr val="252525"/>
                </a:solidFill>
                <a:latin typeface="Arial"/>
              </a:rPr>
              <a:t>, </a:t>
            </a:r>
            <a:r>
              <a:rPr lang="ru-RU" sz="1600" dirty="0" err="1">
                <a:solidFill>
                  <a:srgbClr val="252525"/>
                </a:solidFill>
                <a:latin typeface="Arial"/>
              </a:rPr>
              <a:t>причому</a:t>
            </a:r>
            <a:r>
              <a:rPr lang="ru-RU" sz="1600" dirty="0">
                <a:solidFill>
                  <a:srgbClr val="252525"/>
                </a:solidFill>
                <a:latin typeface="Arial"/>
              </a:rPr>
              <a:t>, </a:t>
            </a:r>
            <a:r>
              <a:rPr lang="ru-RU" sz="1600" dirty="0" err="1">
                <a:solidFill>
                  <a:srgbClr val="252525"/>
                </a:solidFill>
                <a:latin typeface="Arial"/>
              </a:rPr>
              <a:t>якщо</a:t>
            </a:r>
            <a:r>
              <a:rPr lang="ru-RU" sz="16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Arial"/>
              </a:rPr>
              <a:t>повернути</a:t>
            </a:r>
            <a:r>
              <a:rPr lang="ru-RU" sz="1600" dirty="0">
                <a:solidFill>
                  <a:srgbClr val="252525"/>
                </a:solidFill>
                <a:latin typeface="Arial"/>
              </a:rPr>
              <a:t> картину догори ногами, </a:t>
            </a:r>
            <a:r>
              <a:rPr lang="ru-RU" sz="1600" dirty="0" err="1">
                <a:solidFill>
                  <a:srgbClr val="252525"/>
                </a:solidFill>
                <a:latin typeface="Arial"/>
              </a:rPr>
              <a:t>слони</a:t>
            </a:r>
            <a:r>
              <a:rPr lang="ru-RU" sz="16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Arial"/>
              </a:rPr>
              <a:t>перетворюються</a:t>
            </a:r>
            <a:r>
              <a:rPr lang="ru-RU" sz="1600" dirty="0">
                <a:solidFill>
                  <a:srgbClr val="252525"/>
                </a:solidFill>
                <a:latin typeface="Arial"/>
              </a:rPr>
              <a:t> на </a:t>
            </a:r>
            <a:r>
              <a:rPr lang="ru-RU" sz="1600" dirty="0" err="1">
                <a:solidFill>
                  <a:srgbClr val="252525"/>
                </a:solidFill>
                <a:latin typeface="Arial"/>
              </a:rPr>
              <a:t>лебедів</a:t>
            </a:r>
            <a:r>
              <a:rPr lang="ru-RU" sz="1600" dirty="0">
                <a:solidFill>
                  <a:srgbClr val="252525"/>
                </a:solidFill>
                <a:latin typeface="Arial"/>
              </a:rPr>
              <a:t>, і </a:t>
            </a:r>
            <a:r>
              <a:rPr lang="ru-RU" sz="1600" dirty="0" err="1">
                <a:solidFill>
                  <a:srgbClr val="252525"/>
                </a:solidFill>
                <a:latin typeface="Arial"/>
              </a:rPr>
              <a:t>навпаки</a:t>
            </a:r>
            <a:r>
              <a:rPr lang="ru-RU" sz="1600" dirty="0">
                <a:solidFill>
                  <a:srgbClr val="252525"/>
                </a:solidFill>
                <a:latin typeface="Arial"/>
              </a:rPr>
              <a:t>. </a:t>
            </a:r>
            <a:r>
              <a:rPr lang="ru-RU" sz="1600" dirty="0" err="1">
                <a:solidFill>
                  <a:srgbClr val="252525"/>
                </a:solidFill>
                <a:latin typeface="Arial"/>
              </a:rPr>
              <a:t>М'які</a:t>
            </a:r>
            <a:r>
              <a:rPr lang="ru-RU" sz="1600" dirty="0">
                <a:solidFill>
                  <a:srgbClr val="252525"/>
                </a:solidFill>
                <a:latin typeface="Arial"/>
              </a:rPr>
              <a:t>, </a:t>
            </a:r>
            <a:r>
              <a:rPr lang="ru-RU" sz="1600" dirty="0" err="1">
                <a:solidFill>
                  <a:srgbClr val="252525"/>
                </a:solidFill>
                <a:latin typeface="Arial"/>
              </a:rPr>
              <a:t>слизькі</a:t>
            </a:r>
            <a:r>
              <a:rPr lang="ru-RU" sz="16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Arial"/>
              </a:rPr>
              <a:t>поверхні</a:t>
            </a:r>
            <a:r>
              <a:rPr lang="ru-RU" sz="16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Arial"/>
              </a:rPr>
              <a:t>предметів</a:t>
            </a:r>
            <a:r>
              <a:rPr lang="ru-RU" sz="1600" dirty="0">
                <a:solidFill>
                  <a:srgbClr val="252525"/>
                </a:solidFill>
                <a:latin typeface="Arial"/>
              </a:rPr>
              <a:t> та </a:t>
            </a:r>
            <a:r>
              <a:rPr lang="ru-RU" sz="1600" dirty="0" err="1">
                <a:solidFill>
                  <a:srgbClr val="252525"/>
                </a:solidFill>
                <a:latin typeface="Arial"/>
              </a:rPr>
              <a:t>їх</a:t>
            </a:r>
            <a:r>
              <a:rPr lang="ru-RU" sz="16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Arial"/>
              </a:rPr>
              <a:t>корчоваті</a:t>
            </a:r>
            <a:r>
              <a:rPr lang="ru-RU" sz="16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Arial"/>
              </a:rPr>
              <a:t>форми</a:t>
            </a:r>
            <a:r>
              <a:rPr lang="ru-RU" sz="1600" dirty="0">
                <a:solidFill>
                  <a:srgbClr val="252525"/>
                </a:solidFill>
                <a:latin typeface="Arial"/>
              </a:rPr>
              <a:t> (</a:t>
            </a:r>
            <a:r>
              <a:rPr lang="ru-RU" sz="1600" dirty="0" err="1">
                <a:solidFill>
                  <a:srgbClr val="252525"/>
                </a:solidFill>
                <a:latin typeface="Arial"/>
              </a:rPr>
              <a:t>навіть</a:t>
            </a:r>
            <a:r>
              <a:rPr lang="ru-RU" sz="1600" dirty="0">
                <a:solidFill>
                  <a:srgbClr val="252525"/>
                </a:solidFill>
                <a:latin typeface="Arial"/>
              </a:rPr>
              <a:t> хмари </a:t>
            </a:r>
            <a:r>
              <a:rPr lang="ru-RU" sz="1600" dirty="0" err="1">
                <a:solidFill>
                  <a:srgbClr val="252525"/>
                </a:solidFill>
                <a:latin typeface="Arial"/>
              </a:rPr>
              <a:t>здаються</a:t>
            </a:r>
            <a:r>
              <a:rPr lang="ru-RU" sz="16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Arial"/>
              </a:rPr>
              <a:t>живими</a:t>
            </a:r>
            <a:r>
              <a:rPr lang="ru-RU" sz="16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Arial"/>
              </a:rPr>
              <a:t>істотами</a:t>
            </a:r>
            <a:r>
              <a:rPr lang="ru-RU" sz="1600" dirty="0">
                <a:solidFill>
                  <a:srgbClr val="252525"/>
                </a:solidFill>
                <a:latin typeface="Arial"/>
              </a:rPr>
              <a:t>) </a:t>
            </a:r>
            <a:r>
              <a:rPr lang="ru-RU" sz="1600" dirty="0" err="1">
                <a:solidFill>
                  <a:srgbClr val="252525"/>
                </a:solidFill>
                <a:latin typeface="Arial"/>
              </a:rPr>
              <a:t>створюють</a:t>
            </a:r>
            <a:r>
              <a:rPr lang="ru-RU" sz="16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Arial"/>
              </a:rPr>
              <a:t>незатишну</a:t>
            </a:r>
            <a:r>
              <a:rPr lang="ru-RU" sz="1600" dirty="0">
                <a:solidFill>
                  <a:srgbClr val="252525"/>
                </a:solidFill>
                <a:latin typeface="Arial"/>
              </a:rPr>
              <a:t> атмосферу, дивно </a:t>
            </a:r>
            <a:r>
              <a:rPr lang="ru-RU" sz="1600" dirty="0" err="1">
                <a:solidFill>
                  <a:srgbClr val="252525"/>
                </a:solidFill>
                <a:latin typeface="Arial"/>
              </a:rPr>
              <a:t>контрастує</a:t>
            </a:r>
            <a:r>
              <a:rPr lang="ru-RU" sz="1600" dirty="0">
                <a:solidFill>
                  <a:srgbClr val="252525"/>
                </a:solidFill>
                <a:latin typeface="Arial"/>
              </a:rPr>
              <a:t> з </a:t>
            </a:r>
            <a:r>
              <a:rPr lang="ru-RU" sz="1600" dirty="0" err="1">
                <a:solidFill>
                  <a:srgbClr val="252525"/>
                </a:solidFill>
                <a:latin typeface="Arial"/>
              </a:rPr>
              <a:t>прозаїчної</a:t>
            </a:r>
            <a:r>
              <a:rPr lang="ru-RU" sz="16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Arial"/>
              </a:rPr>
              <a:t>фігурою</a:t>
            </a:r>
            <a:r>
              <a:rPr lang="ru-RU" sz="16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Arial"/>
              </a:rPr>
              <a:t>людини</a:t>
            </a:r>
            <a:r>
              <a:rPr lang="ru-RU" sz="1600" dirty="0">
                <a:solidFill>
                  <a:srgbClr val="252525"/>
                </a:solidFill>
                <a:latin typeface="Arial"/>
              </a:rPr>
              <a:t>, яка </a:t>
            </a:r>
            <a:r>
              <a:rPr lang="ru-RU" sz="1600" dirty="0" err="1">
                <a:solidFill>
                  <a:srgbClr val="252525"/>
                </a:solidFill>
                <a:latin typeface="Arial"/>
              </a:rPr>
              <a:t>бездіяльно</a:t>
            </a:r>
            <a:r>
              <a:rPr lang="ru-RU" sz="1600" dirty="0">
                <a:solidFill>
                  <a:srgbClr val="252525"/>
                </a:solidFill>
                <a:latin typeface="Arial"/>
              </a:rPr>
              <a:t> </a:t>
            </a:r>
            <a:r>
              <a:rPr lang="ru-RU" sz="1600" dirty="0" err="1">
                <a:solidFill>
                  <a:srgbClr val="252525"/>
                </a:solidFill>
                <a:latin typeface="Arial"/>
              </a:rPr>
              <a:t>стоїть</a:t>
            </a:r>
            <a:r>
              <a:rPr lang="ru-RU" sz="1600" dirty="0">
                <a:solidFill>
                  <a:srgbClr val="252525"/>
                </a:solidFill>
                <a:latin typeface="Arial"/>
              </a:rPr>
              <a:t>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00" y="1638000"/>
            <a:ext cx="8190000" cy="522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7564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1662" y="432923"/>
            <a:ext cx="4393515" cy="60804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</a:rPr>
              <a:t>« Галатея </a:t>
            </a:r>
            <a:r>
              <a:rPr lang="ru-RU" b="1" dirty="0" err="1" smtClean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</a:rPr>
              <a:t>зі</a:t>
            </a:r>
            <a:r>
              <a:rPr lang="ru-RU" b="1" dirty="0" smtClean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</a:rPr>
              <a:t> сферами »</a:t>
            </a:r>
            <a:r>
              <a:rPr lang="ru-RU" dirty="0" smtClean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dirty="0" smtClean="0"/>
              <a:t> — картина написана у 1952 </a:t>
            </a:r>
            <a:r>
              <a:rPr lang="ru-RU" dirty="0" err="1" smtClean="0"/>
              <a:t>році</a:t>
            </a:r>
            <a:r>
              <a:rPr lang="ru-RU" dirty="0" smtClean="0"/>
              <a:t>. 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/>
              <a:t>Одна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найяскравіших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 </a:t>
            </a:r>
            <a:r>
              <a:rPr lang="ru-RU" dirty="0" err="1" smtClean="0"/>
              <a:t>ядерно-містичного</a:t>
            </a:r>
            <a:r>
              <a:rPr lang="ru-RU" dirty="0" smtClean="0"/>
              <a:t> </a:t>
            </a:r>
            <a:r>
              <a:rPr lang="ru-RU" dirty="0" err="1" smtClean="0"/>
              <a:t>періоду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плід</a:t>
            </a:r>
            <a:r>
              <a:rPr lang="ru-RU" dirty="0" smtClean="0"/>
              <a:t> </a:t>
            </a:r>
            <a:r>
              <a:rPr lang="ru-RU" dirty="0" err="1" smtClean="0"/>
              <a:t>пристрасті</a:t>
            </a:r>
            <a:r>
              <a:rPr lang="ru-RU" dirty="0" smtClean="0"/>
              <a:t> </a:t>
            </a:r>
            <a:r>
              <a:rPr lang="ru-RU" dirty="0" err="1" smtClean="0"/>
              <a:t>Далі</a:t>
            </a:r>
            <a:r>
              <a:rPr lang="ru-RU" dirty="0" smtClean="0"/>
              <a:t> до науки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теорії</a:t>
            </a:r>
            <a:r>
              <a:rPr lang="ru-RU" dirty="0" smtClean="0"/>
              <a:t> атомного </a:t>
            </a:r>
            <a:r>
              <a:rPr lang="ru-RU" dirty="0" err="1" smtClean="0"/>
              <a:t>розпаду</a:t>
            </a:r>
            <a:r>
              <a:rPr lang="ru-RU" dirty="0" smtClean="0"/>
              <a:t>. </a:t>
            </a:r>
            <a:r>
              <a:rPr lang="ru-RU" dirty="0" err="1" smtClean="0"/>
              <a:t>Обличчя</a:t>
            </a:r>
            <a:r>
              <a:rPr lang="ru-RU" dirty="0" smtClean="0"/>
              <a:t>  </a:t>
            </a:r>
            <a:r>
              <a:rPr lang="ru-RU" dirty="0" err="1" smtClean="0"/>
              <a:t>формується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преривчастого</a:t>
            </a:r>
            <a:r>
              <a:rPr lang="ru-RU" dirty="0" smtClean="0"/>
              <a:t>, </a:t>
            </a:r>
            <a:r>
              <a:rPr lang="ru-RU" dirty="0" err="1" smtClean="0"/>
              <a:t>фрагментованого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, </a:t>
            </a:r>
            <a:r>
              <a:rPr lang="ru-RU" dirty="0" err="1" smtClean="0"/>
              <a:t>заповненого</a:t>
            </a:r>
            <a:r>
              <a:rPr lang="ru-RU" dirty="0" smtClean="0"/>
              <a:t> сферами, </a:t>
            </a:r>
            <a:r>
              <a:rPr lang="ru-RU" dirty="0" err="1" smtClean="0"/>
              <a:t>котрі</a:t>
            </a:r>
            <a:r>
              <a:rPr lang="ru-RU" dirty="0" smtClean="0"/>
              <a:t> на </a:t>
            </a:r>
            <a:r>
              <a:rPr lang="ru-RU" dirty="0" err="1" smtClean="0"/>
              <a:t>осі</a:t>
            </a:r>
            <a:r>
              <a:rPr lang="ru-RU" dirty="0" smtClean="0"/>
              <a:t> </a:t>
            </a:r>
            <a:r>
              <a:rPr lang="ru-RU" dirty="0" err="1" smtClean="0"/>
              <a:t>симетрії</a:t>
            </a:r>
            <a:r>
              <a:rPr lang="ru-RU" dirty="0" smtClean="0"/>
              <a:t> живописного полотна </a:t>
            </a:r>
            <a:r>
              <a:rPr lang="ru-RU" dirty="0" err="1" smtClean="0"/>
              <a:t>набувають</a:t>
            </a:r>
            <a:r>
              <a:rPr lang="ru-RU" dirty="0" smtClean="0"/>
              <a:t> дивного </a:t>
            </a:r>
            <a:r>
              <a:rPr lang="ru-RU" dirty="0" err="1" smtClean="0"/>
              <a:t>тривимірного</a:t>
            </a:r>
            <a:r>
              <a:rPr lang="ru-RU" dirty="0" smtClean="0"/>
              <a:t> </a:t>
            </a:r>
            <a:r>
              <a:rPr lang="ru-RU" dirty="0" err="1" smtClean="0"/>
              <a:t>вигляду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перспективи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5" name="Рисунок 4" descr="440px-Galathea_sfer_Da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489" y="422030"/>
            <a:ext cx="4178105" cy="61194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30129" y="348518"/>
            <a:ext cx="3713871" cy="616482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1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660066"/>
                </a:solidFill>
              </a:rPr>
              <a:t>«</a:t>
            </a:r>
            <a:r>
              <a:rPr lang="ru-RU" sz="3100" b="1" dirty="0" err="1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660066"/>
                </a:solidFill>
              </a:rPr>
              <a:t>Постійність</a:t>
            </a:r>
            <a:r>
              <a:rPr lang="ru-RU" sz="31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660066"/>
                </a:solidFill>
              </a:rPr>
              <a:t> </a:t>
            </a:r>
            <a:r>
              <a:rPr lang="ru-RU" sz="3100" b="1" dirty="0" err="1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660066"/>
                </a:solidFill>
              </a:rPr>
              <a:t>пам'яті</a:t>
            </a:r>
            <a:r>
              <a:rPr lang="ru-RU" sz="31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660066"/>
                </a:solidFill>
              </a:rPr>
              <a:t>»</a:t>
            </a:r>
            <a:r>
              <a:rPr lang="ru-RU" sz="31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660066"/>
                </a:solidFill>
              </a:rPr>
              <a:t> </a:t>
            </a:r>
            <a:r>
              <a:rPr lang="en-US" dirty="0" smtClean="0"/>
              <a:t> — </a:t>
            </a:r>
            <a:r>
              <a:rPr lang="ru-RU" dirty="0" smtClean="0"/>
              <a:t>картина написана у 1931 </a:t>
            </a:r>
            <a:r>
              <a:rPr lang="ru-RU" dirty="0" err="1" smtClean="0"/>
              <a:t>році</a:t>
            </a:r>
            <a:r>
              <a:rPr lang="ru-RU" dirty="0" smtClean="0"/>
              <a:t>. Є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найвідоміших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 художника. </a:t>
            </a:r>
          </a:p>
          <a:p>
            <a:pPr>
              <a:buClr>
                <a:srgbClr val="FF3300"/>
              </a:buClr>
              <a:buFont typeface="Wingdings" pitchFamily="2" charset="2"/>
              <a:buChar char="v"/>
            </a:pPr>
            <a:r>
              <a:rPr lang="ru-RU" dirty="0" smtClean="0"/>
              <a:t>Три </a:t>
            </a:r>
            <a:r>
              <a:rPr lang="ru-RU" dirty="0" err="1" smtClean="0"/>
              <a:t>циферблати</a:t>
            </a:r>
            <a:r>
              <a:rPr lang="ru-RU" dirty="0" smtClean="0"/>
              <a:t> </a:t>
            </a:r>
            <a:r>
              <a:rPr lang="ru-RU" dirty="0" err="1" smtClean="0"/>
              <a:t>годинників</a:t>
            </a:r>
            <a:r>
              <a:rPr lang="ru-RU" dirty="0" smtClean="0"/>
              <a:t> </a:t>
            </a:r>
            <a:r>
              <a:rPr lang="ru-RU" dirty="0" err="1" smtClean="0"/>
              <a:t>ніби</a:t>
            </a:r>
            <a:r>
              <a:rPr lang="ru-RU" dirty="0" smtClean="0"/>
              <a:t> </a:t>
            </a:r>
            <a:r>
              <a:rPr lang="ru-RU" dirty="0" err="1" smtClean="0"/>
              <a:t>плавляться</a:t>
            </a:r>
            <a:r>
              <a:rPr lang="ru-RU" dirty="0" smtClean="0"/>
              <a:t>, </a:t>
            </a:r>
            <a:r>
              <a:rPr lang="ru-RU" dirty="0" err="1" smtClean="0"/>
              <a:t>стають</a:t>
            </a:r>
            <a:r>
              <a:rPr lang="ru-RU" dirty="0" smtClean="0"/>
              <a:t> </a:t>
            </a:r>
            <a:r>
              <a:rPr lang="ru-RU" dirty="0" err="1" smtClean="0"/>
              <a:t>м'якими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обтікають</a:t>
            </a:r>
            <a:r>
              <a:rPr lang="ru-RU" dirty="0" smtClean="0"/>
              <a:t> </a:t>
            </a:r>
            <a:r>
              <a:rPr lang="ru-RU" dirty="0" err="1" smtClean="0"/>
              <a:t>об'єкти</a:t>
            </a:r>
            <a:r>
              <a:rPr lang="ru-RU" dirty="0" smtClean="0"/>
              <a:t>, на </a:t>
            </a:r>
            <a:r>
              <a:rPr lang="ru-RU" dirty="0" err="1" smtClean="0"/>
              <a:t>які</a:t>
            </a:r>
            <a:r>
              <a:rPr lang="ru-RU" dirty="0" smtClean="0"/>
              <a:t> вони </a:t>
            </a:r>
            <a:r>
              <a:rPr lang="ru-RU" dirty="0" err="1" smtClean="0"/>
              <a:t>ніби</a:t>
            </a:r>
            <a:r>
              <a:rPr lang="ru-RU" dirty="0" smtClean="0"/>
              <a:t> </a:t>
            </a:r>
            <a:r>
              <a:rPr lang="ru-RU" dirty="0" err="1" smtClean="0"/>
              <a:t>накинуті</a:t>
            </a:r>
            <a:r>
              <a:rPr lang="ru-RU" dirty="0" smtClean="0"/>
              <a:t>. Один циферблат завис на </a:t>
            </a:r>
            <a:r>
              <a:rPr lang="ru-RU" dirty="0" err="1" smtClean="0"/>
              <a:t>гілці</a:t>
            </a:r>
            <a:r>
              <a:rPr lang="ru-RU" dirty="0" smtClean="0"/>
              <a:t> сухого </a:t>
            </a:r>
            <a:r>
              <a:rPr lang="ru-RU" dirty="0" err="1" smtClean="0"/>
              <a:t>обламаного</a:t>
            </a:r>
            <a:r>
              <a:rPr lang="ru-RU" dirty="0" smtClean="0"/>
              <a:t> дерева; </a:t>
            </a:r>
            <a:r>
              <a:rPr lang="ru-RU" dirty="0" err="1" smtClean="0"/>
              <a:t>другий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мухою,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повзе</a:t>
            </a:r>
            <a:r>
              <a:rPr lang="ru-RU" dirty="0" smtClean="0"/>
              <a:t> по </a:t>
            </a:r>
            <a:r>
              <a:rPr lang="ru-RU" dirty="0" err="1" smtClean="0"/>
              <a:t>ньому</a:t>
            </a:r>
            <a:r>
              <a:rPr lang="ru-RU" dirty="0" smtClean="0"/>
              <a:t>, </a:t>
            </a:r>
            <a:r>
              <a:rPr lang="ru-RU" dirty="0" err="1" smtClean="0"/>
              <a:t>охоплює</a:t>
            </a:r>
            <a:r>
              <a:rPr lang="ru-RU" dirty="0" smtClean="0"/>
              <a:t> край </a:t>
            </a:r>
            <a:r>
              <a:rPr lang="ru-RU" dirty="0" err="1" smtClean="0"/>
              <a:t>прямокутного</a:t>
            </a:r>
            <a:r>
              <a:rPr lang="ru-RU" dirty="0" smtClean="0"/>
              <a:t> </a:t>
            </a:r>
            <a:r>
              <a:rPr lang="ru-RU" dirty="0" err="1" smtClean="0"/>
              <a:t>подіуму</a:t>
            </a:r>
            <a:r>
              <a:rPr lang="ru-RU" dirty="0" smtClean="0"/>
              <a:t>; </a:t>
            </a:r>
            <a:r>
              <a:rPr lang="ru-RU" dirty="0" err="1" smtClean="0"/>
              <a:t>третій</a:t>
            </a:r>
            <a:r>
              <a:rPr lang="ru-RU" dirty="0" smtClean="0"/>
              <a:t> циферблат </a:t>
            </a:r>
            <a:r>
              <a:rPr lang="ru-RU" dirty="0" err="1" smtClean="0"/>
              <a:t>огортає</a:t>
            </a:r>
            <a:r>
              <a:rPr lang="ru-RU" dirty="0" smtClean="0"/>
              <a:t> </a:t>
            </a:r>
            <a:r>
              <a:rPr lang="ru-RU" dirty="0" err="1" smtClean="0"/>
              <a:t>дещо</a:t>
            </a:r>
            <a:r>
              <a:rPr lang="ru-RU" dirty="0" smtClean="0"/>
              <a:t>, схоже на </a:t>
            </a:r>
            <a:r>
              <a:rPr lang="ru-RU" dirty="0" err="1" smtClean="0"/>
              <a:t>деформовану</a:t>
            </a:r>
            <a:r>
              <a:rPr lang="ru-RU" dirty="0" smtClean="0"/>
              <a:t> </a:t>
            </a:r>
            <a:r>
              <a:rPr lang="ru-RU" dirty="0" err="1" smtClean="0"/>
              <a:t>чоловічу</a:t>
            </a:r>
            <a:r>
              <a:rPr lang="ru-RU" dirty="0" smtClean="0"/>
              <a:t> голову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заплющеними</a:t>
            </a:r>
            <a:r>
              <a:rPr lang="ru-RU" dirty="0" smtClean="0"/>
              <a:t> </a:t>
            </a:r>
            <a:r>
              <a:rPr lang="ru-RU" dirty="0" err="1" smtClean="0"/>
              <a:t>очима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6" name="Рисунок 5" descr="Постійність_пам'яті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947" y="914401"/>
            <a:ext cx="5303521" cy="4754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3046" y="446990"/>
            <a:ext cx="8051115" cy="608041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uk-UA" sz="9600" dirty="0" smtClean="0"/>
          </a:p>
          <a:p>
            <a:pPr algn="ctr">
              <a:buNone/>
            </a:pPr>
            <a:r>
              <a:rPr lang="uk-UA" sz="6600" dirty="0" smtClean="0">
                <a:ln w="38100">
                  <a:solidFill>
                    <a:srgbClr val="6600CC"/>
                  </a:solidFill>
                </a:ln>
                <a:solidFill>
                  <a:srgbClr val="3333FF"/>
                </a:solidFill>
                <a:latin typeface="Segoe Script" pitchFamily="34" charset="0"/>
              </a:rPr>
              <a:t>ДЯКУЮ ЗА УВАГУ!</a:t>
            </a:r>
          </a:p>
          <a:p>
            <a:pPr algn="ctr">
              <a:buNone/>
            </a:pPr>
            <a:endParaRPr lang="uk-UA" sz="6600" dirty="0">
              <a:ln w="38100">
                <a:solidFill>
                  <a:srgbClr val="6600CC"/>
                </a:solidFill>
              </a:ln>
              <a:solidFill>
                <a:srgbClr val="3333FF"/>
              </a:solidFill>
              <a:latin typeface="Segoe Script" pitchFamily="34" charset="0"/>
            </a:endParaRPr>
          </a:p>
          <a:p>
            <a:pPr algn="r">
              <a:buNone/>
            </a:pPr>
            <a:r>
              <a:rPr lang="uk-UA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Підготува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ли </a:t>
            </a:r>
            <a:r>
              <a:rPr lang="uk-UA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Герасименко</a:t>
            </a:r>
            <a:r>
              <a:rPr lang="uk-UA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 Анастасія</a:t>
            </a:r>
          </a:p>
          <a:p>
            <a:pPr algn="r">
              <a:buNone/>
            </a:pPr>
            <a:r>
              <a:rPr lang="uk-UA" sz="1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Та Олійник Ірина</a:t>
            </a:r>
            <a:endParaRPr lang="uk-UA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Script" pitchFamily="34" charset="0"/>
            </a:endParaRPr>
          </a:p>
          <a:p>
            <a:pPr algn="r">
              <a:buNone/>
            </a:pPr>
            <a:r>
              <a:rPr lang="uk-UA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11 клас</a:t>
            </a:r>
          </a:p>
          <a:p>
            <a:pPr algn="ctr">
              <a:buNone/>
            </a:pPr>
            <a:endParaRPr lang="ru-RU" sz="9600" dirty="0">
              <a:ln w="38100">
                <a:solidFill>
                  <a:srgbClr val="6600CC"/>
                </a:solidFill>
              </a:ln>
              <a:solidFill>
                <a:srgbClr val="3333FF"/>
              </a:solidFill>
              <a:latin typeface="Segoe Script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5395" y="250521"/>
            <a:ext cx="3730407" cy="6037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Один з </a:t>
            </a:r>
            <a:r>
              <a:rPr lang="ru-RU" dirty="0" err="1"/>
              <a:t>найвідоміших</a:t>
            </a:r>
            <a:r>
              <a:rPr lang="ru-RU" dirty="0"/>
              <a:t> </a:t>
            </a:r>
            <a:r>
              <a:rPr lang="ru-RU" dirty="0" err="1"/>
              <a:t>художників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Сальвадор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народився</a:t>
            </a:r>
            <a:r>
              <a:rPr lang="ru-RU" dirty="0"/>
              <a:t> в </a:t>
            </a:r>
            <a:r>
              <a:rPr lang="ru-RU" dirty="0" err="1"/>
              <a:t>Каталонії</a:t>
            </a:r>
            <a:r>
              <a:rPr lang="ru-RU" dirty="0"/>
              <a:t> (</a:t>
            </a:r>
            <a:r>
              <a:rPr lang="ru-RU" dirty="0" err="1"/>
              <a:t>Іспанія</a:t>
            </a:r>
            <a:r>
              <a:rPr lang="ru-RU" dirty="0"/>
              <a:t>) 11 </a:t>
            </a:r>
            <a:r>
              <a:rPr lang="ru-RU" dirty="0" err="1"/>
              <a:t>травня</a:t>
            </a:r>
            <a:r>
              <a:rPr lang="ru-RU" dirty="0"/>
              <a:t> 1904 року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i="1" dirty="0" smtClean="0"/>
              <a:t>«</a:t>
            </a:r>
            <a:r>
              <a:rPr lang="ru-RU" i="1" dirty="0" err="1"/>
              <a:t>Найпростішим</a:t>
            </a:r>
            <a:r>
              <a:rPr lang="ru-RU" i="1" dirty="0"/>
              <a:t> термометром </a:t>
            </a:r>
            <a:r>
              <a:rPr lang="ru-RU" i="1" dirty="0" err="1"/>
              <a:t>успіху</a:t>
            </a:r>
            <a:r>
              <a:rPr lang="ru-RU" i="1" dirty="0"/>
              <a:t> </a:t>
            </a:r>
            <a:r>
              <a:rPr lang="ru-RU" i="1" dirty="0" err="1"/>
              <a:t>може</a:t>
            </a:r>
            <a:r>
              <a:rPr lang="ru-RU" i="1" dirty="0"/>
              <a:t> </a:t>
            </a:r>
            <a:r>
              <a:rPr lang="ru-RU" i="1" dirty="0" err="1"/>
              <a:t>служити</a:t>
            </a:r>
            <a:r>
              <a:rPr lang="ru-RU" i="1" dirty="0"/>
              <a:t> </a:t>
            </a:r>
            <a:r>
              <a:rPr lang="ru-RU" i="1" dirty="0" err="1"/>
              <a:t>заздрість</a:t>
            </a:r>
            <a:r>
              <a:rPr lang="ru-RU" i="1" dirty="0"/>
              <a:t> </a:t>
            </a:r>
            <a:r>
              <a:rPr lang="ru-RU" i="1" dirty="0" err="1"/>
              <a:t>невдах</a:t>
            </a:r>
            <a:r>
              <a:rPr lang="ru-RU" i="1" dirty="0"/>
              <a:t>»</a:t>
            </a:r>
          </a:p>
          <a:p>
            <a:pPr marL="0" indent="0">
              <a:buNone/>
            </a:pPr>
            <a:r>
              <a:rPr lang="ru-RU" dirty="0"/>
              <a:t>—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Сальвадор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Далі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470" y="97741"/>
            <a:ext cx="3733910" cy="6437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488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3562" y="532356"/>
            <a:ext cx="3519813" cy="58997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Неабиякі</a:t>
            </a:r>
            <a:r>
              <a:rPr lang="ru-RU" dirty="0"/>
              <a:t> </a:t>
            </a:r>
            <a:r>
              <a:rPr lang="ru-RU" dirty="0" err="1"/>
              <a:t>здібності</a:t>
            </a:r>
            <a:r>
              <a:rPr lang="ru-RU" dirty="0"/>
              <a:t> до </a:t>
            </a:r>
            <a:r>
              <a:rPr lang="ru-RU" dirty="0" err="1"/>
              <a:t>малювання</a:t>
            </a:r>
            <a:r>
              <a:rPr lang="ru-RU" dirty="0"/>
              <a:t>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виявляв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в </a:t>
            </a:r>
            <a:r>
              <a:rPr lang="ru-RU" dirty="0" err="1"/>
              <a:t>ранньому</a:t>
            </a:r>
            <a:r>
              <a:rPr lang="ru-RU" dirty="0"/>
              <a:t> </a:t>
            </a:r>
            <a:r>
              <a:rPr lang="ru-RU" dirty="0" err="1"/>
              <a:t>дитинстві</a:t>
            </a:r>
            <a:r>
              <a:rPr lang="ru-RU" dirty="0"/>
              <a:t>. </a:t>
            </a:r>
            <a:r>
              <a:rPr lang="ru-RU" dirty="0" err="1"/>
              <a:t>Навіть</a:t>
            </a:r>
            <a:r>
              <a:rPr lang="ru-RU" dirty="0"/>
              <a:t> пейзаж, </a:t>
            </a:r>
            <a:r>
              <a:rPr lang="ru-RU" dirty="0" err="1"/>
              <a:t>створений</a:t>
            </a:r>
            <a:r>
              <a:rPr lang="ru-RU" dirty="0"/>
              <a:t> ним в 6-річному </a:t>
            </a:r>
            <a:r>
              <a:rPr lang="ru-RU" dirty="0" err="1"/>
              <a:t>віці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сміливо</a:t>
            </a:r>
            <a:r>
              <a:rPr lang="ru-RU" dirty="0"/>
              <a:t> </a:t>
            </a:r>
            <a:r>
              <a:rPr lang="ru-RU" dirty="0" err="1"/>
              <a:t>назвати</a:t>
            </a:r>
            <a:r>
              <a:rPr lang="ru-RU" dirty="0"/>
              <a:t> </a:t>
            </a:r>
            <a:r>
              <a:rPr lang="ru-RU" dirty="0" err="1"/>
              <a:t>геніальним</a:t>
            </a:r>
            <a:r>
              <a:rPr lang="ru-RU" dirty="0"/>
              <a:t>. Коли Сальвадору </a:t>
            </a:r>
            <a:r>
              <a:rPr lang="ru-RU" dirty="0" err="1"/>
              <a:t>виповнилося</a:t>
            </a:r>
            <a:r>
              <a:rPr lang="ru-RU" dirty="0"/>
              <a:t> 14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уже </a:t>
            </a:r>
            <a:r>
              <a:rPr lang="ru-RU" dirty="0" err="1"/>
              <a:t>міг</a:t>
            </a:r>
            <a:r>
              <a:rPr lang="ru-RU" dirty="0"/>
              <a:t> </a:t>
            </a:r>
            <a:r>
              <a:rPr lang="ru-RU" dirty="0" err="1"/>
              <a:t>похвалитися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міському</a:t>
            </a:r>
            <a:r>
              <a:rPr lang="ru-RU" dirty="0"/>
              <a:t> </a:t>
            </a:r>
            <a:r>
              <a:rPr lang="ru-RU" dirty="0" err="1"/>
              <a:t>театрі</a:t>
            </a:r>
            <a:r>
              <a:rPr lang="ru-RU" dirty="0"/>
              <a:t> проходила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персональна</a:t>
            </a:r>
            <a:r>
              <a:rPr lang="ru-RU" dirty="0"/>
              <a:t> </a:t>
            </a:r>
            <a:r>
              <a:rPr lang="ru-RU" dirty="0" err="1"/>
              <a:t>виставка</a:t>
            </a:r>
            <a:r>
              <a:rPr lang="ru-RU" dirty="0"/>
              <a:t>.</a:t>
            </a:r>
          </a:p>
          <a:p>
            <a:endParaRPr lang="ru-RU" i="1" dirty="0"/>
          </a:p>
          <a:p>
            <a:pPr marL="0" indent="0">
              <a:buNone/>
            </a:pPr>
            <a:r>
              <a:rPr lang="ru-RU" i="1" dirty="0"/>
              <a:t>«У </a:t>
            </a:r>
            <a:r>
              <a:rPr lang="ru-RU" i="1" dirty="0" err="1"/>
              <a:t>шість</a:t>
            </a:r>
            <a:r>
              <a:rPr lang="ru-RU" i="1" dirty="0"/>
              <a:t> </a:t>
            </a:r>
            <a:r>
              <a:rPr lang="ru-RU" i="1" dirty="0" err="1"/>
              <a:t>років</a:t>
            </a:r>
            <a:r>
              <a:rPr lang="ru-RU" i="1" dirty="0"/>
              <a:t> я </a:t>
            </a:r>
            <a:r>
              <a:rPr lang="ru-RU" i="1" dirty="0" err="1"/>
              <a:t>хотів</a:t>
            </a:r>
            <a:r>
              <a:rPr lang="ru-RU" i="1" dirty="0"/>
              <a:t> стати кухарем, в </a:t>
            </a:r>
            <a:r>
              <a:rPr lang="ru-RU" i="1" dirty="0" err="1"/>
              <a:t>сім</a:t>
            </a:r>
            <a:r>
              <a:rPr lang="ru-RU" i="1" dirty="0"/>
              <a:t> — Наполеоном, а </a:t>
            </a:r>
            <a:r>
              <a:rPr lang="ru-RU" i="1" dirty="0" err="1"/>
              <a:t>потім</a:t>
            </a:r>
            <a:r>
              <a:rPr lang="ru-RU" i="1" dirty="0"/>
              <a:t> </a:t>
            </a:r>
            <a:r>
              <a:rPr lang="ru-RU" i="1" dirty="0" err="1"/>
              <a:t>мої</a:t>
            </a:r>
            <a:r>
              <a:rPr lang="ru-RU" i="1" dirty="0"/>
              <a:t> </a:t>
            </a:r>
            <a:r>
              <a:rPr lang="ru-RU" i="1" dirty="0" err="1"/>
              <a:t>претензії</a:t>
            </a:r>
            <a:r>
              <a:rPr lang="ru-RU" i="1" dirty="0"/>
              <a:t> </a:t>
            </a:r>
            <a:r>
              <a:rPr lang="ru-RU" i="1" dirty="0" err="1"/>
              <a:t>постійно</a:t>
            </a:r>
            <a:r>
              <a:rPr lang="ru-RU" i="1" dirty="0"/>
              <a:t> росли»</a:t>
            </a:r>
          </a:p>
          <a:p>
            <a:pPr marL="0" indent="0">
              <a:buNone/>
            </a:pPr>
            <a:r>
              <a:rPr lang="ru-RU" dirty="0"/>
              <a:t>—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Сальвадор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Далі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5" y="801666"/>
            <a:ext cx="5000026" cy="5361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814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312" y="251216"/>
            <a:ext cx="4384110" cy="61753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err="1">
                <a:solidFill>
                  <a:srgbClr val="2C2C2C"/>
                </a:solidFill>
                <a:latin typeface="Roboto"/>
              </a:rPr>
              <a:t>Навчання</a:t>
            </a:r>
            <a:r>
              <a:rPr lang="ru-RU" sz="2400" dirty="0">
                <a:solidFill>
                  <a:srgbClr val="2C2C2C"/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rgbClr val="2C2C2C"/>
                </a:solidFill>
                <a:latin typeface="Roboto"/>
              </a:rPr>
              <a:t>живопису</a:t>
            </a:r>
            <a:r>
              <a:rPr lang="ru-RU" sz="2400" dirty="0">
                <a:solidFill>
                  <a:srgbClr val="2C2C2C"/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rgbClr val="2C2C2C"/>
                </a:solidFill>
                <a:latin typeface="Roboto"/>
              </a:rPr>
              <a:t>Далі</a:t>
            </a:r>
            <a:r>
              <a:rPr lang="ru-RU" sz="2400" dirty="0">
                <a:solidFill>
                  <a:srgbClr val="2C2C2C"/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rgbClr val="2C2C2C"/>
                </a:solidFill>
                <a:latin typeface="Roboto"/>
              </a:rPr>
              <a:t>продовжив</a:t>
            </a:r>
            <a:r>
              <a:rPr lang="ru-RU" sz="2400" dirty="0">
                <a:solidFill>
                  <a:srgbClr val="2C2C2C"/>
                </a:solidFill>
                <a:latin typeface="Roboto"/>
              </a:rPr>
              <a:t> в </a:t>
            </a:r>
            <a:r>
              <a:rPr lang="ru-RU" sz="2400" dirty="0" err="1">
                <a:solidFill>
                  <a:srgbClr val="2C2C2C"/>
                </a:solidFill>
                <a:latin typeface="Roboto"/>
              </a:rPr>
              <a:t>Королівській</a:t>
            </a:r>
            <a:r>
              <a:rPr lang="ru-RU" sz="2400" dirty="0">
                <a:solidFill>
                  <a:srgbClr val="2C2C2C"/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rgbClr val="2C2C2C"/>
                </a:solidFill>
                <a:latin typeface="Roboto"/>
              </a:rPr>
              <a:t>академії</a:t>
            </a:r>
            <a:r>
              <a:rPr lang="ru-RU" sz="2400" dirty="0">
                <a:solidFill>
                  <a:srgbClr val="2C2C2C"/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rgbClr val="2C2C2C"/>
                </a:solidFill>
                <a:latin typeface="Roboto"/>
              </a:rPr>
              <a:t>мистецтв</a:t>
            </a:r>
            <a:r>
              <a:rPr lang="ru-RU" sz="2400" dirty="0">
                <a:solidFill>
                  <a:srgbClr val="2C2C2C"/>
                </a:solidFill>
                <a:latin typeface="Roboto"/>
              </a:rPr>
              <a:t>. Там </a:t>
            </a:r>
            <a:r>
              <a:rPr lang="ru-RU" sz="2400" dirty="0" err="1">
                <a:solidFill>
                  <a:srgbClr val="2C2C2C"/>
                </a:solidFill>
                <a:latin typeface="Roboto"/>
              </a:rPr>
              <a:t>високо</a:t>
            </a:r>
            <a:r>
              <a:rPr lang="ru-RU" sz="2400" dirty="0">
                <a:solidFill>
                  <a:srgbClr val="2C2C2C"/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rgbClr val="2C2C2C"/>
                </a:solidFill>
                <a:latin typeface="Roboto"/>
              </a:rPr>
              <a:t>цінували</a:t>
            </a:r>
            <a:r>
              <a:rPr lang="ru-RU" sz="2400" dirty="0">
                <a:solidFill>
                  <a:srgbClr val="2C2C2C"/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rgbClr val="2C2C2C"/>
                </a:solidFill>
                <a:latin typeface="Roboto"/>
              </a:rPr>
              <a:t>його</a:t>
            </a:r>
            <a:r>
              <a:rPr lang="ru-RU" sz="2400" dirty="0">
                <a:solidFill>
                  <a:srgbClr val="2C2C2C"/>
                </a:solidFill>
                <a:latin typeface="Roboto"/>
              </a:rPr>
              <a:t> талант, але </a:t>
            </a:r>
            <a:r>
              <a:rPr lang="ru-RU" sz="2400" dirty="0" err="1">
                <a:solidFill>
                  <a:srgbClr val="2C2C2C"/>
                </a:solidFill>
                <a:latin typeface="Roboto"/>
              </a:rPr>
              <a:t>цього</a:t>
            </a:r>
            <a:r>
              <a:rPr lang="ru-RU" sz="2400" dirty="0">
                <a:solidFill>
                  <a:srgbClr val="2C2C2C"/>
                </a:solidFill>
                <a:latin typeface="Roboto"/>
              </a:rPr>
              <a:t> Сальвадору </a:t>
            </a:r>
            <a:r>
              <a:rPr lang="ru-RU" sz="2400" dirty="0" err="1">
                <a:solidFill>
                  <a:srgbClr val="2C2C2C"/>
                </a:solidFill>
                <a:latin typeface="Roboto"/>
              </a:rPr>
              <a:t>завжди</a:t>
            </a:r>
            <a:r>
              <a:rPr lang="ru-RU" sz="2400" dirty="0">
                <a:solidFill>
                  <a:srgbClr val="2C2C2C"/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rgbClr val="2C2C2C"/>
                </a:solidFill>
                <a:latin typeface="Roboto"/>
              </a:rPr>
              <a:t>здавалося</a:t>
            </a:r>
            <a:r>
              <a:rPr lang="ru-RU" sz="2400" dirty="0">
                <a:solidFill>
                  <a:srgbClr val="2C2C2C"/>
                </a:solidFill>
                <a:latin typeface="Roboto"/>
              </a:rPr>
              <a:t> мало. </a:t>
            </a:r>
            <a:r>
              <a:rPr lang="ru-RU" sz="2400" dirty="0" err="1">
                <a:solidFill>
                  <a:srgbClr val="2C2C2C"/>
                </a:solidFill>
                <a:latin typeface="Roboto"/>
              </a:rPr>
              <a:t>Він</a:t>
            </a:r>
            <a:r>
              <a:rPr lang="ru-RU" sz="2400" dirty="0">
                <a:solidFill>
                  <a:srgbClr val="2C2C2C"/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rgbClr val="2C2C2C"/>
                </a:solidFill>
                <a:latin typeface="Roboto"/>
              </a:rPr>
              <a:t>мріяв</a:t>
            </a:r>
            <a:r>
              <a:rPr lang="ru-RU" sz="2400" dirty="0">
                <a:solidFill>
                  <a:srgbClr val="2C2C2C"/>
                </a:solidFill>
                <a:latin typeface="Roboto"/>
              </a:rPr>
              <a:t> про </a:t>
            </a:r>
            <a:r>
              <a:rPr lang="ru-RU" sz="2400" dirty="0" err="1">
                <a:solidFill>
                  <a:srgbClr val="2C2C2C"/>
                </a:solidFill>
                <a:latin typeface="Roboto"/>
              </a:rPr>
              <a:t>світову</a:t>
            </a:r>
            <a:r>
              <a:rPr lang="ru-RU" sz="2400" dirty="0">
                <a:solidFill>
                  <a:srgbClr val="2C2C2C"/>
                </a:solidFill>
                <a:latin typeface="Roboto"/>
              </a:rPr>
              <a:t> славу, а для </a:t>
            </a:r>
            <a:r>
              <a:rPr lang="ru-RU" sz="2400" dirty="0" err="1">
                <a:solidFill>
                  <a:srgbClr val="2C2C2C"/>
                </a:solidFill>
                <a:latin typeface="Roboto"/>
              </a:rPr>
              <a:t>цього</a:t>
            </a:r>
            <a:r>
              <a:rPr lang="ru-RU" sz="2400" dirty="0">
                <a:solidFill>
                  <a:srgbClr val="2C2C2C"/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rgbClr val="2C2C2C"/>
                </a:solidFill>
                <a:latin typeface="Roboto"/>
              </a:rPr>
              <a:t>потрібно</a:t>
            </a:r>
            <a:r>
              <a:rPr lang="ru-RU" sz="2400" dirty="0">
                <a:solidFill>
                  <a:srgbClr val="2C2C2C"/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rgbClr val="2C2C2C"/>
                </a:solidFill>
                <a:latin typeface="Roboto"/>
              </a:rPr>
              <a:t>було</a:t>
            </a:r>
            <a:r>
              <a:rPr lang="ru-RU" sz="2400" dirty="0">
                <a:solidFill>
                  <a:srgbClr val="2C2C2C"/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rgbClr val="2C2C2C"/>
                </a:solidFill>
                <a:latin typeface="Roboto"/>
              </a:rPr>
              <a:t>виділятися</a:t>
            </a:r>
            <a:r>
              <a:rPr lang="ru-RU" sz="2400" dirty="0">
                <a:solidFill>
                  <a:srgbClr val="2C2C2C"/>
                </a:solidFill>
                <a:latin typeface="Roboto"/>
              </a:rPr>
              <a:t>. Так </a:t>
            </a:r>
            <a:r>
              <a:rPr lang="ru-RU" sz="2400" dirty="0" err="1">
                <a:solidFill>
                  <a:srgbClr val="2C2C2C"/>
                </a:solidFill>
                <a:latin typeface="Roboto"/>
              </a:rPr>
              <a:t>він</a:t>
            </a:r>
            <a:r>
              <a:rPr lang="ru-RU" sz="2400" dirty="0">
                <a:solidFill>
                  <a:srgbClr val="2C2C2C"/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rgbClr val="2C2C2C"/>
                </a:solidFill>
                <a:latin typeface="Roboto"/>
              </a:rPr>
              <a:t>винайшов</a:t>
            </a:r>
            <a:r>
              <a:rPr lang="ru-RU" sz="2400" dirty="0">
                <a:solidFill>
                  <a:srgbClr val="2C2C2C"/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rgbClr val="2C2C2C"/>
                </a:solidFill>
                <a:latin typeface="Roboto"/>
              </a:rPr>
              <a:t>свій</a:t>
            </a:r>
            <a:r>
              <a:rPr lang="ru-RU" sz="2400" dirty="0">
                <a:solidFill>
                  <a:srgbClr val="2C2C2C"/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rgbClr val="2C2C2C"/>
                </a:solidFill>
                <a:latin typeface="Roboto"/>
              </a:rPr>
              <a:t>унікальний</a:t>
            </a:r>
            <a:r>
              <a:rPr lang="ru-RU" sz="2400" dirty="0">
                <a:solidFill>
                  <a:srgbClr val="2C2C2C"/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rgbClr val="2C2C2C"/>
                </a:solidFill>
                <a:latin typeface="Roboto"/>
              </a:rPr>
              <a:t>творчий</a:t>
            </a:r>
            <a:r>
              <a:rPr lang="ru-RU" sz="2400" dirty="0">
                <a:solidFill>
                  <a:srgbClr val="2C2C2C"/>
                </a:solidFill>
                <a:latin typeface="Roboto"/>
              </a:rPr>
              <a:t> почерк. </a:t>
            </a:r>
            <a:r>
              <a:rPr lang="ru-RU" sz="2400" dirty="0" err="1">
                <a:solidFill>
                  <a:srgbClr val="2C2C2C"/>
                </a:solidFill>
                <a:latin typeface="Roboto"/>
              </a:rPr>
              <a:t>Він</a:t>
            </a:r>
            <a:r>
              <a:rPr lang="ru-RU" sz="2400" dirty="0">
                <a:solidFill>
                  <a:srgbClr val="2C2C2C"/>
                </a:solidFill>
                <a:latin typeface="Roboto"/>
              </a:rPr>
              <a:t> буквально </a:t>
            </a:r>
            <a:r>
              <a:rPr lang="ru-RU" sz="2400" dirty="0" err="1">
                <a:solidFill>
                  <a:srgbClr val="2C2C2C"/>
                </a:solidFill>
                <a:latin typeface="Roboto"/>
              </a:rPr>
              <a:t>шокував</a:t>
            </a:r>
            <a:r>
              <a:rPr lang="ru-RU" sz="2400" dirty="0">
                <a:solidFill>
                  <a:srgbClr val="2C2C2C"/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rgbClr val="2C2C2C"/>
                </a:solidFill>
                <a:latin typeface="Roboto"/>
              </a:rPr>
              <a:t>всіх</a:t>
            </a:r>
            <a:r>
              <a:rPr lang="ru-RU" sz="2400" dirty="0">
                <a:solidFill>
                  <a:srgbClr val="2C2C2C"/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rgbClr val="2C2C2C"/>
                </a:solidFill>
                <a:latin typeface="Roboto"/>
              </a:rPr>
              <a:t>цінителів</a:t>
            </a:r>
            <a:r>
              <a:rPr lang="ru-RU" sz="2400" dirty="0">
                <a:solidFill>
                  <a:srgbClr val="2C2C2C"/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rgbClr val="2C2C2C"/>
                </a:solidFill>
                <a:latin typeface="Roboto"/>
              </a:rPr>
              <a:t>мистецтва</a:t>
            </a:r>
            <a:r>
              <a:rPr lang="ru-RU" sz="2400" dirty="0">
                <a:solidFill>
                  <a:srgbClr val="2C2C2C"/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rgbClr val="2C2C2C"/>
                </a:solidFill>
                <a:latin typeface="Roboto"/>
              </a:rPr>
              <a:t>своїми</a:t>
            </a:r>
            <a:r>
              <a:rPr lang="ru-RU" sz="2400" dirty="0">
                <a:solidFill>
                  <a:srgbClr val="2C2C2C"/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rgbClr val="2C2C2C"/>
                </a:solidFill>
                <a:latin typeface="Roboto"/>
              </a:rPr>
              <a:t>моторошними</a:t>
            </a:r>
            <a:r>
              <a:rPr lang="ru-RU" sz="2400" dirty="0">
                <a:solidFill>
                  <a:srgbClr val="2C2C2C"/>
                </a:solidFill>
                <a:latin typeface="Roboto"/>
              </a:rPr>
              <a:t> </a:t>
            </a:r>
            <a:r>
              <a:rPr lang="ru-RU" sz="2400" dirty="0" err="1">
                <a:solidFill>
                  <a:srgbClr val="2C2C2C"/>
                </a:solidFill>
                <a:latin typeface="Roboto"/>
              </a:rPr>
              <a:t>фантазіями</a:t>
            </a:r>
            <a:r>
              <a:rPr lang="ru-RU" sz="2400" dirty="0" smtClean="0">
                <a:solidFill>
                  <a:srgbClr val="2C2C2C"/>
                </a:solidFill>
                <a:latin typeface="Roboto"/>
              </a:rPr>
              <a:t>.</a:t>
            </a:r>
          </a:p>
          <a:p>
            <a:pPr marL="0" indent="0">
              <a:buNone/>
            </a:pPr>
            <a:r>
              <a:rPr lang="ru-RU" sz="2400" dirty="0" err="1"/>
              <a:t>Пише</a:t>
            </a:r>
            <a:r>
              <a:rPr lang="ru-RU" sz="2400" dirty="0"/>
              <a:t> </a:t>
            </a:r>
            <a:r>
              <a:rPr lang="ru-RU" sz="2400" dirty="0" err="1"/>
              <a:t>картини</a:t>
            </a:r>
            <a:r>
              <a:rPr lang="ru-RU" sz="2400" dirty="0"/>
              <a:t> 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Тітонька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Анна за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шиттям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Кадакесі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 (1916-1917), «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Сутінковий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старий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 (1918-1919).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942" y="0"/>
            <a:ext cx="3937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1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734" y="3820438"/>
            <a:ext cx="5260932" cy="313777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sz="3400" dirty="0" smtClean="0"/>
              <a:t>У 1920 році Д</a:t>
            </a:r>
            <a:r>
              <a:rPr lang="ru-RU" sz="3400" dirty="0" err="1" smtClean="0"/>
              <a:t>алі</a:t>
            </a:r>
            <a:r>
              <a:rPr lang="ru-RU" sz="3400" dirty="0" smtClean="0"/>
              <a:t> </a:t>
            </a:r>
            <a:r>
              <a:rPr lang="ru-RU" sz="3400" dirty="0" err="1"/>
              <a:t>вступає</a:t>
            </a:r>
            <a:r>
              <a:rPr lang="ru-RU" sz="3400" dirty="0"/>
              <a:t> до </a:t>
            </a:r>
            <a:r>
              <a:rPr lang="ru-RU" sz="3400" dirty="0" err="1"/>
              <a:t>Школи</a:t>
            </a:r>
            <a:r>
              <a:rPr lang="ru-RU" sz="3400" dirty="0"/>
              <a:t> </a:t>
            </a:r>
            <a:r>
              <a:rPr lang="ru-RU" sz="3400" dirty="0" err="1"/>
              <a:t>витончених</a:t>
            </a:r>
            <a:r>
              <a:rPr lang="ru-RU" sz="3400" dirty="0"/>
              <a:t> </a:t>
            </a:r>
            <a:r>
              <a:rPr lang="ru-RU" sz="3400" dirty="0" err="1"/>
              <a:t>мистецтв</a:t>
            </a:r>
            <a:r>
              <a:rPr lang="ru-RU" sz="3400" dirty="0"/>
              <a:t> при </a:t>
            </a:r>
            <a:r>
              <a:rPr lang="ru-RU" sz="3400" dirty="0" err="1"/>
              <a:t>Академії</a:t>
            </a:r>
            <a:r>
              <a:rPr lang="ru-RU" sz="3400" dirty="0"/>
              <a:t> </a:t>
            </a:r>
            <a:r>
              <a:rPr lang="ru-RU" sz="3400" dirty="0" err="1"/>
              <a:t>мистецтв</a:t>
            </a:r>
            <a:r>
              <a:rPr lang="ru-RU" sz="3400" dirty="0"/>
              <a:t> Сан-Фернандо в </a:t>
            </a:r>
            <a:r>
              <a:rPr lang="ru-RU" sz="3400" dirty="0" err="1"/>
              <a:t>Мадриді</a:t>
            </a:r>
            <a:r>
              <a:rPr lang="ru-RU" sz="3400" dirty="0"/>
              <a:t>, де </a:t>
            </a:r>
            <a:r>
              <a:rPr lang="ru-RU" sz="3400" dirty="0" err="1"/>
              <a:t>вивчає</a:t>
            </a:r>
            <a:r>
              <a:rPr lang="ru-RU" sz="3400" dirty="0"/>
              <a:t> </a:t>
            </a:r>
            <a:r>
              <a:rPr lang="ru-RU" sz="3400" dirty="0" err="1"/>
              <a:t>малюнок</a:t>
            </a:r>
            <a:r>
              <a:rPr lang="ru-RU" sz="3400" dirty="0"/>
              <a:t>, </a:t>
            </a:r>
            <a:r>
              <a:rPr lang="ru-RU" sz="3400" dirty="0" err="1"/>
              <a:t>живопис</a:t>
            </a:r>
            <a:r>
              <a:rPr lang="ru-RU" sz="3400" dirty="0"/>
              <a:t> і скульптуру. </a:t>
            </a:r>
            <a:r>
              <a:rPr lang="ru-RU" sz="3400" dirty="0" err="1"/>
              <a:t>Вступає</a:t>
            </a:r>
            <a:r>
              <a:rPr lang="ru-RU" sz="3400" dirty="0"/>
              <a:t> в </a:t>
            </a:r>
            <a:r>
              <a:rPr lang="ru-RU" sz="3400" dirty="0" err="1"/>
              <a:t>тісний</a:t>
            </a:r>
            <a:r>
              <a:rPr lang="ru-RU" sz="3400" dirty="0"/>
              <a:t> контакт з </a:t>
            </a:r>
            <a:r>
              <a:rPr lang="ru-RU" sz="3400" dirty="0" err="1"/>
              <a:t>авангардистськими</a:t>
            </a:r>
            <a:r>
              <a:rPr lang="ru-RU" sz="3400" dirty="0"/>
              <a:t> </a:t>
            </a:r>
            <a:r>
              <a:rPr lang="ru-RU" sz="3400" dirty="0" err="1"/>
              <a:t>рухами</a:t>
            </a:r>
            <a:r>
              <a:rPr lang="ru-RU" sz="3400" dirty="0"/>
              <a:t>, </a:t>
            </a:r>
            <a:r>
              <a:rPr lang="ru-RU" sz="3400" dirty="0" err="1"/>
              <a:t>захоплюється</a:t>
            </a:r>
            <a:r>
              <a:rPr lang="ru-RU" sz="3400" dirty="0"/>
              <a:t> Сезанном та </a:t>
            </a:r>
            <a:r>
              <a:rPr lang="ru-RU" sz="3400" dirty="0" err="1"/>
              <a:t>італійським</a:t>
            </a:r>
            <a:r>
              <a:rPr lang="ru-RU" sz="3400" dirty="0"/>
              <a:t> футуризмом, </a:t>
            </a:r>
            <a:r>
              <a:rPr lang="ru-RU" sz="3400" dirty="0" err="1"/>
              <a:t>який</a:t>
            </a:r>
            <a:r>
              <a:rPr lang="ru-RU" sz="3400" dirty="0"/>
              <a:t> справляли в той час </a:t>
            </a:r>
            <a:r>
              <a:rPr lang="ru-RU" sz="3400" dirty="0" err="1"/>
              <a:t>явний</a:t>
            </a:r>
            <a:r>
              <a:rPr lang="ru-RU" sz="3400" dirty="0"/>
              <a:t> </a:t>
            </a:r>
            <a:r>
              <a:rPr lang="ru-RU" sz="3400" dirty="0" err="1"/>
              <a:t>вплив</a:t>
            </a:r>
            <a:r>
              <a:rPr lang="ru-RU" sz="3400" dirty="0"/>
              <a:t> на </a:t>
            </a:r>
            <a:r>
              <a:rPr lang="ru-RU" sz="3400" dirty="0" err="1"/>
              <a:t>його</a:t>
            </a:r>
            <a:r>
              <a:rPr lang="ru-RU" sz="3400" dirty="0"/>
              <a:t> </a:t>
            </a:r>
            <a:r>
              <a:rPr lang="ru-RU" sz="3400" dirty="0" err="1"/>
              <a:t>творчість</a:t>
            </a:r>
            <a:r>
              <a:rPr lang="ru-RU" sz="3400" dirty="0"/>
              <a:t>, особливо на </a:t>
            </a:r>
            <a:r>
              <a:rPr lang="ru-RU" sz="3400" dirty="0" err="1"/>
              <a:t>портрети</a:t>
            </a:r>
            <a:r>
              <a:rPr lang="ru-RU" sz="3400" dirty="0"/>
              <a:t>, </a:t>
            </a:r>
            <a:r>
              <a:rPr lang="ru-RU" sz="3400" dirty="0" err="1"/>
              <a:t>пейзажі</a:t>
            </a:r>
            <a:r>
              <a:rPr lang="ru-RU" sz="3400" dirty="0"/>
              <a:t> та </a:t>
            </a:r>
            <a:r>
              <a:rPr lang="ru-RU" sz="3400" dirty="0" err="1"/>
              <a:t>натюрморти</a:t>
            </a:r>
            <a:r>
              <a:rPr lang="ru-RU" sz="3400" dirty="0"/>
              <a:t>. </a:t>
            </a:r>
            <a:r>
              <a:rPr lang="ru-RU" sz="3400" dirty="0" err="1"/>
              <a:t>Зближується</a:t>
            </a:r>
            <a:r>
              <a:rPr lang="ru-RU" sz="3400" dirty="0"/>
              <a:t> з </a:t>
            </a:r>
            <a:r>
              <a:rPr lang="ru-RU" sz="3400" dirty="0" err="1"/>
              <a:t>літературними</a:t>
            </a:r>
            <a:r>
              <a:rPr lang="ru-RU" sz="3400" dirty="0"/>
              <a:t> та </a:t>
            </a:r>
            <a:r>
              <a:rPr lang="ru-RU" sz="3400" dirty="0" err="1"/>
              <a:t>художніми</a:t>
            </a:r>
            <a:r>
              <a:rPr lang="ru-RU" sz="3400" dirty="0"/>
              <a:t> колами Мадрида і </a:t>
            </a:r>
            <a:r>
              <a:rPr lang="ru-RU" sz="3400" dirty="0" err="1"/>
              <a:t>знайомиться</a:t>
            </a:r>
            <a:r>
              <a:rPr lang="ru-RU" sz="3400" dirty="0"/>
              <a:t> з </a:t>
            </a:r>
            <a:r>
              <a:rPr lang="ru-RU" sz="3400" dirty="0" err="1"/>
              <a:t>Луїсом</a:t>
            </a:r>
            <a:r>
              <a:rPr lang="ru-RU" sz="3400" dirty="0"/>
              <a:t> </a:t>
            </a:r>
            <a:r>
              <a:rPr lang="ru-RU" sz="3400" dirty="0" err="1"/>
              <a:t>Бунюелем</a:t>
            </a:r>
            <a:r>
              <a:rPr lang="ru-RU" sz="3400" dirty="0"/>
              <a:t> і </a:t>
            </a:r>
            <a:r>
              <a:rPr lang="ru-RU" sz="3400" dirty="0" err="1"/>
              <a:t>Федеріко</a:t>
            </a:r>
            <a:r>
              <a:rPr lang="ru-RU" sz="3400" dirty="0"/>
              <a:t> </a:t>
            </a:r>
            <a:r>
              <a:rPr lang="ru-RU" sz="3400" dirty="0" err="1"/>
              <a:t>Гарсіа</a:t>
            </a:r>
            <a:r>
              <a:rPr lang="ru-RU" sz="3400" dirty="0"/>
              <a:t> </a:t>
            </a:r>
            <a:r>
              <a:rPr lang="ru-RU" sz="3400" dirty="0" err="1"/>
              <a:t>Лоркою</a:t>
            </a:r>
            <a:r>
              <a:rPr lang="ru-RU" sz="3400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8" y="187890"/>
            <a:ext cx="4409162" cy="33068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122" y="1139867"/>
            <a:ext cx="3668878" cy="498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7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9" name="Заголовок 5"/>
          <p:cNvSpPr>
            <a:spLocks noGrp="1"/>
          </p:cNvSpPr>
          <p:nvPr>
            <p:ph sz="quarter" idx="13"/>
          </p:nvPr>
        </p:nvSpPr>
        <p:spPr>
          <a:xfrm>
            <a:off x="791488" y="4869450"/>
            <a:ext cx="3886200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uk-UA" sz="2000" dirty="0"/>
              <a:t>Пише </a:t>
            </a:r>
            <a:r>
              <a:rPr lang="uk-UA" sz="2000" dirty="0" smtClean="0"/>
              <a:t>«</a:t>
            </a:r>
            <a:r>
              <a:rPr lang="uk-UA" sz="2000" b="1" dirty="0"/>
              <a:t>Автопортрет</a:t>
            </a:r>
            <a:r>
              <a:rPr lang="uk-UA" sz="2000" dirty="0"/>
              <a:t>», </a:t>
            </a:r>
            <a:r>
              <a:rPr lang="uk-UA" sz="2000" dirty="0" smtClean="0"/>
              <a:t>1921</a:t>
            </a:r>
          </a:p>
          <a:p>
            <a:pPr marL="0" indent="0">
              <a:buNone/>
            </a:pPr>
            <a:r>
              <a:rPr lang="uk-UA" sz="2000" dirty="0" smtClean="0"/>
              <a:t> </a:t>
            </a:r>
          </a:p>
          <a:p>
            <a:pPr marL="0" indent="0">
              <a:buNone/>
            </a:pPr>
            <a:r>
              <a:rPr lang="uk-UA" sz="2000" dirty="0" smtClean="0"/>
              <a:t>«</a:t>
            </a:r>
            <a:r>
              <a:rPr lang="uk-UA" sz="2000" b="1" dirty="0"/>
              <a:t>Портрет мого батька</a:t>
            </a:r>
            <a:r>
              <a:rPr lang="uk-UA" sz="2000" dirty="0"/>
              <a:t>», </a:t>
            </a:r>
            <a:r>
              <a:rPr lang="uk-UA" sz="2000" dirty="0" smtClean="0"/>
              <a:t>1921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2888"/>
            <a:ext cx="4772353" cy="3969007"/>
          </a:xfrm>
          <a:prstGeom prst="rect">
            <a:avLst/>
          </a:prstGeom>
        </p:spPr>
      </p:pic>
      <p:pic>
        <p:nvPicPr>
          <p:cNvPr id="7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52" y="552888"/>
            <a:ext cx="4274969" cy="610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04800" y="228600"/>
            <a:ext cx="86106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mtClean="0"/>
              <a:t>Музою Сальвадора Далі була його дружина Олена Дьяконова, яку він називав просто Гала (в перекладі з французької мови — «свято»). Протягом 53 років Гала всіляко підтримувала безумства Далі, якими рухало марнославство. Після смерті дружини Сальвадор Далі прожив 7 років.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3" y="2095501"/>
            <a:ext cx="4818923" cy="3215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81" y="2095501"/>
            <a:ext cx="3561364" cy="4633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38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ala_dali_madon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427" y="824563"/>
            <a:ext cx="4591833" cy="5920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308" y="448815"/>
            <a:ext cx="47244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9A960B-CD0A-42FF-852C-61517DDB59C5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6" name="Рисунок 5" descr="Дали и Гал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93710" y="2442576"/>
            <a:ext cx="3466108" cy="4415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429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a4e329e18de146b5c6989bf928d77db879176e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353</TotalTime>
  <Words>768</Words>
  <Application>Microsoft Office PowerPoint</Application>
  <PresentationFormat>Экран (4:3)</PresentationFormat>
  <Paragraphs>85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Цікаві факти</vt:lpstr>
      <vt:lpstr>Презентация PowerPoint</vt:lpstr>
      <vt:lpstr>Відомі картини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admin</cp:lastModifiedBy>
  <cp:revision>44</cp:revision>
  <dcterms:created xsi:type="dcterms:W3CDTF">2013-01-23T05:00:32Z</dcterms:created>
  <dcterms:modified xsi:type="dcterms:W3CDTF">2015-02-09T16:07:34Z</dcterms:modified>
</cp:coreProperties>
</file>