
<file path=[Content_Types].xml><?xml version="1.0" encoding="utf-8"?>
<Types xmlns="http://schemas.openxmlformats.org/package/2006/content-types">
  <Default Extension="bin" ContentType="audio/unknown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3A7AFA2-662D-4178-A988-9AEE17468142}" type="datetimeFigureOut">
              <a:rPr lang="uk-UA" smtClean="0"/>
              <a:t>14.03.2013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CD48945-AD5C-4A1A-B0FB-51F3A11B6D99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A7AFA2-662D-4178-A988-9AEE17468142}" type="datetimeFigureOut">
              <a:rPr lang="uk-UA" smtClean="0"/>
              <a:t>14.03.2013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D48945-AD5C-4A1A-B0FB-51F3A11B6D99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A7AFA2-662D-4178-A988-9AEE17468142}" type="datetimeFigureOut">
              <a:rPr lang="uk-UA" smtClean="0"/>
              <a:t>14.03.2013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D48945-AD5C-4A1A-B0FB-51F3A11B6D99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A7AFA2-662D-4178-A988-9AEE17468142}" type="datetimeFigureOut">
              <a:rPr lang="uk-UA" smtClean="0"/>
              <a:t>14.03.2013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D48945-AD5C-4A1A-B0FB-51F3A11B6D99}" type="slidenum">
              <a:rPr lang="uk-UA" smtClean="0"/>
              <a:t>‹№›</a:t>
            </a:fld>
            <a:endParaRPr lang="uk-UA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A7AFA2-662D-4178-A988-9AEE17468142}" type="datetimeFigureOut">
              <a:rPr lang="uk-UA" smtClean="0"/>
              <a:t>14.03.2013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D48945-AD5C-4A1A-B0FB-51F3A11B6D99}" type="slidenum">
              <a:rPr lang="uk-UA" smtClean="0"/>
              <a:t>‹№›</a:t>
            </a:fld>
            <a:endParaRPr lang="uk-UA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A7AFA2-662D-4178-A988-9AEE17468142}" type="datetimeFigureOut">
              <a:rPr lang="uk-UA" smtClean="0"/>
              <a:t>14.03.2013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D48945-AD5C-4A1A-B0FB-51F3A11B6D99}" type="slidenum">
              <a:rPr lang="uk-UA" smtClean="0"/>
              <a:t>‹№›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A7AFA2-662D-4178-A988-9AEE17468142}" type="datetimeFigureOut">
              <a:rPr lang="uk-UA" smtClean="0"/>
              <a:t>14.03.2013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D48945-AD5C-4A1A-B0FB-51F3A11B6D99}" type="slidenum">
              <a:rPr lang="uk-UA" smtClean="0"/>
              <a:t>‹№›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A7AFA2-662D-4178-A988-9AEE17468142}" type="datetimeFigureOut">
              <a:rPr lang="uk-UA" smtClean="0"/>
              <a:t>14.03.2013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D48945-AD5C-4A1A-B0FB-51F3A11B6D99}" type="slidenum">
              <a:rPr lang="uk-UA" smtClean="0"/>
              <a:t>‹№›</a:t>
            </a:fld>
            <a:endParaRPr lang="uk-UA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A7AFA2-662D-4178-A988-9AEE17468142}" type="datetimeFigureOut">
              <a:rPr lang="uk-UA" smtClean="0"/>
              <a:t>14.03.2013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D48945-AD5C-4A1A-B0FB-51F3A11B6D99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3A7AFA2-662D-4178-A988-9AEE17468142}" type="datetimeFigureOut">
              <a:rPr lang="uk-UA" smtClean="0"/>
              <a:t>14.03.2013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D48945-AD5C-4A1A-B0FB-51F3A11B6D99}" type="slidenum">
              <a:rPr lang="uk-UA" smtClean="0"/>
              <a:t>‹№›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3A7AFA2-662D-4178-A988-9AEE17468142}" type="datetimeFigureOut">
              <a:rPr lang="uk-UA" smtClean="0"/>
              <a:t>14.03.2013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CD48945-AD5C-4A1A-B0FB-51F3A11B6D99}" type="slidenum">
              <a:rPr lang="uk-UA" smtClean="0"/>
              <a:t>‹№›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3A7AFA2-662D-4178-A988-9AEE17468142}" type="datetimeFigureOut">
              <a:rPr lang="uk-UA" smtClean="0"/>
              <a:t>14.03.2013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CD48945-AD5C-4A1A-B0FB-51F3A11B6D99}" type="slidenum">
              <a:rPr lang="uk-UA" smtClean="0"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uk.wikipedia.org/wiki/%D0%A4%D0%B0%D0%B9%D0%BB:Nationalgallery.jpg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uk.wikipedia.org/wiki/%D0%A4%D0%B0%D0%B9%D0%BB:P4087982.JPG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4%D0%B0%D0%B9%D0%BB:The_Aldobrandini_Madonna.jpg" TargetMode="External"/><Relationship Id="rId13" Type="http://schemas.openxmlformats.org/officeDocument/2006/relationships/hyperlink" Target="http://uk.wikipedia.org/wiki/%D0%A0%D0%B0%D1%84%D0%B0%D0%B5%D0%BB%D1%8C" TargetMode="External"/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12" Type="http://schemas.openxmlformats.org/officeDocument/2006/relationships/hyperlink" Target="http://uk.wikipedia.org/wiki/%D0%9B%D0%B5%D0%BE%D0%BD%D0%B0%D1%80%D0%B4%D0%BE_%D0%B4%D0%B0_%D0%92%D1%96%D0%BD%D1%87%D1%96" TargetMode="External"/><Relationship Id="rId2" Type="http://schemas.openxmlformats.org/officeDocument/2006/relationships/hyperlink" Target="http://uk.wikipedia.org/wiki/%D0%A4%D0%B0%D0%B9%D0%BB:San_Romano_Battle_(Paolo_Uccello,_London)_01.jpg" TargetMode="External"/><Relationship Id="rId16" Type="http://schemas.openxmlformats.org/officeDocument/2006/relationships/hyperlink" Target="http://uk.wikipedia.org/wiki/%D0%94%D0%B6%D0%BE%D0%B2%D0%B0%D0%BD%D0%BD%D1%96_%D0%91%D0%BE%D0%BB%D1%8C%D1%82%D1%80%D0%B0%D1%84%D1%84%D1%96%D0%BE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k.wikipedia.org/wiki/%D0%A4%D0%B0%D0%B9%D0%BB:Leonardo_da_Vinci_027.jpg" TargetMode="External"/><Relationship Id="rId11" Type="http://schemas.openxmlformats.org/officeDocument/2006/relationships/hyperlink" Target="http://uk.wikipedia.org/wiki/%D0%A1%D0%B0%D0%BD%D0%B4%D1%80%D0%BE_%D0%91%D0%BE%D1%82%D1%96%D1%87%D0%B5%D0%BB%D0%BB%D1%96" TargetMode="External"/><Relationship Id="rId5" Type="http://schemas.openxmlformats.org/officeDocument/2006/relationships/image" Target="../media/image5.jpeg"/><Relationship Id="rId15" Type="http://schemas.openxmlformats.org/officeDocument/2006/relationships/image" Target="../media/image8.jpeg"/><Relationship Id="rId10" Type="http://schemas.openxmlformats.org/officeDocument/2006/relationships/hyperlink" Target="http://uk.wikipedia.org/wiki/%D0%9F%D0%B0%D0%BE%D0%BB%D0%BE_%D0%A3%D1%87%D0%B5%D0%BB%D0%BB%D0%BE" TargetMode="External"/><Relationship Id="rId4" Type="http://schemas.openxmlformats.org/officeDocument/2006/relationships/hyperlink" Target="http://uk.wikipedia.org/wiki/%D0%A4%D0%B0%D0%B9%D0%BB:Venus_and_Mars.jpg" TargetMode="External"/><Relationship Id="rId9" Type="http://schemas.openxmlformats.org/officeDocument/2006/relationships/image" Target="../media/image7.jpeg"/><Relationship Id="rId14" Type="http://schemas.openxmlformats.org/officeDocument/2006/relationships/hyperlink" Target="http://uk.wikipedia.org/wiki/%D0%A4%D0%B0%D0%B9%D0%BB:Giovanni_Antonio_Boltraffio_008.jpg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4%D0%B0%D0%B9%D0%BB:Paolo_Veronese_020.jpg" TargetMode="External"/><Relationship Id="rId13" Type="http://schemas.openxmlformats.org/officeDocument/2006/relationships/hyperlink" Target="http://uk.wikipedia.org/wiki/%D0%92%D0%B5%D0%BB%D0%B0%D1%81%D0%BA%D0%B5%D1%81" TargetMode="External"/><Relationship Id="rId3" Type="http://schemas.openxmlformats.org/officeDocument/2006/relationships/image" Target="../media/image9.jpeg"/><Relationship Id="rId7" Type="http://schemas.openxmlformats.org/officeDocument/2006/relationships/hyperlink" Target="http://uk.wikipedia.org/wiki/%D0%A2%D1%96%D1%86%D1%96%D0%B0%D0%BD" TargetMode="External"/><Relationship Id="rId12" Type="http://schemas.openxmlformats.org/officeDocument/2006/relationships/hyperlink" Target="http://uk.wikipedia.org/wiki/%D0%9F%D0%B0%D0%BE%D0%BB%D0%BE_%D0%92%D0%B5%D1%80%D0%BE%D0%BD%D0%B5%D0%B7%D0%B5" TargetMode="External"/><Relationship Id="rId2" Type="http://schemas.openxmlformats.org/officeDocument/2006/relationships/hyperlink" Target="http://uk.wikipedia.org/wiki/%D0%A4%D0%B0%D0%B9%D0%BB:Hans_Holbein_the_Younger_-_The_Ambassadors_-_Google_Art_Project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k.wikipedia.org/wiki/%D0%93%D0%B0%D0%BD%D1%81_%D0%93%D0%BE%D0%BB%D1%8C%D0%B1%D0%B0%D0%B9%D0%BD_%D0%BC%D0%BE%D0%BB%D0%BE%D0%B4%D1%88%D0%B8%D0%B9" TargetMode="External"/><Relationship Id="rId11" Type="http://schemas.openxmlformats.org/officeDocument/2006/relationships/image" Target="../media/image12.jpeg"/><Relationship Id="rId5" Type="http://schemas.openxmlformats.org/officeDocument/2006/relationships/image" Target="../media/image10.jpeg"/><Relationship Id="rId10" Type="http://schemas.openxmlformats.org/officeDocument/2006/relationships/hyperlink" Target="http://uk.wikipedia.org/wiki/%D0%A4%D0%B0%D0%B9%D0%BB:RokebyVenus.jpg" TargetMode="External"/><Relationship Id="rId4" Type="http://schemas.openxmlformats.org/officeDocument/2006/relationships/hyperlink" Target="http://uk.wikipedia.org/wiki/%D0%A4%D0%B0%D0%B9%D0%BB:Titian_Bacchus_and_Ariadne.jpg" TargetMode="External"/><Relationship Id="rId9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A%D0%BB%D0%BE%D0%B4_%D0%9C%D0%BE%D0%BD%D0%B5" TargetMode="External"/><Relationship Id="rId3" Type="http://schemas.openxmlformats.org/officeDocument/2006/relationships/image" Target="../media/image13.jpeg"/><Relationship Id="rId7" Type="http://schemas.openxmlformats.org/officeDocument/2006/relationships/image" Target="../media/image15.jpeg"/><Relationship Id="rId12" Type="http://schemas.openxmlformats.org/officeDocument/2006/relationships/image" Target="../media/image16.jpeg"/><Relationship Id="rId2" Type="http://schemas.openxmlformats.org/officeDocument/2006/relationships/hyperlink" Target="http://uk.wikipedia.org/wiki/%D0%A4%D0%B0%D0%B9%D0%BB:Van_Eyck_-_Arnolfini_Portrait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k.wikipedia.org/wiki/%D0%A4%D0%B0%D0%B9%D0%BB:Vincent_Willem_van_Gogh_127.jpg" TargetMode="External"/><Relationship Id="rId11" Type="http://schemas.openxmlformats.org/officeDocument/2006/relationships/hyperlink" Target="http://uk.wikipedia.org/wiki/%D0%A4%D0%B0%D0%B9%D0%BB:Rembrandt-Belsazar.jpg" TargetMode="External"/><Relationship Id="rId5" Type="http://schemas.openxmlformats.org/officeDocument/2006/relationships/image" Target="../media/image14.jpeg"/><Relationship Id="rId10" Type="http://schemas.openxmlformats.org/officeDocument/2006/relationships/hyperlink" Target="http://uk.wikipedia.org/wiki/%D0%A0%D0%B5%D0%BC%D0%B1%D1%80%D0%B0%D0%BD%D0%B4%D1%82" TargetMode="External"/><Relationship Id="rId4" Type="http://schemas.openxmlformats.org/officeDocument/2006/relationships/hyperlink" Target="http://uk.wikipedia.org/wiki/%D0%A4%D0%B0%D0%B9%D0%BB:Claude_Monet-Waterlilies.jpg" TargetMode="External"/><Relationship Id="rId9" Type="http://schemas.openxmlformats.org/officeDocument/2006/relationships/hyperlink" Target="http://uk.wikipedia.org/wiki/%D0%92%D1%96%D0%BD%D1%81%D0%B5%D0%BD%D1%82_%D0%B2%D0%B0%D0%BD_%D0%93%D0%BE%D0%B3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87624" y="476670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Презентація на тему:</a:t>
            </a:r>
          </a:p>
          <a:p>
            <a:pPr indent="1430338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«Лондонська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Національна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галерея»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76256" y="5657671"/>
            <a:ext cx="2016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4013"/>
            <a:r>
              <a:rPr lang="uk-UA" dirty="0" smtClean="0"/>
              <a:t>Виконали</a:t>
            </a:r>
          </a:p>
          <a:p>
            <a:r>
              <a:rPr lang="uk-UA" dirty="0" smtClean="0"/>
              <a:t>учні 10 класу</a:t>
            </a:r>
          </a:p>
          <a:p>
            <a:r>
              <a:rPr lang="uk-UA" dirty="0" smtClean="0"/>
              <a:t>Драчук Микола,</a:t>
            </a:r>
          </a:p>
          <a:p>
            <a:r>
              <a:rPr lang="uk-UA" dirty="0" smtClean="0"/>
              <a:t>Найко Олексій</a:t>
            </a:r>
          </a:p>
        </p:txBody>
      </p:sp>
    </p:spTree>
    <p:extLst>
      <p:ext uri="{BB962C8B-B14F-4D97-AF65-F5344CB8AC3E}">
        <p14:creationId xmlns:p14="http://schemas.microsoft.com/office/powerpoint/2010/main" val="34945976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350"/>
                            </p:stCondLst>
                            <p:childTnLst>
                              <p:par>
                                <p:cTn id="13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300"/>
                            </p:stCondLst>
                            <p:childTnLst>
                              <p:par>
                                <p:cTn id="21" presetID="18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Nationalgallery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440" y="169208"/>
            <a:ext cx="4217560" cy="318778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4572000" y="169207"/>
            <a:ext cx="417646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Established in 1824. Address Trafalgar Square, London WC2, England, United Kingdom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uk-UA" sz="2000" dirty="0">
                <a:latin typeface="Times New Roman" pitchFamily="18" charset="0"/>
                <a:cs typeface="Times New Roman" pitchFamily="18" charset="0"/>
              </a:rPr>
            </a:b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3501008"/>
            <a:ext cx="457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Лондонська Національна галерея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музей в Лондоні, що містить понад 2300 полотен західноєвропейського живопису XIII — початку XX століття. Один з найвизначніших художніх музеїв Великобританії. Картини в галереї експонуються за хронологічним принципом.</a:t>
            </a:r>
          </a:p>
          <a:p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0" y="1268760"/>
            <a:ext cx="457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London National Gallery - Museum in London, which contains more than 2,300 paintings of Western European painting XIII - beginning of XX century. One of the greatest art museums in the UK. Pictures in the gallery are exhibited in chronological order.</a:t>
            </a:r>
            <a:br>
              <a:rPr lang="en-US" dirty="0" smtClean="0"/>
            </a:br>
            <a:endParaRPr lang="en-US" dirty="0"/>
          </a:p>
        </p:txBody>
      </p:sp>
      <p:cxnSp>
        <p:nvCxnSpPr>
          <p:cNvPr id="13" name="Соединительная линия уступом 12"/>
          <p:cNvCxnSpPr/>
          <p:nvPr/>
        </p:nvCxnSpPr>
        <p:spPr>
          <a:xfrm>
            <a:off x="0" y="3501008"/>
            <a:ext cx="9144000" cy="367240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8740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42782" y="4546674"/>
            <a:ext cx="620121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У кінці 18 століття на континенті виникли великі мистецькі збірки у вигляді королівських (палацових) колекцій — в Мадриді, Парижі, Дрездені, Петербурзі. Поступово вони ставали дедалі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відкритішими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для прихильників мистецтв і набували популярності. Перетворення у Франції королівської збірки на перший в Європі публічний музей (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27 вересня 1792 року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 ще за часів революції) відкрило епоху створення публічних музеїв.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0"/>
            <a:ext cx="428396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err="1"/>
              <a:t>In</a:t>
            </a:r>
            <a:r>
              <a:rPr lang="uk-UA" dirty="0"/>
              <a:t> </a:t>
            </a:r>
            <a:r>
              <a:rPr lang="uk-UA" dirty="0" err="1"/>
              <a:t>the</a:t>
            </a:r>
            <a:r>
              <a:rPr lang="uk-UA" dirty="0"/>
              <a:t> </a:t>
            </a:r>
            <a:r>
              <a:rPr lang="uk-UA" dirty="0" err="1"/>
              <a:t>late</a:t>
            </a:r>
            <a:r>
              <a:rPr lang="uk-UA" dirty="0"/>
              <a:t> 18th </a:t>
            </a:r>
            <a:r>
              <a:rPr lang="uk-UA" dirty="0" err="1"/>
              <a:t>century</a:t>
            </a:r>
            <a:r>
              <a:rPr lang="uk-UA" dirty="0"/>
              <a:t> </a:t>
            </a:r>
            <a:r>
              <a:rPr lang="uk-UA" dirty="0" err="1"/>
              <a:t>on</a:t>
            </a:r>
            <a:r>
              <a:rPr lang="uk-UA" dirty="0"/>
              <a:t> </a:t>
            </a:r>
            <a:r>
              <a:rPr lang="uk-UA" dirty="0" err="1"/>
              <a:t>the</a:t>
            </a:r>
            <a:r>
              <a:rPr lang="uk-UA" dirty="0"/>
              <a:t> </a:t>
            </a:r>
            <a:r>
              <a:rPr lang="uk-UA" dirty="0" err="1"/>
              <a:t>continent</a:t>
            </a:r>
            <a:r>
              <a:rPr lang="uk-UA" dirty="0"/>
              <a:t> </a:t>
            </a:r>
            <a:r>
              <a:rPr lang="uk-UA" dirty="0" err="1"/>
              <a:t>have</a:t>
            </a:r>
            <a:r>
              <a:rPr lang="uk-UA" dirty="0"/>
              <a:t> </a:t>
            </a:r>
            <a:r>
              <a:rPr lang="uk-UA" dirty="0" err="1"/>
              <a:t>great</a:t>
            </a:r>
            <a:r>
              <a:rPr lang="uk-UA" dirty="0"/>
              <a:t> </a:t>
            </a:r>
            <a:r>
              <a:rPr lang="uk-UA" dirty="0" err="1"/>
              <a:t>art</a:t>
            </a:r>
            <a:r>
              <a:rPr lang="uk-UA" dirty="0"/>
              <a:t> </a:t>
            </a:r>
            <a:r>
              <a:rPr lang="uk-UA" dirty="0" err="1"/>
              <a:t>collections</a:t>
            </a:r>
            <a:r>
              <a:rPr lang="uk-UA" dirty="0"/>
              <a:t> </a:t>
            </a:r>
            <a:r>
              <a:rPr lang="uk-UA" dirty="0" err="1"/>
              <a:t>in</a:t>
            </a:r>
            <a:r>
              <a:rPr lang="uk-UA" dirty="0"/>
              <a:t> </a:t>
            </a:r>
            <a:r>
              <a:rPr lang="uk-UA" dirty="0" err="1"/>
              <a:t>the</a:t>
            </a:r>
            <a:r>
              <a:rPr lang="uk-UA" dirty="0"/>
              <a:t> </a:t>
            </a:r>
            <a:r>
              <a:rPr lang="uk-UA" dirty="0" err="1"/>
              <a:t>form</a:t>
            </a:r>
            <a:r>
              <a:rPr lang="uk-UA" dirty="0"/>
              <a:t> </a:t>
            </a:r>
            <a:r>
              <a:rPr lang="uk-UA" dirty="0" err="1"/>
              <a:t>of</a:t>
            </a:r>
            <a:r>
              <a:rPr lang="uk-UA" dirty="0"/>
              <a:t> </a:t>
            </a:r>
            <a:r>
              <a:rPr lang="uk-UA" dirty="0" err="1"/>
              <a:t>royal</a:t>
            </a:r>
            <a:r>
              <a:rPr lang="uk-UA" dirty="0"/>
              <a:t> (</a:t>
            </a:r>
            <a:r>
              <a:rPr lang="uk-UA" dirty="0" err="1"/>
              <a:t>palace</a:t>
            </a:r>
            <a:r>
              <a:rPr lang="uk-UA" dirty="0"/>
              <a:t>) </a:t>
            </a:r>
            <a:r>
              <a:rPr lang="uk-UA" dirty="0" err="1"/>
              <a:t>collections</a:t>
            </a:r>
            <a:r>
              <a:rPr lang="uk-UA" dirty="0"/>
              <a:t> - </a:t>
            </a:r>
            <a:r>
              <a:rPr lang="uk-UA" dirty="0" err="1"/>
              <a:t>in</a:t>
            </a:r>
            <a:r>
              <a:rPr lang="uk-UA" dirty="0"/>
              <a:t> </a:t>
            </a:r>
            <a:r>
              <a:rPr lang="uk-UA" dirty="0" err="1"/>
              <a:t>Madrid</a:t>
            </a:r>
            <a:r>
              <a:rPr lang="uk-UA" dirty="0"/>
              <a:t>, </a:t>
            </a:r>
            <a:r>
              <a:rPr lang="uk-UA" dirty="0" err="1"/>
              <a:t>Paris</a:t>
            </a:r>
            <a:r>
              <a:rPr lang="uk-UA" dirty="0"/>
              <a:t>, </a:t>
            </a:r>
            <a:r>
              <a:rPr lang="uk-UA" dirty="0" err="1"/>
              <a:t>Dresden</a:t>
            </a:r>
            <a:r>
              <a:rPr lang="uk-UA" dirty="0"/>
              <a:t>, </a:t>
            </a:r>
            <a:r>
              <a:rPr lang="uk-UA" dirty="0" err="1"/>
              <a:t>St</a:t>
            </a:r>
            <a:r>
              <a:rPr lang="uk-UA" dirty="0"/>
              <a:t>. </a:t>
            </a:r>
            <a:r>
              <a:rPr lang="uk-UA" dirty="0" err="1"/>
              <a:t>Petersburg</a:t>
            </a:r>
            <a:r>
              <a:rPr lang="uk-UA" dirty="0"/>
              <a:t>. </a:t>
            </a:r>
            <a:r>
              <a:rPr lang="uk-UA" dirty="0" err="1"/>
              <a:t>Gradually</a:t>
            </a:r>
            <a:r>
              <a:rPr lang="uk-UA" dirty="0"/>
              <a:t> </a:t>
            </a:r>
            <a:r>
              <a:rPr lang="uk-UA" dirty="0" err="1"/>
              <a:t>they</a:t>
            </a:r>
            <a:r>
              <a:rPr lang="uk-UA" dirty="0"/>
              <a:t> </a:t>
            </a:r>
            <a:r>
              <a:rPr lang="uk-UA" dirty="0" err="1"/>
              <a:t>became</a:t>
            </a:r>
            <a:r>
              <a:rPr lang="uk-UA" dirty="0"/>
              <a:t> </a:t>
            </a:r>
            <a:r>
              <a:rPr lang="uk-UA" dirty="0" err="1"/>
              <a:t>more</a:t>
            </a:r>
            <a:r>
              <a:rPr lang="uk-UA" dirty="0"/>
              <a:t> </a:t>
            </a:r>
            <a:r>
              <a:rPr lang="uk-UA" dirty="0" err="1"/>
              <a:t>and</a:t>
            </a:r>
            <a:r>
              <a:rPr lang="uk-UA" dirty="0"/>
              <a:t> </a:t>
            </a:r>
            <a:r>
              <a:rPr lang="uk-UA" dirty="0" err="1"/>
              <a:t>more</a:t>
            </a:r>
            <a:r>
              <a:rPr lang="uk-UA" dirty="0"/>
              <a:t> </a:t>
            </a:r>
            <a:r>
              <a:rPr lang="uk-UA" dirty="0" err="1"/>
              <a:t>open</a:t>
            </a:r>
            <a:r>
              <a:rPr lang="uk-UA" dirty="0"/>
              <a:t> </a:t>
            </a:r>
            <a:r>
              <a:rPr lang="uk-UA" dirty="0" err="1"/>
              <a:t>to</a:t>
            </a:r>
            <a:r>
              <a:rPr lang="uk-UA" dirty="0"/>
              <a:t> </a:t>
            </a:r>
            <a:r>
              <a:rPr lang="uk-UA" dirty="0" err="1"/>
              <a:t>supporters</a:t>
            </a:r>
            <a:r>
              <a:rPr lang="uk-UA" dirty="0"/>
              <a:t> </a:t>
            </a:r>
            <a:r>
              <a:rPr lang="uk-UA" dirty="0" err="1"/>
              <a:t>of</a:t>
            </a:r>
            <a:r>
              <a:rPr lang="uk-UA" dirty="0"/>
              <a:t> </a:t>
            </a:r>
            <a:r>
              <a:rPr lang="uk-UA" dirty="0" err="1"/>
              <a:t>arts</a:t>
            </a:r>
            <a:r>
              <a:rPr lang="uk-UA" dirty="0"/>
              <a:t> </a:t>
            </a:r>
            <a:r>
              <a:rPr lang="uk-UA" dirty="0" err="1"/>
              <a:t>and</a:t>
            </a:r>
            <a:r>
              <a:rPr lang="uk-UA" dirty="0"/>
              <a:t> </a:t>
            </a:r>
            <a:r>
              <a:rPr lang="uk-UA" dirty="0" err="1"/>
              <a:t>acquired</a:t>
            </a:r>
            <a:r>
              <a:rPr lang="uk-UA" dirty="0"/>
              <a:t> </a:t>
            </a:r>
            <a:r>
              <a:rPr lang="uk-UA" dirty="0" err="1"/>
              <a:t>popularity</a:t>
            </a:r>
            <a:r>
              <a:rPr lang="uk-UA" dirty="0"/>
              <a:t>. </a:t>
            </a:r>
            <a:r>
              <a:rPr lang="uk-UA" dirty="0" err="1"/>
              <a:t>Convert</a:t>
            </a:r>
            <a:r>
              <a:rPr lang="uk-UA" dirty="0"/>
              <a:t> </a:t>
            </a:r>
            <a:r>
              <a:rPr lang="uk-UA" dirty="0" err="1"/>
              <a:t>France</a:t>
            </a:r>
            <a:r>
              <a:rPr lang="uk-UA" dirty="0"/>
              <a:t> </a:t>
            </a:r>
            <a:r>
              <a:rPr lang="uk-UA" dirty="0" err="1"/>
              <a:t>royal</a:t>
            </a:r>
            <a:r>
              <a:rPr lang="uk-UA" dirty="0"/>
              <a:t> </a:t>
            </a:r>
            <a:r>
              <a:rPr lang="uk-UA" dirty="0" err="1"/>
              <a:t>collection</a:t>
            </a:r>
            <a:r>
              <a:rPr lang="uk-UA" dirty="0"/>
              <a:t> </a:t>
            </a:r>
            <a:r>
              <a:rPr lang="uk-UA" dirty="0" err="1"/>
              <a:t>at</a:t>
            </a:r>
            <a:r>
              <a:rPr lang="uk-UA" dirty="0"/>
              <a:t> </a:t>
            </a:r>
            <a:r>
              <a:rPr lang="uk-UA" dirty="0" err="1"/>
              <a:t>Europe's</a:t>
            </a:r>
            <a:r>
              <a:rPr lang="uk-UA" dirty="0"/>
              <a:t> </a:t>
            </a:r>
            <a:r>
              <a:rPr lang="uk-UA" dirty="0" err="1"/>
              <a:t>first</a:t>
            </a:r>
            <a:r>
              <a:rPr lang="uk-UA" dirty="0"/>
              <a:t> </a:t>
            </a:r>
            <a:r>
              <a:rPr lang="uk-UA" dirty="0" err="1"/>
              <a:t>public</a:t>
            </a:r>
            <a:r>
              <a:rPr lang="uk-UA" dirty="0"/>
              <a:t> </a:t>
            </a:r>
            <a:r>
              <a:rPr lang="uk-UA" dirty="0" err="1"/>
              <a:t>museum</a:t>
            </a:r>
            <a:r>
              <a:rPr lang="uk-UA" dirty="0"/>
              <a:t> (</a:t>
            </a:r>
            <a:r>
              <a:rPr lang="uk-UA" dirty="0" err="1"/>
              <a:t>September</a:t>
            </a:r>
            <a:r>
              <a:rPr lang="uk-UA" dirty="0"/>
              <a:t> 27, 1792, </a:t>
            </a:r>
            <a:r>
              <a:rPr lang="uk-UA" dirty="0" err="1"/>
              <a:t>during</a:t>
            </a:r>
            <a:r>
              <a:rPr lang="uk-UA" dirty="0"/>
              <a:t> </a:t>
            </a:r>
            <a:r>
              <a:rPr lang="uk-UA" dirty="0" err="1"/>
              <a:t>the</a:t>
            </a:r>
            <a:r>
              <a:rPr lang="uk-UA" dirty="0"/>
              <a:t> </a:t>
            </a:r>
            <a:r>
              <a:rPr lang="uk-UA" dirty="0" err="1"/>
              <a:t>Revolution</a:t>
            </a:r>
            <a:r>
              <a:rPr lang="uk-UA" dirty="0"/>
              <a:t>) </a:t>
            </a:r>
            <a:r>
              <a:rPr lang="uk-UA" dirty="0" err="1"/>
              <a:t>opened</a:t>
            </a:r>
            <a:r>
              <a:rPr lang="uk-UA" dirty="0"/>
              <a:t> </a:t>
            </a:r>
            <a:r>
              <a:rPr lang="uk-UA" dirty="0" err="1"/>
              <a:t>the</a:t>
            </a:r>
            <a:r>
              <a:rPr lang="uk-UA" dirty="0"/>
              <a:t> </a:t>
            </a:r>
            <a:r>
              <a:rPr lang="uk-UA" dirty="0" err="1"/>
              <a:t>era</a:t>
            </a:r>
            <a:r>
              <a:rPr lang="uk-UA" dirty="0"/>
              <a:t> </a:t>
            </a:r>
            <a:r>
              <a:rPr lang="uk-UA" dirty="0" err="1"/>
              <a:t>of</a:t>
            </a:r>
            <a:r>
              <a:rPr lang="uk-UA" dirty="0"/>
              <a:t> </a:t>
            </a:r>
            <a:r>
              <a:rPr lang="uk-UA" dirty="0" err="1"/>
              <a:t>the</a:t>
            </a:r>
            <a:r>
              <a:rPr lang="uk-UA" dirty="0"/>
              <a:t> </a:t>
            </a:r>
            <a:r>
              <a:rPr lang="uk-UA" dirty="0" err="1"/>
              <a:t>creation</a:t>
            </a:r>
            <a:r>
              <a:rPr lang="uk-UA" dirty="0"/>
              <a:t> </a:t>
            </a:r>
            <a:r>
              <a:rPr lang="uk-UA" dirty="0" err="1"/>
              <a:t>of</a:t>
            </a:r>
            <a:r>
              <a:rPr lang="uk-UA" dirty="0"/>
              <a:t> </a:t>
            </a:r>
            <a:r>
              <a:rPr lang="uk-UA" dirty="0" err="1"/>
              <a:t>public</a:t>
            </a:r>
            <a:r>
              <a:rPr lang="uk-UA" dirty="0"/>
              <a:t> </a:t>
            </a:r>
            <a:r>
              <a:rPr lang="uk-UA" dirty="0" err="1"/>
              <a:t>museums</a:t>
            </a:r>
            <a:r>
              <a:rPr lang="uk-UA" dirty="0"/>
              <a:t>.</a:t>
            </a:r>
          </a:p>
        </p:txBody>
      </p:sp>
      <p:pic>
        <p:nvPicPr>
          <p:cNvPr id="4" name="Рисунок 3" descr="http://upload.wikimedia.org/wikipedia/commons/thumb/f/f7/P4087982.JPG/200px-P4087982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78634"/>
            <a:ext cx="4283968" cy="375442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0" y="4005064"/>
            <a:ext cx="9144000" cy="0"/>
          </a:xfrm>
          <a:prstGeom prst="line">
            <a:avLst/>
          </a:prstGeom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61913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347864" y="188640"/>
            <a:ext cx="199082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400" dirty="0" err="1">
                <a:latin typeface="Times New Roman" pitchFamily="18" charset="0"/>
                <a:cs typeface="Times New Roman" pitchFamily="18" charset="0"/>
              </a:rPr>
              <a:t>Gallery</a:t>
            </a:r>
            <a:endParaRPr lang="uk-UA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7" name="Рисунок 15" descr="Описание: http://upload.wikimedia.org/wikipedia/commons/thumb/9/98/San_Romano_Battle_%28Paolo_Uccello%2C_London%29_01.jpg/120px-San_Romano_Battle_%28Paolo_Uccello%2C_London%29_01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1624" y="683158"/>
            <a:ext cx="2761311" cy="1564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Рисунок 14" descr="Описание: http://upload.wikimedia.org/wikipedia/commons/thumb/7/7d/Venus_and_Mars.jpg/120px-Venus_and_Mars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792" y="683158"/>
            <a:ext cx="2357008" cy="942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Рисунок 13" descr="Описание: http://upload.wikimedia.org/wikipedia/commons/thumb/c/cf/Leonardo_da_Vinci_027.jpg/78px-Leonardo_da_Vinci_027.jp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200" y="2406364"/>
            <a:ext cx="1728192" cy="2658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Рисунок 12" descr="Описание: http://upload.wikimedia.org/wikipedia/commons/thumb/c/c5/The_Aldobrandini_Madonna.jpg/103px-The_Aldobrandini_Madonna.jp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6866" y="3090226"/>
            <a:ext cx="1969223" cy="2294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5447724" y="2393993"/>
            <a:ext cx="3289112" cy="820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10" tooltip="Паоло Учелло"/>
              </a:rPr>
              <a:t>Паоло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10" tooltip="Паоло Учелло"/>
              </a:rPr>
              <a:t>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10" tooltip="Паоло Учелло"/>
              </a:rPr>
              <a:t>Учелло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uk-UA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Битва при Сан </a:t>
            </a:r>
            <a:r>
              <a:rPr kumimoji="0" lang="uk-UA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Романо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Paolo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Uccello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Battle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San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Romano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400" dirty="0">
                <a:latin typeface="Times New Roman" pitchFamily="18" charset="0"/>
                <a:cs typeface="Times New Roman" pitchFamily="18" charset="0"/>
              </a:rPr>
            </a:b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16"/>
          <p:cNvSpPr>
            <a:spLocks noChangeArrowheads="1"/>
          </p:cNvSpPr>
          <p:nvPr/>
        </p:nvSpPr>
        <p:spPr bwMode="auto">
          <a:xfrm>
            <a:off x="170069" y="1663991"/>
            <a:ext cx="3177794" cy="605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12696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11" tooltip="Сандро Ботічеллі"/>
              </a:rPr>
              <a:t>Сандро Ботічеллі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uk-UA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Венера і Марс </a:t>
            </a:r>
            <a:r>
              <a:rPr lang="uk-UA" sz="1400" dirty="0" err="1" smtClean="0">
                <a:latin typeface="Times New Roman" pitchFamily="18" charset="0"/>
                <a:cs typeface="Times New Roman" pitchFamily="18" charset="0"/>
              </a:rPr>
              <a:t>Sandro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Botticelli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Venus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 err="1" smtClean="0">
                <a:latin typeface="Times New Roman" pitchFamily="18" charset="0"/>
                <a:cs typeface="Times New Roman" pitchFamily="18" charset="0"/>
              </a:rPr>
              <a:t>Mars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17"/>
          <p:cNvSpPr>
            <a:spLocks noChangeArrowheads="1"/>
          </p:cNvSpPr>
          <p:nvPr/>
        </p:nvSpPr>
        <p:spPr bwMode="auto">
          <a:xfrm>
            <a:off x="135630" y="5242620"/>
            <a:ext cx="3246673" cy="1036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12" tooltip="Леонардо да Вінчі"/>
              </a:rPr>
              <a:t>Леонардо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12" tooltip="Леонардо да Вінчі"/>
              </a:rPr>
              <a:t>да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12" tooltip="Леонардо да Вінчі"/>
              </a:rPr>
              <a:t> Вінчі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uk-UA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Мадонна в скелях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Leonardo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Vinci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Madonna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rock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400" dirty="0">
                <a:latin typeface="Times New Roman" pitchFamily="18" charset="0"/>
                <a:cs typeface="Times New Roman" pitchFamily="18" charset="0"/>
              </a:rPr>
            </a:b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6033410" y="5596743"/>
            <a:ext cx="2856134" cy="605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12696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13" tooltip="Рафаель"/>
              </a:rPr>
              <a:t>Рафаель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uk-UA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Мадонна </a:t>
            </a:r>
            <a:r>
              <a:rPr kumimoji="0" lang="uk-UA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Альдобрандіні</a:t>
            </a:r>
            <a:endParaRPr kumimoji="0" lang="uk-UA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sz="1400" dirty="0" err="1" smtClean="0">
                <a:latin typeface="Times New Roman" pitchFamily="18" charset="0"/>
                <a:cs typeface="Times New Roman" pitchFamily="18" charset="0"/>
              </a:rPr>
              <a:t>Raphael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Madonna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 err="1" smtClean="0">
                <a:latin typeface="Times New Roman" pitchFamily="18" charset="0"/>
                <a:cs typeface="Times New Roman" pitchFamily="18" charset="0"/>
              </a:rPr>
              <a:t>Aldobrandini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5" name="Рисунок 11" descr="Описание: http://upload.wikimedia.org/wikipedia/commons/thumb/0/0e/Giovanni_Antonio_Boltraffio_008.jpg/89px-Giovanni_Antonio_Boltraffio_008.jpg">
            <a:hlinkClick r:id="rId14"/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746906"/>
            <a:ext cx="1992591" cy="2686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Rectangle 19"/>
          <p:cNvSpPr>
            <a:spLocks noChangeArrowheads="1"/>
          </p:cNvSpPr>
          <p:nvPr/>
        </p:nvSpPr>
        <p:spPr bwMode="auto">
          <a:xfrm>
            <a:off x="2780927" y="4445862"/>
            <a:ext cx="3582145" cy="820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12696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16" tooltip="Джованні Больтраффіо"/>
              </a:rPr>
              <a:t>Джованні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16" tooltip="Джованні Больтраффіо"/>
              </a:rPr>
              <a:t>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16" tooltip="Джованні Больтраффіо"/>
              </a:rPr>
              <a:t>Больтраффіо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«Чоловік у профіль»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Giovanni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Boltraffio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Man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Profile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"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52035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0" descr="Описание: http://upload.wikimedia.org/wikipedia/commons/thumb/8/88/Hans_Holbein_the_Younger_-_The_Ambassadors_-_Google_Art_Project.jpg/120px-Hans_Holbein_the_Younger_-_The_Ambassadors_-_Google_Art_Project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120" y="260644"/>
            <a:ext cx="1800200" cy="1770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Рисунок 9" descr="Описание: http://upload.wikimedia.org/wikipedia/commons/thumb/b/be/Titian_Bacchus_and_Ariadne.jpg/120px-Titian_Bacchus_and_Ariadne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120" y="3931739"/>
            <a:ext cx="1836402" cy="1668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34659" y="2200087"/>
            <a:ext cx="3222104" cy="820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6" tooltip="Ганс Гольбайн молодший"/>
              </a:rPr>
              <a:t>Ганс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6" tooltip="Ганс Гольбайн молодший"/>
              </a:rPr>
              <a:t>Гольбайн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6" tooltip="Ганс Гольбайн молодший"/>
              </a:rPr>
              <a:t> молодший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uk-UA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Амбасадори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Hans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Holbayn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Jr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.: </a:t>
            </a: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ambassador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21"/>
          <p:cNvSpPr>
            <a:spLocks noChangeArrowheads="1"/>
          </p:cNvSpPr>
          <p:nvPr/>
        </p:nvSpPr>
        <p:spPr bwMode="auto">
          <a:xfrm>
            <a:off x="426263" y="5599804"/>
            <a:ext cx="2333065" cy="605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7" tooltip="Тіціан"/>
              </a:rPr>
              <a:t>Тіціан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uk-UA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Вакх</a:t>
            </a:r>
            <a:r>
              <a:rPr kumimoji="0" lang="uk-UA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і Аріадна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Titian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Bacchus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 err="1" smtClean="0">
                <a:latin typeface="Times New Roman" pitchFamily="18" charset="0"/>
                <a:cs typeface="Times New Roman" pitchFamily="18" charset="0"/>
              </a:rPr>
              <a:t>Ariadne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" name="Рисунок 8" descr="Описание: http://upload.wikimedia.org/wikipedia/commons/thumb/b/b2/Paolo_Veronese_020.jpg/120px-Paolo_Veronese_020.jp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9320" y="260644"/>
            <a:ext cx="1714501" cy="1770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Рисунок 7" descr="Описание: http://upload.wikimedia.org/wikipedia/commons/thumb/7/7c/RokebyVenus.jpg/120px-RokebyVenus.jpg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1281" y="3931739"/>
            <a:ext cx="2158348" cy="1474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tangle 22"/>
          <p:cNvSpPr>
            <a:spLocks noChangeArrowheads="1"/>
          </p:cNvSpPr>
          <p:nvPr/>
        </p:nvSpPr>
        <p:spPr bwMode="auto">
          <a:xfrm>
            <a:off x="5894151" y="2200087"/>
            <a:ext cx="2862029" cy="605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12" tooltip="Паоло Веронезе"/>
              </a:rPr>
              <a:t>Паоло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12" tooltip="Паоло Веронезе"/>
              </a:rPr>
              <a:t> Веронезе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uk-UA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Невірність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Paolo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Veronese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1400" dirty="0" err="1" smtClean="0">
                <a:latin typeface="Times New Roman" pitchFamily="18" charset="0"/>
                <a:cs typeface="Times New Roman" pitchFamily="18" charset="0"/>
              </a:rPr>
              <a:t>Infidelity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3"/>
          <p:cNvSpPr>
            <a:spLocks noChangeArrowheads="1"/>
          </p:cNvSpPr>
          <p:nvPr/>
        </p:nvSpPr>
        <p:spPr bwMode="auto">
          <a:xfrm>
            <a:off x="5833418" y="5683886"/>
            <a:ext cx="2354074" cy="605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13" tooltip="Веласкес"/>
              </a:rPr>
              <a:t>Веласкес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uk-UA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Венера і Амур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Velazquez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Venus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 err="1" smtClean="0">
                <a:latin typeface="Times New Roman" pitchFamily="18" charset="0"/>
                <a:cs typeface="Times New Roman" pitchFamily="18" charset="0"/>
              </a:rPr>
              <a:t>Cupid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923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3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3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300"/>
                            </p:stCondLst>
                            <p:childTnLst>
                              <p:par>
                                <p:cTn id="13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300"/>
                            </p:stCondLst>
                            <p:childTnLst>
                              <p:par>
                                <p:cTn id="17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5" descr="Описание: http://upload.wikimedia.org/wikipedia/commons/thumb/3/33/Van_Eyck_-_Arnolfini_Portrait.jpg/88px-Van_Eyck_-_Arnolfini_Portrait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16632"/>
            <a:ext cx="1414264" cy="1928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4" descr="Описание: http://upload.wikimedia.org/wikipedia/commons/thumb/0/00/Claude_Monet-Waterlilies.jpg/120px-Claude_Monet-Waterlilies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382" y="2538640"/>
            <a:ext cx="1841654" cy="1810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 descr="Описание: http://upload.wikimedia.org/wikipedia/commons/thumb/4/46/Vincent_Willem_van_Gogh_127.jpg/95px-Vincent_Willem_van_Gogh_127.jp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1800" y="2262540"/>
            <a:ext cx="1652256" cy="2087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25"/>
          <p:cNvSpPr>
            <a:spLocks noChangeArrowheads="1"/>
          </p:cNvSpPr>
          <p:nvPr/>
        </p:nvSpPr>
        <p:spPr bwMode="auto">
          <a:xfrm>
            <a:off x="2761695" y="2169402"/>
            <a:ext cx="3760602" cy="605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Ян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ван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Ейк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uk-UA" sz="14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Портрет подружжя </a:t>
            </a:r>
            <a:r>
              <a:rPr kumimoji="0" lang="uk-UA" sz="1400" b="0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Арнольфіні</a:t>
            </a:r>
            <a:endParaRPr kumimoji="0" lang="uk-UA" sz="1400" b="0" i="1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Jan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van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Eyck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Arnolfini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Portrait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 err="1" smtClean="0">
                <a:latin typeface="Times New Roman" pitchFamily="18" charset="0"/>
                <a:cs typeface="Times New Roman" pitchFamily="18" charset="0"/>
              </a:rPr>
              <a:t>spouses</a:t>
            </a:r>
            <a:endParaRPr kumimoji="0" lang="uk-UA" sz="1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26"/>
          <p:cNvSpPr>
            <a:spLocks noChangeArrowheads="1"/>
          </p:cNvSpPr>
          <p:nvPr/>
        </p:nvSpPr>
        <p:spPr bwMode="auto">
          <a:xfrm>
            <a:off x="81389" y="4349600"/>
            <a:ext cx="3371428" cy="605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8" tooltip="Клод Моне"/>
              </a:rPr>
              <a:t>Клод Моне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uk-UA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Ставок з водяними лілеями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Claude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Monet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Pond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water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 err="1" smtClean="0">
                <a:latin typeface="Times New Roman" pitchFamily="18" charset="0"/>
                <a:cs typeface="Times New Roman" pitchFamily="18" charset="0"/>
              </a:rPr>
              <a:t>lilies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27"/>
          <p:cNvSpPr>
            <a:spLocks noChangeArrowheads="1"/>
          </p:cNvSpPr>
          <p:nvPr/>
        </p:nvSpPr>
        <p:spPr bwMode="auto">
          <a:xfrm>
            <a:off x="6266566" y="4652226"/>
            <a:ext cx="2553903" cy="605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9" tooltip="Вінсент ван Гог"/>
              </a:rPr>
              <a:t>Вінсент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9" tooltip="Вінсент ван Гог"/>
              </a:rPr>
              <a:t>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9" tooltip="Вінсент ван Гог"/>
              </a:rPr>
              <a:t>ван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9" tooltip="Вінсент ван Гог"/>
              </a:rPr>
              <a:t>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9" tooltip="Вінсент ван Гог"/>
              </a:rPr>
              <a:t>Гог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uk-UA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Соняшники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Vincent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van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Gogh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1400" dirty="0" err="1" smtClean="0">
                <a:latin typeface="Times New Roman" pitchFamily="18" charset="0"/>
                <a:cs typeface="Times New Roman" pitchFamily="18" charset="0"/>
              </a:rPr>
              <a:t>Sunflowers</a:t>
            </a:r>
            <a:endParaRPr lang="uk-UA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auto">
          <a:xfrm>
            <a:off x="2990566" y="6044827"/>
            <a:ext cx="2911677" cy="605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10" tooltip="Рембрандт"/>
              </a:rPr>
              <a:t>Рембрандт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uk-UA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Свято </a:t>
            </a:r>
            <a:r>
              <a:rPr kumimoji="0" lang="uk-UA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Валтасара</a:t>
            </a:r>
            <a:endParaRPr kumimoji="0" lang="uk-UA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Rembrandt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Feast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 err="1" smtClean="0">
                <a:latin typeface="Times New Roman" pitchFamily="18" charset="0"/>
                <a:cs typeface="Times New Roman" pitchFamily="18" charset="0"/>
              </a:rPr>
              <a:t>Belshazzar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6" descr="Описание: http://upload.wikimedia.org/wikipedia/commons/thumb/0/0e/Rembrandt-Belsazar.jpg/120px-Rembrandt-Belsazar.jpg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349600"/>
            <a:ext cx="2053069" cy="1642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953043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5776" y="2485638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The End</a:t>
            </a:r>
            <a:endParaRPr lang="uk-UA" sz="9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65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66</TotalTime>
  <Words>410</Words>
  <Application>Microsoft Office PowerPoint</Application>
  <PresentationFormat>Екран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8" baseType="lpstr">
      <vt:lpstr>Открытая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Коля</dc:creator>
  <cp:lastModifiedBy>Public</cp:lastModifiedBy>
  <cp:revision>7</cp:revision>
  <dcterms:created xsi:type="dcterms:W3CDTF">2013-03-13T18:22:59Z</dcterms:created>
  <dcterms:modified xsi:type="dcterms:W3CDTF">2013-03-14T13:32:37Z</dcterms:modified>
</cp:coreProperties>
</file>