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0" r:id="rId14"/>
    <p:sldId id="271" r:id="rId15"/>
    <p:sldId id="272" r:id="rId16"/>
    <p:sldId id="269" r:id="rId17"/>
    <p:sldId id="273" r:id="rId18"/>
    <p:sldId id="274" r:id="rId19"/>
    <p:sldId id="275" r:id="rId20"/>
    <p:sldId id="277" r:id="rId21"/>
    <p:sldId id="279" r:id="rId22"/>
    <p:sldId id="278" r:id="rId23"/>
    <p:sldId id="280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27" autoAdjust="0"/>
    <p:restoredTop sz="94660"/>
  </p:normalViewPr>
  <p:slideViewPr>
    <p:cSldViewPr>
      <p:cViewPr varScale="1">
        <p:scale>
          <a:sx n="74" d="100"/>
          <a:sy n="74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B0F5E-EBAF-44F6-B7F1-5EEFE07F581D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1FB0778-B52F-4440-A05A-C21D7DD8A4D4}">
      <dgm:prSet phldrT="[Текст]" custT="1"/>
      <dgm:spPr>
        <a:effectLst>
          <a:glow rad="101600">
            <a:schemeClr val="accent2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angle"/>
        </a:sp3d>
      </dgm:spPr>
      <dgm:t>
        <a:bodyPr/>
        <a:lstStyle/>
        <a:p>
          <a:r>
            <a:rPr lang="ru-RU" sz="5400" dirty="0"/>
            <a:t>Джинса</a:t>
          </a:r>
        </a:p>
      </dgm:t>
    </dgm:pt>
    <dgm:pt modelId="{CFBEFDD3-8ADA-4831-91B2-98428693E5C5}" type="parTrans" cxnId="{E50AABB1-AB6D-4539-BABF-52FC7462175C}">
      <dgm:prSet/>
      <dgm:spPr/>
      <dgm:t>
        <a:bodyPr/>
        <a:lstStyle/>
        <a:p>
          <a:endParaRPr lang="ru-RU"/>
        </a:p>
      </dgm:t>
    </dgm:pt>
    <dgm:pt modelId="{DB0BF773-88E5-416E-9921-0D38BA418C03}" type="sibTrans" cxnId="{E50AABB1-AB6D-4539-BABF-52FC7462175C}">
      <dgm:prSet/>
      <dgm:spPr/>
      <dgm:t>
        <a:bodyPr/>
        <a:lstStyle/>
        <a:p>
          <a:endParaRPr lang="ru-RU"/>
        </a:p>
      </dgm:t>
    </dgm:pt>
    <dgm:pt modelId="{C468AC63-70B2-4F25-AEBA-84516F90C62E}">
      <dgm:prSet phldrT="[Текст]" custT="1"/>
      <dgm:spPr>
        <a:effectLst>
          <a:glow rad="101600">
            <a:schemeClr val="accent3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700" dirty="0"/>
            <a:t>Комерційна </a:t>
          </a:r>
          <a:r>
            <a:rPr lang="ru-RU" sz="1400" dirty="0"/>
            <a:t>(рекламують </a:t>
          </a:r>
          <a:r>
            <a:rPr lang="ru-RU" sz="1400" dirty="0" err="1"/>
            <a:t>товари</a:t>
          </a:r>
          <a:r>
            <a:rPr lang="ru-RU" sz="1400" dirty="0"/>
            <a:t>)</a:t>
          </a:r>
          <a:endParaRPr lang="ru-RU" sz="3700" dirty="0"/>
        </a:p>
      </dgm:t>
    </dgm:pt>
    <dgm:pt modelId="{42069CE5-C890-4D65-A2D2-ED17884EE25B}" type="parTrans" cxnId="{0437C1EB-E3DC-45A1-B259-5A92622A930C}">
      <dgm:prSet/>
      <dgm:spPr/>
      <dgm:t>
        <a:bodyPr/>
        <a:lstStyle/>
        <a:p>
          <a:endParaRPr lang="ru-RU"/>
        </a:p>
      </dgm:t>
    </dgm:pt>
    <dgm:pt modelId="{A4026206-6E26-444F-B28B-2943632734C7}" type="sibTrans" cxnId="{0437C1EB-E3DC-45A1-B259-5A92622A930C}">
      <dgm:prSet/>
      <dgm:spPr/>
      <dgm:t>
        <a:bodyPr/>
        <a:lstStyle/>
        <a:p>
          <a:endParaRPr lang="ru-RU"/>
        </a:p>
      </dgm:t>
    </dgm:pt>
    <dgm:pt modelId="{2D24C5D5-17AC-4A6F-9CC9-D877FC67E247}">
      <dgm:prSet phldrT="[Текст]" custT="1"/>
      <dgm:spPr>
        <a:effectLst>
          <a:glow rad="101600">
            <a:schemeClr val="accent3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4400"/>
            <a:t>Політична </a:t>
          </a:r>
          <a:r>
            <a:rPr lang="ru-RU" sz="1400"/>
            <a:t>(рекламують політичних діячів)</a:t>
          </a:r>
          <a:endParaRPr lang="ru-RU" sz="4400"/>
        </a:p>
      </dgm:t>
    </dgm:pt>
    <dgm:pt modelId="{4F29DB8C-0769-4A52-8A0B-05035C81AC62}" type="parTrans" cxnId="{72411461-AFD6-44DD-BACA-1221E8BCE938}">
      <dgm:prSet/>
      <dgm:spPr/>
      <dgm:t>
        <a:bodyPr/>
        <a:lstStyle/>
        <a:p>
          <a:endParaRPr lang="ru-RU"/>
        </a:p>
      </dgm:t>
    </dgm:pt>
    <dgm:pt modelId="{2A055D13-2B52-4E0B-8348-07EBE3BAAD44}" type="sibTrans" cxnId="{72411461-AFD6-44DD-BACA-1221E8BCE938}">
      <dgm:prSet/>
      <dgm:spPr/>
      <dgm:t>
        <a:bodyPr/>
        <a:lstStyle/>
        <a:p>
          <a:endParaRPr lang="ru-RU"/>
        </a:p>
      </dgm:t>
    </dgm:pt>
    <dgm:pt modelId="{AE3C2D3C-99F3-42E0-8807-53F8598EB945}" type="pres">
      <dgm:prSet presAssocID="{E4AB0F5E-EBAF-44F6-B7F1-5EEFE07F58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E81FD5-6DE9-4031-90B1-B490C5482BA2}" type="pres">
      <dgm:prSet presAssocID="{11FB0778-B52F-4440-A05A-C21D7DD8A4D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9F3FCA1-7FE1-4481-93D4-0677638AAB97}" type="pres">
      <dgm:prSet presAssocID="{11FB0778-B52F-4440-A05A-C21D7DD8A4D4}" presName="rootComposite1" presStyleCnt="0"/>
      <dgm:spPr/>
      <dgm:t>
        <a:bodyPr/>
        <a:lstStyle/>
        <a:p>
          <a:endParaRPr lang="ru-RU"/>
        </a:p>
      </dgm:t>
    </dgm:pt>
    <dgm:pt modelId="{0C48AA68-DFB6-4FA2-A065-DDD10832F97F}" type="pres">
      <dgm:prSet presAssocID="{11FB0778-B52F-4440-A05A-C21D7DD8A4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7B538-D8B6-4655-B492-C628AA656E6D}" type="pres">
      <dgm:prSet presAssocID="{11FB0778-B52F-4440-A05A-C21D7DD8A4D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BAAFAC2-A634-4683-9DB5-F0EF78E3A2F5}" type="pres">
      <dgm:prSet presAssocID="{11FB0778-B52F-4440-A05A-C21D7DD8A4D4}" presName="hierChild2" presStyleCnt="0"/>
      <dgm:spPr/>
      <dgm:t>
        <a:bodyPr/>
        <a:lstStyle/>
        <a:p>
          <a:endParaRPr lang="ru-RU"/>
        </a:p>
      </dgm:t>
    </dgm:pt>
    <dgm:pt modelId="{A4394AEB-5F9D-4EE0-AE79-A090302507F8}" type="pres">
      <dgm:prSet presAssocID="{42069CE5-C890-4D65-A2D2-ED17884EE25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5C36EC1-43A7-4C89-885C-23A7CE6A8940}" type="pres">
      <dgm:prSet presAssocID="{C468AC63-70B2-4F25-AEBA-84516F90C62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E57C103-0F95-4BC2-936C-1DE402C2139E}" type="pres">
      <dgm:prSet presAssocID="{C468AC63-70B2-4F25-AEBA-84516F90C62E}" presName="rootComposite" presStyleCnt="0"/>
      <dgm:spPr/>
      <dgm:t>
        <a:bodyPr/>
        <a:lstStyle/>
        <a:p>
          <a:endParaRPr lang="ru-RU"/>
        </a:p>
      </dgm:t>
    </dgm:pt>
    <dgm:pt modelId="{0866395A-6295-48F6-8173-43EF072DEAE8}" type="pres">
      <dgm:prSet presAssocID="{C468AC63-70B2-4F25-AEBA-84516F90C62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1CE947-6E3E-4D77-A1BB-E33AC283B7B5}" type="pres">
      <dgm:prSet presAssocID="{C468AC63-70B2-4F25-AEBA-84516F90C62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A785337-0FF1-47D3-AFA9-D7E23A6E92E4}" type="pres">
      <dgm:prSet presAssocID="{C468AC63-70B2-4F25-AEBA-84516F90C62E}" presName="hierChild4" presStyleCnt="0"/>
      <dgm:spPr/>
      <dgm:t>
        <a:bodyPr/>
        <a:lstStyle/>
        <a:p>
          <a:endParaRPr lang="ru-RU"/>
        </a:p>
      </dgm:t>
    </dgm:pt>
    <dgm:pt modelId="{91A5F25C-8E28-4666-AA94-ABBD5E9FB7E6}" type="pres">
      <dgm:prSet presAssocID="{C468AC63-70B2-4F25-AEBA-84516F90C62E}" presName="hierChild5" presStyleCnt="0"/>
      <dgm:spPr/>
      <dgm:t>
        <a:bodyPr/>
        <a:lstStyle/>
        <a:p>
          <a:endParaRPr lang="ru-RU"/>
        </a:p>
      </dgm:t>
    </dgm:pt>
    <dgm:pt modelId="{6B99D35A-E678-4392-9233-B067F3821D21}" type="pres">
      <dgm:prSet presAssocID="{4F29DB8C-0769-4A52-8A0B-05035C81AC6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6F09B2D-B546-4E2A-92E9-875E0BEF6B55}" type="pres">
      <dgm:prSet presAssocID="{2D24C5D5-17AC-4A6F-9CC9-D877FC67E24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6943285-7A5B-4E78-8C46-7CB22127CFFD}" type="pres">
      <dgm:prSet presAssocID="{2D24C5D5-17AC-4A6F-9CC9-D877FC67E247}" presName="rootComposite" presStyleCnt="0"/>
      <dgm:spPr/>
      <dgm:t>
        <a:bodyPr/>
        <a:lstStyle/>
        <a:p>
          <a:endParaRPr lang="ru-RU"/>
        </a:p>
      </dgm:t>
    </dgm:pt>
    <dgm:pt modelId="{9C34B07C-E907-4483-96B6-11E280AF928D}" type="pres">
      <dgm:prSet presAssocID="{2D24C5D5-17AC-4A6F-9CC9-D877FC67E24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39610F-18DA-43DA-ACAB-9C320D37B88D}" type="pres">
      <dgm:prSet presAssocID="{2D24C5D5-17AC-4A6F-9CC9-D877FC67E247}" presName="rootConnector" presStyleLbl="node2" presStyleIdx="1" presStyleCnt="2"/>
      <dgm:spPr/>
      <dgm:t>
        <a:bodyPr/>
        <a:lstStyle/>
        <a:p>
          <a:endParaRPr lang="ru-RU"/>
        </a:p>
      </dgm:t>
    </dgm:pt>
    <dgm:pt modelId="{A805E195-3787-4033-9DED-528656730DEA}" type="pres">
      <dgm:prSet presAssocID="{2D24C5D5-17AC-4A6F-9CC9-D877FC67E247}" presName="hierChild4" presStyleCnt="0"/>
      <dgm:spPr/>
      <dgm:t>
        <a:bodyPr/>
        <a:lstStyle/>
        <a:p>
          <a:endParaRPr lang="ru-RU"/>
        </a:p>
      </dgm:t>
    </dgm:pt>
    <dgm:pt modelId="{C4244D8C-E532-48AD-ACCC-CB8428FE1D85}" type="pres">
      <dgm:prSet presAssocID="{2D24C5D5-17AC-4A6F-9CC9-D877FC67E247}" presName="hierChild5" presStyleCnt="0"/>
      <dgm:spPr/>
      <dgm:t>
        <a:bodyPr/>
        <a:lstStyle/>
        <a:p>
          <a:endParaRPr lang="ru-RU"/>
        </a:p>
      </dgm:t>
    </dgm:pt>
    <dgm:pt modelId="{3717C242-A088-4F8A-85AE-057C1383B393}" type="pres">
      <dgm:prSet presAssocID="{11FB0778-B52F-4440-A05A-C21D7DD8A4D4}" presName="hierChild3" presStyleCnt="0"/>
      <dgm:spPr/>
      <dgm:t>
        <a:bodyPr/>
        <a:lstStyle/>
        <a:p>
          <a:endParaRPr lang="ru-RU"/>
        </a:p>
      </dgm:t>
    </dgm:pt>
  </dgm:ptLst>
  <dgm:cxnLst>
    <dgm:cxn modelId="{F186CB37-420B-42B0-8028-B798DA074546}" type="presOf" srcId="{C468AC63-70B2-4F25-AEBA-84516F90C62E}" destId="{0866395A-6295-48F6-8173-43EF072DEAE8}" srcOrd="0" destOrd="0" presId="urn:microsoft.com/office/officeart/2005/8/layout/orgChart1"/>
    <dgm:cxn modelId="{D5A18244-D154-4FFE-A589-068EDF969E07}" type="presOf" srcId="{4F29DB8C-0769-4A52-8A0B-05035C81AC62}" destId="{6B99D35A-E678-4392-9233-B067F3821D21}" srcOrd="0" destOrd="0" presId="urn:microsoft.com/office/officeart/2005/8/layout/orgChart1"/>
    <dgm:cxn modelId="{FCA03292-F4BB-4760-978F-15FA120CA092}" type="presOf" srcId="{E4AB0F5E-EBAF-44F6-B7F1-5EEFE07F581D}" destId="{AE3C2D3C-99F3-42E0-8807-53F8598EB945}" srcOrd="0" destOrd="0" presId="urn:microsoft.com/office/officeart/2005/8/layout/orgChart1"/>
    <dgm:cxn modelId="{C6951565-6B82-4539-9C98-F038575F27D7}" type="presOf" srcId="{2D24C5D5-17AC-4A6F-9CC9-D877FC67E247}" destId="{BB39610F-18DA-43DA-ACAB-9C320D37B88D}" srcOrd="1" destOrd="0" presId="urn:microsoft.com/office/officeart/2005/8/layout/orgChart1"/>
    <dgm:cxn modelId="{430232F7-E578-41A4-BF02-1FFFB95EEB25}" type="presOf" srcId="{2D24C5D5-17AC-4A6F-9CC9-D877FC67E247}" destId="{9C34B07C-E907-4483-96B6-11E280AF928D}" srcOrd="0" destOrd="0" presId="urn:microsoft.com/office/officeart/2005/8/layout/orgChart1"/>
    <dgm:cxn modelId="{0437C1EB-E3DC-45A1-B259-5A92622A930C}" srcId="{11FB0778-B52F-4440-A05A-C21D7DD8A4D4}" destId="{C468AC63-70B2-4F25-AEBA-84516F90C62E}" srcOrd="0" destOrd="0" parTransId="{42069CE5-C890-4D65-A2D2-ED17884EE25B}" sibTransId="{A4026206-6E26-444F-B28B-2943632734C7}"/>
    <dgm:cxn modelId="{758E6B72-45B6-4DBC-833B-E6AB7526C26F}" type="presOf" srcId="{C468AC63-70B2-4F25-AEBA-84516F90C62E}" destId="{B41CE947-6E3E-4D77-A1BB-E33AC283B7B5}" srcOrd="1" destOrd="0" presId="urn:microsoft.com/office/officeart/2005/8/layout/orgChart1"/>
    <dgm:cxn modelId="{72411461-AFD6-44DD-BACA-1221E8BCE938}" srcId="{11FB0778-B52F-4440-A05A-C21D7DD8A4D4}" destId="{2D24C5D5-17AC-4A6F-9CC9-D877FC67E247}" srcOrd="1" destOrd="0" parTransId="{4F29DB8C-0769-4A52-8A0B-05035C81AC62}" sibTransId="{2A055D13-2B52-4E0B-8348-07EBE3BAAD44}"/>
    <dgm:cxn modelId="{E50AABB1-AB6D-4539-BABF-52FC7462175C}" srcId="{E4AB0F5E-EBAF-44F6-B7F1-5EEFE07F581D}" destId="{11FB0778-B52F-4440-A05A-C21D7DD8A4D4}" srcOrd="0" destOrd="0" parTransId="{CFBEFDD3-8ADA-4831-91B2-98428693E5C5}" sibTransId="{DB0BF773-88E5-416E-9921-0D38BA418C03}"/>
    <dgm:cxn modelId="{7CBDF221-7CC6-4CB5-BA2D-497495969955}" type="presOf" srcId="{11FB0778-B52F-4440-A05A-C21D7DD8A4D4}" destId="{5717B538-D8B6-4655-B492-C628AA656E6D}" srcOrd="1" destOrd="0" presId="urn:microsoft.com/office/officeart/2005/8/layout/orgChart1"/>
    <dgm:cxn modelId="{EAE8FE02-38A0-49C2-BDCC-C0B484150B49}" type="presOf" srcId="{11FB0778-B52F-4440-A05A-C21D7DD8A4D4}" destId="{0C48AA68-DFB6-4FA2-A065-DDD10832F97F}" srcOrd="0" destOrd="0" presId="urn:microsoft.com/office/officeart/2005/8/layout/orgChart1"/>
    <dgm:cxn modelId="{C9EAE91D-A7CF-47EB-BB56-204DAA6B2C74}" type="presOf" srcId="{42069CE5-C890-4D65-A2D2-ED17884EE25B}" destId="{A4394AEB-5F9D-4EE0-AE79-A090302507F8}" srcOrd="0" destOrd="0" presId="urn:microsoft.com/office/officeart/2005/8/layout/orgChart1"/>
    <dgm:cxn modelId="{02C12FD0-614B-4999-B0CA-EC3D17685056}" type="presParOf" srcId="{AE3C2D3C-99F3-42E0-8807-53F8598EB945}" destId="{7EE81FD5-6DE9-4031-90B1-B490C5482BA2}" srcOrd="0" destOrd="0" presId="urn:microsoft.com/office/officeart/2005/8/layout/orgChart1"/>
    <dgm:cxn modelId="{51A2A334-9DE8-4FEF-9CFA-53B09A590787}" type="presParOf" srcId="{7EE81FD5-6DE9-4031-90B1-B490C5482BA2}" destId="{69F3FCA1-7FE1-4481-93D4-0677638AAB97}" srcOrd="0" destOrd="0" presId="urn:microsoft.com/office/officeart/2005/8/layout/orgChart1"/>
    <dgm:cxn modelId="{0590620B-B242-40C7-9BFC-7C81CBDCBA1B}" type="presParOf" srcId="{69F3FCA1-7FE1-4481-93D4-0677638AAB97}" destId="{0C48AA68-DFB6-4FA2-A065-DDD10832F97F}" srcOrd="0" destOrd="0" presId="urn:microsoft.com/office/officeart/2005/8/layout/orgChart1"/>
    <dgm:cxn modelId="{9E280B25-0FB2-4C1D-A6ED-FAF10B3DE659}" type="presParOf" srcId="{69F3FCA1-7FE1-4481-93D4-0677638AAB97}" destId="{5717B538-D8B6-4655-B492-C628AA656E6D}" srcOrd="1" destOrd="0" presId="urn:microsoft.com/office/officeart/2005/8/layout/orgChart1"/>
    <dgm:cxn modelId="{6630C3D6-8BC7-4A6F-818A-10455A89EEF2}" type="presParOf" srcId="{7EE81FD5-6DE9-4031-90B1-B490C5482BA2}" destId="{9BAAFAC2-A634-4683-9DB5-F0EF78E3A2F5}" srcOrd="1" destOrd="0" presId="urn:microsoft.com/office/officeart/2005/8/layout/orgChart1"/>
    <dgm:cxn modelId="{EEC88B81-A87D-4DC3-ADEE-E1E1E7277119}" type="presParOf" srcId="{9BAAFAC2-A634-4683-9DB5-F0EF78E3A2F5}" destId="{A4394AEB-5F9D-4EE0-AE79-A090302507F8}" srcOrd="0" destOrd="0" presId="urn:microsoft.com/office/officeart/2005/8/layout/orgChart1"/>
    <dgm:cxn modelId="{0203D883-B6D7-4891-AFB7-881AABE9A21C}" type="presParOf" srcId="{9BAAFAC2-A634-4683-9DB5-F0EF78E3A2F5}" destId="{B5C36EC1-43A7-4C89-885C-23A7CE6A8940}" srcOrd="1" destOrd="0" presId="urn:microsoft.com/office/officeart/2005/8/layout/orgChart1"/>
    <dgm:cxn modelId="{C49FC212-F783-4FED-B226-58BA174BB52D}" type="presParOf" srcId="{B5C36EC1-43A7-4C89-885C-23A7CE6A8940}" destId="{5E57C103-0F95-4BC2-936C-1DE402C2139E}" srcOrd="0" destOrd="0" presId="urn:microsoft.com/office/officeart/2005/8/layout/orgChart1"/>
    <dgm:cxn modelId="{83328A7D-35B4-4A1E-8855-0424D5ECDC42}" type="presParOf" srcId="{5E57C103-0F95-4BC2-936C-1DE402C2139E}" destId="{0866395A-6295-48F6-8173-43EF072DEAE8}" srcOrd="0" destOrd="0" presId="urn:microsoft.com/office/officeart/2005/8/layout/orgChart1"/>
    <dgm:cxn modelId="{C9310BBC-429B-4A78-849D-56F070AD02CE}" type="presParOf" srcId="{5E57C103-0F95-4BC2-936C-1DE402C2139E}" destId="{B41CE947-6E3E-4D77-A1BB-E33AC283B7B5}" srcOrd="1" destOrd="0" presId="urn:microsoft.com/office/officeart/2005/8/layout/orgChart1"/>
    <dgm:cxn modelId="{70B9B368-C3F1-458A-BD07-62E2B21B0BF6}" type="presParOf" srcId="{B5C36EC1-43A7-4C89-885C-23A7CE6A8940}" destId="{AA785337-0FF1-47D3-AFA9-D7E23A6E92E4}" srcOrd="1" destOrd="0" presId="urn:microsoft.com/office/officeart/2005/8/layout/orgChart1"/>
    <dgm:cxn modelId="{DE294B02-51C9-4868-9516-37C1EFE5504E}" type="presParOf" srcId="{B5C36EC1-43A7-4C89-885C-23A7CE6A8940}" destId="{91A5F25C-8E28-4666-AA94-ABBD5E9FB7E6}" srcOrd="2" destOrd="0" presId="urn:microsoft.com/office/officeart/2005/8/layout/orgChart1"/>
    <dgm:cxn modelId="{08AF079A-6118-4CD4-BF65-DA0D7257E68A}" type="presParOf" srcId="{9BAAFAC2-A634-4683-9DB5-F0EF78E3A2F5}" destId="{6B99D35A-E678-4392-9233-B067F3821D21}" srcOrd="2" destOrd="0" presId="urn:microsoft.com/office/officeart/2005/8/layout/orgChart1"/>
    <dgm:cxn modelId="{2C13F726-8482-4FD0-80B9-0E7C34B0985A}" type="presParOf" srcId="{9BAAFAC2-A634-4683-9DB5-F0EF78E3A2F5}" destId="{96F09B2D-B546-4E2A-92E9-875E0BEF6B55}" srcOrd="3" destOrd="0" presId="urn:microsoft.com/office/officeart/2005/8/layout/orgChart1"/>
    <dgm:cxn modelId="{D38A8AA5-76D1-4A6D-B0EF-CA79DEDA4A43}" type="presParOf" srcId="{96F09B2D-B546-4E2A-92E9-875E0BEF6B55}" destId="{86943285-7A5B-4E78-8C46-7CB22127CFFD}" srcOrd="0" destOrd="0" presId="urn:microsoft.com/office/officeart/2005/8/layout/orgChart1"/>
    <dgm:cxn modelId="{7E742A4B-891B-4880-AE69-136AFA169F99}" type="presParOf" srcId="{86943285-7A5B-4E78-8C46-7CB22127CFFD}" destId="{9C34B07C-E907-4483-96B6-11E280AF928D}" srcOrd="0" destOrd="0" presId="urn:microsoft.com/office/officeart/2005/8/layout/orgChart1"/>
    <dgm:cxn modelId="{945876A8-98F2-46F1-A81B-5915EC01C452}" type="presParOf" srcId="{86943285-7A5B-4E78-8C46-7CB22127CFFD}" destId="{BB39610F-18DA-43DA-ACAB-9C320D37B88D}" srcOrd="1" destOrd="0" presId="urn:microsoft.com/office/officeart/2005/8/layout/orgChart1"/>
    <dgm:cxn modelId="{AF1763F4-4DA1-4801-ADF0-6A3CAE0B9DE1}" type="presParOf" srcId="{96F09B2D-B546-4E2A-92E9-875E0BEF6B55}" destId="{A805E195-3787-4033-9DED-528656730DEA}" srcOrd="1" destOrd="0" presId="urn:microsoft.com/office/officeart/2005/8/layout/orgChart1"/>
    <dgm:cxn modelId="{E99E2AF1-7D8F-4C5F-B186-9529C852EB84}" type="presParOf" srcId="{96F09B2D-B546-4E2A-92E9-875E0BEF6B55}" destId="{C4244D8C-E532-48AD-ACCC-CB8428FE1D85}" srcOrd="2" destOrd="0" presId="urn:microsoft.com/office/officeart/2005/8/layout/orgChart1"/>
    <dgm:cxn modelId="{57DA592C-8E8E-4CD1-B1C0-EA88A93DFA06}" type="presParOf" srcId="{7EE81FD5-6DE9-4031-90B1-B490C5482BA2}" destId="{3717C242-A088-4F8A-85AE-057C1383B393}" srcOrd="2" destOrd="0" presId="urn:microsoft.com/office/officeart/2005/8/layout/orgChart1"/>
  </dgm:cxnLst>
  <dgm:bg>
    <a:effectLst>
      <a:glow rad="1397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9D35A-E678-4392-9233-B067F3821D21}">
      <dsp:nvSpPr>
        <dsp:cNvPr id="0" name=""/>
        <dsp:cNvSpPr/>
      </dsp:nvSpPr>
      <dsp:spPr>
        <a:xfrm>
          <a:off x="3225006" y="1720142"/>
          <a:ext cx="1764876" cy="61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300"/>
              </a:lnTo>
              <a:lnTo>
                <a:pt x="1764876" y="306300"/>
              </a:lnTo>
              <a:lnTo>
                <a:pt x="1764876" y="61260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94AEB-5F9D-4EE0-AE79-A090302507F8}">
      <dsp:nvSpPr>
        <dsp:cNvPr id="0" name=""/>
        <dsp:cNvSpPr/>
      </dsp:nvSpPr>
      <dsp:spPr>
        <a:xfrm>
          <a:off x="1460130" y="1720142"/>
          <a:ext cx="1764876" cy="612601"/>
        </a:xfrm>
        <a:custGeom>
          <a:avLst/>
          <a:gdLst/>
          <a:ahLst/>
          <a:cxnLst/>
          <a:rect l="0" t="0" r="0" b="0"/>
          <a:pathLst>
            <a:path>
              <a:moveTo>
                <a:pt x="1764876" y="0"/>
              </a:moveTo>
              <a:lnTo>
                <a:pt x="1764876" y="306300"/>
              </a:lnTo>
              <a:lnTo>
                <a:pt x="0" y="306300"/>
              </a:lnTo>
              <a:lnTo>
                <a:pt x="0" y="61260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8AA68-DFB6-4FA2-A065-DDD10832F97F}">
      <dsp:nvSpPr>
        <dsp:cNvPr id="0" name=""/>
        <dsp:cNvSpPr/>
      </dsp:nvSpPr>
      <dsp:spPr>
        <a:xfrm>
          <a:off x="1766431" y="261567"/>
          <a:ext cx="2917150" cy="1458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/>
            <a:t>Джинса</a:t>
          </a:r>
        </a:p>
      </dsp:txBody>
      <dsp:txXfrm>
        <a:off x="1766431" y="261567"/>
        <a:ext cx="2917150" cy="1458575"/>
      </dsp:txXfrm>
    </dsp:sp>
    <dsp:sp modelId="{0866395A-6295-48F6-8173-43EF072DEAE8}">
      <dsp:nvSpPr>
        <dsp:cNvPr id="0" name=""/>
        <dsp:cNvSpPr/>
      </dsp:nvSpPr>
      <dsp:spPr>
        <a:xfrm>
          <a:off x="1555" y="2332744"/>
          <a:ext cx="2917150" cy="14585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Комерційна </a:t>
          </a:r>
          <a:r>
            <a:rPr lang="ru-RU" sz="1400" kern="1200" dirty="0"/>
            <a:t>(рекламують </a:t>
          </a:r>
          <a:r>
            <a:rPr lang="ru-RU" sz="1400" kern="1200" dirty="0" err="1"/>
            <a:t>товари</a:t>
          </a:r>
          <a:r>
            <a:rPr lang="ru-RU" sz="1400" kern="1200" dirty="0"/>
            <a:t>)</a:t>
          </a:r>
          <a:endParaRPr lang="ru-RU" sz="3700" kern="1200" dirty="0"/>
        </a:p>
      </dsp:txBody>
      <dsp:txXfrm>
        <a:off x="1555" y="2332744"/>
        <a:ext cx="2917150" cy="1458575"/>
      </dsp:txXfrm>
    </dsp:sp>
    <dsp:sp modelId="{9C34B07C-E907-4483-96B6-11E280AF928D}">
      <dsp:nvSpPr>
        <dsp:cNvPr id="0" name=""/>
        <dsp:cNvSpPr/>
      </dsp:nvSpPr>
      <dsp:spPr>
        <a:xfrm>
          <a:off x="3531307" y="2332744"/>
          <a:ext cx="2917150" cy="14585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/>
            <a:t>Політична </a:t>
          </a:r>
          <a:r>
            <a:rPr lang="ru-RU" sz="1400" kern="1200"/>
            <a:t>(рекламують політичних діячів)</a:t>
          </a:r>
          <a:endParaRPr lang="ru-RU" sz="4400" kern="1200"/>
        </a:p>
      </dsp:txBody>
      <dsp:txXfrm>
        <a:off x="3531307" y="2332744"/>
        <a:ext cx="2917150" cy="1458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DB109-B7C7-4449-B5FD-0AAB7B23B7EE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B5666-E5BC-4716-844D-57CE7B217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5666-E5BC-4716-844D-57CE7B2178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5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5666-E5BC-4716-844D-57CE7B2178E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4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6351" y="-8467"/>
            <a:ext cx="647869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609600"/>
            <a:ext cx="644918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024871" y="3632200"/>
            <a:ext cx="54198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Надпись 21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1931988"/>
            <a:ext cx="644918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Надпись 24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133" y="609600"/>
            <a:ext cx="529649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2700869"/>
            <a:ext cx="644918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133" y="2160589"/>
            <a:ext cx="3138844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8472" y="2160590"/>
            <a:ext cx="3138843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942" y="2160983"/>
            <a:ext cx="314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942" y="2737247"/>
            <a:ext cx="3140035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17282" y="2160983"/>
            <a:ext cx="31400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17283" y="2737247"/>
            <a:ext cx="3140030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2" y="1498604"/>
            <a:ext cx="2891649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6" y="514925"/>
            <a:ext cx="3386038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2" y="2777069"/>
            <a:ext cx="2891649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3" y="5367338"/>
            <a:ext cx="644918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8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6351" y="4013202"/>
            <a:ext cx="34298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4" y="2160590"/>
            <a:ext cx="64491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5258" y="6041364"/>
            <a:ext cx="68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21C73-D4AD-44D8-8ABB-36875A1A1CFC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08133" y="6041364"/>
            <a:ext cx="472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44676" y="604136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5FBE06-0B66-469B-A575-95E266E14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628800"/>
            <a:ext cx="7776864" cy="3816424"/>
          </a:xfrm>
        </p:spPr>
        <p:txBody>
          <a:bodyPr/>
          <a:lstStyle/>
          <a:p>
            <a:pPr algn="ctr"/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Що таке «джинса» і чи є це явище насправді шкідливим? Які причини його виникнення та існування? Знайдіть приклади «джинси» у місцевих ЗМІ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57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61778" cy="1597744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uk-UA" b="1" spc="50" dirty="0" smtClean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Походження терміну…</a:t>
            </a:r>
            <a:endParaRPr lang="ru-RU" b="1" spc="50" dirty="0">
              <a:ln w="13500">
                <a:solidFill>
                  <a:srgbClr val="0070C0">
                    <a:alpha val="6500"/>
                  </a:srgb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7200800" cy="388077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Одна з </a:t>
            </a:r>
            <a:r>
              <a:rPr lang="ru-RU" sz="3200" b="1" dirty="0" err="1">
                <a:latin typeface="Monotype Corsiva" panose="03010101010201010101" pitchFamily="66" charset="0"/>
              </a:rPr>
              <a:t>версій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походження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терміну</a:t>
            </a:r>
            <a:r>
              <a:rPr lang="ru-RU" sz="3200" b="1" dirty="0">
                <a:latin typeface="Monotype Corsiva" panose="03010101010201010101" pitchFamily="66" charset="0"/>
              </a:rPr>
              <a:t>, за </a:t>
            </a:r>
            <a:r>
              <a:rPr lang="ru-RU" sz="3200" b="1" dirty="0" err="1">
                <a:latin typeface="Monotype Corsiva" panose="03010101010201010101" pitchFamily="66" charset="0"/>
              </a:rPr>
              <a:t>версією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журналістів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інтернет-видання</a:t>
            </a:r>
            <a:r>
              <a:rPr lang="ru-RU" sz="3200" b="1" dirty="0">
                <a:latin typeface="Monotype Corsiva" panose="03010101010201010101" pitchFamily="66" charset="0"/>
              </a:rPr>
              <a:t> «Телекритика» — </a:t>
            </a:r>
            <a:r>
              <a:rPr lang="ru-RU" sz="3200" b="1" dirty="0" err="1">
                <a:latin typeface="Monotype Corsiva" panose="03010101010201010101" pitchFamily="66" charset="0"/>
              </a:rPr>
              <a:t>це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джинси</a:t>
            </a:r>
            <a:r>
              <a:rPr lang="ru-RU" sz="3200" b="1" dirty="0">
                <a:latin typeface="Monotype Corsiva" panose="03010101010201010101" pitchFamily="66" charset="0"/>
              </a:rPr>
              <a:t>, в </a:t>
            </a:r>
            <a:r>
              <a:rPr lang="ru-RU" sz="3200" b="1" dirty="0" err="1">
                <a:latin typeface="Monotype Corsiva" panose="03010101010201010101" pitchFamily="66" charset="0"/>
              </a:rPr>
              <a:t>кишеню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яких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кладеться</a:t>
            </a:r>
            <a:r>
              <a:rPr lang="ru-RU" sz="3200" b="1" dirty="0">
                <a:latin typeface="Monotype Corsiva" panose="03010101010201010101" pitchFamily="66" charset="0"/>
              </a:rPr>
              <a:t> гонорар за </a:t>
            </a:r>
            <a:r>
              <a:rPr lang="ru-RU" sz="3200" b="1" dirty="0" err="1">
                <a:latin typeface="Monotype Corsiva" panose="03010101010201010101" pitchFamily="66" charset="0"/>
              </a:rPr>
              <a:t>підготовку</a:t>
            </a:r>
            <a:r>
              <a:rPr lang="ru-RU" sz="3200" b="1" dirty="0">
                <a:latin typeface="Monotype Corsiva" panose="03010101010201010101" pitchFamily="66" charset="0"/>
              </a:rPr>
              <a:t> та/</a:t>
            </a:r>
            <a:r>
              <a:rPr lang="ru-RU" sz="3200" b="1" dirty="0" err="1">
                <a:latin typeface="Monotype Corsiva" panose="03010101010201010101" pitchFamily="66" charset="0"/>
              </a:rPr>
              <a:t>або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розміщення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замовних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матеріалів</a:t>
            </a:r>
            <a:r>
              <a:rPr lang="ru-RU" sz="3200" b="1" dirty="0">
                <a:latin typeface="Monotype Corsiva" panose="03010101010201010101" pitchFamily="66" charset="0"/>
              </a:rPr>
              <a:t>.</a:t>
            </a:r>
          </a:p>
          <a:p>
            <a:pPr marL="0" indent="0">
              <a:buNone/>
            </a:pP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4361"/>
            <a:ext cx="4041871" cy="237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006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449180" cy="1320800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Ознаки джинси</a:t>
            </a:r>
            <a:endParaRPr lang="ru-RU" b="1" spc="5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6408712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Джинса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джинсовому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грубо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buBlip>
                <a:blip r:embed="rId2"/>
              </a:buBlip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думок;</a:t>
            </a:r>
          </a:p>
          <a:p>
            <a:pPr lvl="0">
              <a:buBlip>
                <a:blip r:embed="rId2"/>
              </a:buBlip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Blip>
                <a:blip r:embed="rId2"/>
              </a:buBlip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перевіреність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Blip>
                <a:blip r:embed="rId2"/>
              </a:buBlip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вичерпність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34994"/>
            <a:ext cx="3116262" cy="414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5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6286500" cy="4714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13" y="188640"/>
            <a:ext cx="7204783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5400" b="1" i="1" dirty="0" smtClean="0">
                <a:latin typeface="DisneyPark" panose="03030603050000020002" pitchFamily="65" charset="-52"/>
              </a:rPr>
              <a:t>Щоб зрозуміти, чи є джинса шкідливим явищем, знайдемо її плюси та мінуси.</a:t>
            </a:r>
            <a:endParaRPr lang="ru-RU" sz="5400" b="1" i="1" dirty="0">
              <a:latin typeface="DisneyPark" panose="03030603050000020002" pitchFamily="65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783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449180" cy="132080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89" y="2060848"/>
            <a:ext cx="7736274" cy="3860698"/>
          </a:xfrm>
        </p:spPr>
        <p:txBody>
          <a:bodyPr>
            <a:noAutofit/>
          </a:bodyPr>
          <a:lstStyle/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Джинса потрібна замовникам, адже прихована замовна публікація дозволяє сподіватися на ефект, який неможливо досягти чесною рекламою.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 податків, бо оплата прихованої реклами відбувається як правило «кешем», тобто готівкою. У бухгалтерії, ясна річ, ці гроші ніяк не фігурують.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36676"/>
            <a:ext cx="2483768" cy="2241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03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7488832" cy="3860698"/>
          </a:xfrm>
        </p:spPr>
        <p:txBody>
          <a:bodyPr>
            <a:normAutofit/>
          </a:bodyPr>
          <a:lstStyle/>
          <a:p>
            <a:pPr lvl="0"/>
            <a:r>
              <a:rPr lang="uk-UA" sz="2800" dirty="0">
                <a:latin typeface="Monotype Corsiva" panose="03010101010201010101" pitchFamily="66" charset="0"/>
              </a:rPr>
              <a:t>порушуються засади чесної журналістики, </a:t>
            </a:r>
            <a:r>
              <a:rPr lang="uk-UA" sz="2800" dirty="0" smtClean="0">
                <a:latin typeface="Monotype Corsiva" panose="03010101010201010101" pitchFamily="66" charset="0"/>
              </a:rPr>
              <a:t>люди </a:t>
            </a:r>
            <a:r>
              <a:rPr lang="uk-UA" sz="2800" dirty="0">
                <a:latin typeface="Monotype Corsiva" panose="03010101010201010101" pitchFamily="66" charset="0"/>
              </a:rPr>
              <a:t>позбавляються можливостей  отримувати об’єктивну інформацію;</a:t>
            </a:r>
            <a:endParaRPr lang="ru-RU" sz="2800" dirty="0">
              <a:latin typeface="Monotype Corsiva" panose="03010101010201010101" pitchFamily="66" charset="0"/>
            </a:endParaRPr>
          </a:p>
          <a:p>
            <a:pPr lvl="0"/>
            <a:r>
              <a:rPr lang="uk-UA" sz="2800" dirty="0" smtClean="0">
                <a:latin typeface="Monotype Corsiva" panose="03010101010201010101" pitchFamily="66" charset="0"/>
              </a:rPr>
              <a:t>Джинса </a:t>
            </a:r>
            <a:r>
              <a:rPr lang="uk-UA" sz="2800" dirty="0">
                <a:latin typeface="Monotype Corsiva" panose="03010101010201010101" pitchFamily="66" charset="0"/>
              </a:rPr>
              <a:t>є злочином, корупцією в ЗМІ. Це просто хабар, який дається ЗМІ, для того, щоб ЗМІ або про щось розказав добре, або когось зганьбив чи виставив у непроглядному вигляді.</a:t>
            </a:r>
            <a:endParaRPr lang="ru-RU" sz="2800" dirty="0">
              <a:latin typeface="Monotype Corsiva" panose="03010101010201010101" pitchFamily="66" charset="0"/>
            </a:endParaRPr>
          </a:p>
          <a:p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449180" cy="132080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Недоліки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4564"/>
            <a:ext cx="3777548" cy="2446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0952"/>
            <a:ext cx="3412076" cy="1917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92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6984776" cy="3888432"/>
          </a:xfrm>
        </p:spPr>
        <p:txBody>
          <a:bodyPr>
            <a:normAutofit/>
          </a:bodyPr>
          <a:lstStyle/>
          <a:p>
            <a:pPr lvl="0"/>
            <a:r>
              <a:rPr lang="uk-UA" sz="2400" dirty="0" smtClean="0"/>
              <a:t>Відбувається </a:t>
            </a:r>
            <a:r>
              <a:rPr lang="uk-UA" sz="2400" dirty="0"/>
              <a:t>поширення прихованої реклами (заборонено), адже будь-яка реклама має бути ідентифікована як така. У сфері друкованих медіа та Інтернету наглядових органів немає, а контроль за телерадіоорганізаціями здійснює Національна рада України з питань телерадіомовлення, але вона практично не застосовує до них санкцій за «джинсу».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449180" cy="132080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Недоліки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29111"/>
            <a:ext cx="2907407" cy="1934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62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616624" cy="1224136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Переваги</a:t>
            </a:r>
            <a:endParaRPr lang="ru-RU" b="1" spc="5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134" y="2160590"/>
            <a:ext cx="7160210" cy="388077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400" dirty="0" smtClean="0">
                <a:latin typeface="DisneyPark" panose="03030603050000020002" pitchFamily="65" charset="-52"/>
              </a:rPr>
              <a:t> Є </a:t>
            </a:r>
            <a:r>
              <a:rPr lang="uk-UA" sz="4400" dirty="0">
                <a:latin typeface="DisneyPark" panose="03030603050000020002" pitchFamily="65" charset="-52"/>
              </a:rPr>
              <a:t>для тієї людини, яка проявляє інтерес до даної джинси.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DisneyPark" panose="03030603050000020002" pitchFamily="65" charset="-5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30877"/>
            <a:ext cx="5184576" cy="3197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28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001"/>
            <a:ext cx="6705794" cy="132080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ln w="24500" cmpd="dbl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gatha-Modern" panose="020B7200000000000000" pitchFamily="34" charset="0"/>
              </a:rPr>
              <a:t>Джинса – шкідливе явище</a:t>
            </a:r>
            <a:endParaRPr lang="ru-RU" sz="6000" b="1" dirty="0">
              <a:ln w="24500" cmpd="dbl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gatha-Modern" panose="020B7200000000000000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128792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таких позицій будь-яка джинса є злом. Але  очевидно, існує різниця між скажімо короткою заміткою про успіхи страхової компанії, що має  ознаки прихованої реклами і величезним замовним матеріалом, який з допомогою напівправди виправдовує сумнівні рішення  Уряду. Різна аудиторія, різні масштаби маніпуляції суспільною думкою, різні наслідки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все-таки,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джинса є насправді шкідливим явищем.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24008"/>
            <a:ext cx="3203848" cy="2128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4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41418"/>
            <a:ext cx="2811383" cy="2136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449180" cy="13208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 говорить Закон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6984776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«Джинса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фактично є різновидом такого явища як прихована  реклама.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 10 статті 1 Закону України «Про рекламу» від 3 липня 1996 р.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прихована реклама визначається як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«інформація про особу чи товар у програмі, передачі, публікації, якщо така інформація слугує рекламним цілям і може вводити в оману осіб щодо дійсної мети таких програм, передач, публікацій».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4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6408712" cy="5492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прихованої реклами українським  законодавством забороняється. В Законі «Про рекламу» це питання регулюється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 9, що має назву «Ідентифікація  реклами».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4988223" cy="449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7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872178" cy="1379240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 ж таке джинса?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644918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/>
              <a:t>Джинса́</a:t>
            </a:r>
            <a:r>
              <a:rPr lang="ru-RU" sz="2800" dirty="0"/>
              <a:t> — </a:t>
            </a:r>
            <a:r>
              <a:rPr lang="ru-RU" sz="2800" dirty="0" err="1"/>
              <a:t>сленгове</a:t>
            </a:r>
            <a:r>
              <a:rPr lang="ru-RU" sz="2800" dirty="0"/>
              <a:t> слово, яке </a:t>
            </a:r>
            <a:r>
              <a:rPr lang="ru-RU" sz="2800" dirty="0" err="1"/>
              <a:t>використовується</a:t>
            </a:r>
            <a:r>
              <a:rPr lang="ru-RU" sz="2800" dirty="0"/>
              <a:t> </a:t>
            </a:r>
            <a:r>
              <a:rPr lang="ru-RU" sz="2800" dirty="0" err="1"/>
              <a:t>переважно</a:t>
            </a:r>
            <a:r>
              <a:rPr lang="ru-RU" sz="2800" dirty="0"/>
              <a:t> у </a:t>
            </a:r>
            <a:r>
              <a:rPr lang="ru-RU" sz="2800" dirty="0" err="1"/>
              <a:t>медійній</a:t>
            </a:r>
            <a:r>
              <a:rPr lang="ru-RU" sz="2800" dirty="0"/>
              <a:t> </a:t>
            </a:r>
            <a:r>
              <a:rPr lang="ru-RU" sz="2800" dirty="0" err="1"/>
              <a:t>спільноті</a:t>
            </a:r>
            <a:r>
              <a:rPr lang="ru-RU" sz="2800" dirty="0"/>
              <a:t>. </a:t>
            </a:r>
            <a:r>
              <a:rPr lang="ru-RU" sz="2800" dirty="0" err="1"/>
              <a:t>Синонім</a:t>
            </a:r>
            <a:r>
              <a:rPr lang="ru-RU" sz="2800" dirty="0"/>
              <a:t> </a:t>
            </a:r>
            <a:r>
              <a:rPr lang="ru-RU" sz="2800" dirty="0" err="1"/>
              <a:t>терміну</a:t>
            </a:r>
            <a:r>
              <a:rPr lang="ru-RU" sz="2800" dirty="0"/>
              <a:t> «</a:t>
            </a:r>
            <a:r>
              <a:rPr lang="ru-RU" sz="2800" dirty="0" err="1"/>
              <a:t>прихована</a:t>
            </a:r>
            <a:r>
              <a:rPr lang="ru-RU" sz="2800" dirty="0"/>
              <a:t> реклама». </a:t>
            </a:r>
            <a:r>
              <a:rPr lang="ru-RU" sz="2800" dirty="0" err="1"/>
              <a:t>Означає</a:t>
            </a:r>
            <a:r>
              <a:rPr lang="ru-RU" sz="2800" dirty="0"/>
              <a:t> </a:t>
            </a:r>
            <a:r>
              <a:rPr lang="ru-RU" sz="2800" dirty="0" err="1"/>
              <a:t>зумисну</a:t>
            </a:r>
            <a:r>
              <a:rPr lang="ru-RU" sz="2800" dirty="0"/>
              <a:t> </a:t>
            </a:r>
            <a:r>
              <a:rPr lang="ru-RU" sz="2800" dirty="0" err="1"/>
              <a:t>приховану</a:t>
            </a:r>
            <a:r>
              <a:rPr lang="ru-RU" sz="2800" dirty="0"/>
              <a:t> рекламу </a:t>
            </a:r>
            <a:r>
              <a:rPr lang="ru-RU" sz="2800" dirty="0" err="1"/>
              <a:t>або</a:t>
            </a:r>
            <a:r>
              <a:rPr lang="ru-RU" sz="2800" dirty="0"/>
              <a:t> антирекламу, </a:t>
            </a:r>
            <a:r>
              <a:rPr lang="ru-RU" sz="2800" dirty="0" err="1"/>
              <a:t>подану</a:t>
            </a:r>
            <a:r>
              <a:rPr lang="ru-RU" sz="2800" dirty="0"/>
              <a:t> у </a:t>
            </a:r>
            <a:r>
              <a:rPr lang="ru-RU" sz="2800" dirty="0" err="1"/>
              <a:t>вигляді</a:t>
            </a:r>
            <a:r>
              <a:rPr lang="ru-RU" sz="2800" dirty="0"/>
              <a:t> новин, </a:t>
            </a:r>
            <a:r>
              <a:rPr lang="ru-RU" sz="2800" dirty="0" err="1"/>
              <a:t>авторських</a:t>
            </a:r>
            <a:r>
              <a:rPr lang="ru-RU" sz="2800" dirty="0"/>
              <a:t> </a:t>
            </a:r>
            <a:r>
              <a:rPr lang="ru-RU" sz="2800" dirty="0" err="1"/>
              <a:t>текстів</a:t>
            </a:r>
            <a:r>
              <a:rPr lang="ru-RU" sz="2800" dirty="0"/>
              <a:t>, </a:t>
            </a:r>
            <a:r>
              <a:rPr lang="ru-RU" sz="2800" dirty="0" err="1"/>
              <a:t>аналітики</a:t>
            </a:r>
            <a:r>
              <a:rPr lang="ru-RU" sz="2800" dirty="0"/>
              <a:t> й </a:t>
            </a:r>
            <a:r>
              <a:rPr lang="ru-RU" sz="2800" dirty="0" err="1"/>
              <a:t>телевізійних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16" y="1772816"/>
            <a:ext cx="2649519" cy="2649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4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449180" cy="1525736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uk-UA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Приклади джинси у місцевих ЗМІ</a:t>
            </a:r>
            <a:endParaRPr lang="ru-RU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8280920" cy="3860698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Житомирської громадсько-політичної газети «Приміське життя» можна побачити статтю від 17 січня 2014 року, що має назву «"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Металбудтех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": від виробництва до монтажу», де розповідається про підприємство «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Металбудтех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 його переваги.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Взагалом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відбувається комерційна реклама підприємства, тобто джинса.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Администратор\Desktop\Новая папка\IMG_028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5"/>
          <a:stretch/>
        </p:blipFill>
        <p:spPr bwMode="auto">
          <a:xfrm>
            <a:off x="1907704" y="4017818"/>
            <a:ext cx="4838700" cy="284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92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дминистратор\Desktop\Новая папка\IMG_028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11610" r="11984"/>
          <a:stretch/>
        </p:blipFill>
        <p:spPr bwMode="auto">
          <a:xfrm>
            <a:off x="5243702" y="1988840"/>
            <a:ext cx="391475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5220072" cy="5013176"/>
          </a:xfrm>
        </p:spPr>
        <p:txBody>
          <a:bodyPr>
            <a:normAutofit fontScale="92500"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на сайті Житомирської громадсько-політичної газети «Приміське життя» можна побачити статтю від 19 січня 2014 року, що має назву «Про «Казковий Житомир» та оптовий ринок у Глибочиці». В цій статті наведена інформація про позитивні сторони «Казкового Житомира» - дитячого культурно - розважального центру на перехресті вулиці Михайлівська та Лятошинського. Як ми можемо зрозуміти, відбувається комерційна джинса.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480720" cy="1512168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uk-UA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Приклади джинси у місцевих ЗМІ</a:t>
            </a:r>
            <a:endParaRPr lang="ru-RU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84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Новая папка\IMG_0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13886"/>
            <a:ext cx="43554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Новая папка\IMG_0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840760" cy="1368152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Висновки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7232218" cy="4004714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Джинса – це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зумисна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антиреклама, подана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новин,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телевізійних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поділяється на комерційну та політичну.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ній порушуються стандарти професійної журналістики.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Джинса має свої переваги та недоліки. Проаналізувавши їх, було визначено, що джинса є насправді шкідливим явищем.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 ЗМІ містять джинсу.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51" y="2636912"/>
            <a:ext cx="2060848" cy="206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95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416824" cy="3744416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 за увагу!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2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777802" cy="138172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24500" cmpd="dbl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sna" panose="02000504080000020003" pitchFamily="2" charset="0"/>
              </a:rPr>
              <a:t>Різновиди джинси</a:t>
            </a:r>
            <a:endParaRPr lang="ru-RU" sz="7200" b="1" dirty="0">
              <a:ln w="24500" cmpd="dbl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Vesna" panose="02000504080000020003" pitchFamily="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541270"/>
              </p:ext>
            </p:extLst>
          </p:nvPr>
        </p:nvGraphicFramePr>
        <p:xfrm>
          <a:off x="755576" y="1844824"/>
          <a:ext cx="6450013" cy="4052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54" y="2228381"/>
            <a:ext cx="2497387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3515"/>
            <a:ext cx="3173908" cy="2159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71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7128792" cy="5276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i="1" dirty="0" smtClean="0"/>
              <a:t>	Відповідно </a:t>
            </a:r>
            <a:r>
              <a:rPr lang="uk-UA" sz="2400" b="1" i="1" dirty="0" smtClean="0"/>
              <a:t>виникає</a:t>
            </a:r>
            <a:r>
              <a:rPr lang="uk-UA" sz="2400" i="1" dirty="0" smtClean="0"/>
              <a:t> джинса, щоб догодити одній зі сторін – комерційній або політичній.</a:t>
            </a:r>
          </a:p>
          <a:p>
            <a:pPr marL="0" indent="0">
              <a:buNone/>
            </a:pPr>
            <a:r>
              <a:rPr lang="ru-RU" sz="2400" i="1" dirty="0" smtClean="0"/>
              <a:t>	Як </a:t>
            </a:r>
            <a:r>
              <a:rPr lang="ru-RU" sz="2400" i="1" dirty="0"/>
              <a:t>правило, у </a:t>
            </a:r>
            <a:r>
              <a:rPr lang="ru-RU" sz="2400" i="1" dirty="0" err="1"/>
              <a:t>джинсових</a:t>
            </a:r>
            <a:r>
              <a:rPr lang="ru-RU" sz="2400" i="1" dirty="0"/>
              <a:t> текстах наводиться </a:t>
            </a:r>
            <a:r>
              <a:rPr lang="ru-RU" sz="2400" i="1" dirty="0" err="1"/>
              <a:t>позиція</a:t>
            </a:r>
            <a:r>
              <a:rPr lang="ru-RU" sz="2400" i="1" dirty="0"/>
              <a:t> </a:t>
            </a:r>
            <a:r>
              <a:rPr lang="ru-RU" sz="2400" i="1" dirty="0" err="1"/>
              <a:t>лише</a:t>
            </a:r>
            <a:r>
              <a:rPr lang="ru-RU" sz="2400" i="1" dirty="0"/>
              <a:t> </a:t>
            </a:r>
            <a:r>
              <a:rPr lang="ru-RU" sz="2400" i="1" dirty="0" err="1"/>
              <a:t>замовника</a:t>
            </a:r>
            <a:r>
              <a:rPr lang="ru-RU" sz="2400" i="1" dirty="0"/>
              <a:t>, </a:t>
            </a:r>
            <a:r>
              <a:rPr lang="ru-RU" sz="2400" i="1" dirty="0" err="1"/>
              <a:t>натомість</a:t>
            </a:r>
            <a:r>
              <a:rPr lang="ru-RU" sz="2400" i="1" dirty="0"/>
              <a:t> </a:t>
            </a:r>
            <a:r>
              <a:rPr lang="ru-RU" sz="2400" i="1" dirty="0" err="1"/>
              <a:t>альтернативні</a:t>
            </a:r>
            <a:r>
              <a:rPr lang="ru-RU" sz="2400" i="1" dirty="0"/>
              <a:t> думки </a:t>
            </a:r>
            <a:r>
              <a:rPr lang="ru-RU" sz="2400" i="1" dirty="0" err="1"/>
              <a:t>або</a:t>
            </a:r>
            <a:r>
              <a:rPr lang="ru-RU" sz="2400" i="1" dirty="0"/>
              <a:t> погляди </a:t>
            </a:r>
            <a:r>
              <a:rPr lang="ru-RU" sz="2400" i="1" dirty="0" err="1"/>
              <a:t>інших</a:t>
            </a:r>
            <a:r>
              <a:rPr lang="ru-RU" sz="2400" i="1" dirty="0"/>
              <a:t> </a:t>
            </a:r>
            <a:r>
              <a:rPr lang="ru-RU" sz="2400" i="1" dirty="0" err="1"/>
              <a:t>дотичних</a:t>
            </a:r>
            <a:r>
              <a:rPr lang="ru-RU" sz="2400" i="1" dirty="0"/>
              <a:t> до теми </a:t>
            </a:r>
            <a:r>
              <a:rPr lang="ru-RU" sz="2400" i="1" dirty="0" err="1"/>
              <a:t>матеріалу</a:t>
            </a:r>
            <a:r>
              <a:rPr lang="ru-RU" sz="2400" i="1" dirty="0"/>
              <a:t> </a:t>
            </a:r>
            <a:r>
              <a:rPr lang="ru-RU" sz="2400" i="1" dirty="0" err="1"/>
              <a:t>сторін</a:t>
            </a:r>
            <a:r>
              <a:rPr lang="ru-RU" sz="2400" i="1" dirty="0"/>
              <a:t> — </a:t>
            </a:r>
            <a:r>
              <a:rPr lang="ru-RU" sz="2400" i="1" dirty="0" err="1"/>
              <a:t>ігноруються</a:t>
            </a:r>
            <a:r>
              <a:rPr lang="ru-RU" sz="2400" i="1" dirty="0"/>
              <a:t>. Часто </a:t>
            </a:r>
            <a:r>
              <a:rPr lang="ru-RU" sz="2400" i="1" dirty="0" err="1"/>
              <a:t>журналіст</a:t>
            </a:r>
            <a:r>
              <a:rPr lang="ru-RU" sz="2400" i="1" dirty="0"/>
              <a:t> </a:t>
            </a:r>
            <a:r>
              <a:rPr lang="ru-RU" sz="2400" i="1" dirty="0" err="1"/>
              <a:t>дає</a:t>
            </a:r>
            <a:r>
              <a:rPr lang="ru-RU" sz="2400" i="1" dirty="0"/>
              <a:t> </a:t>
            </a:r>
            <a:r>
              <a:rPr lang="ru-RU" sz="2400" i="1" dirty="0" err="1"/>
              <a:t>власні</a:t>
            </a:r>
            <a:r>
              <a:rPr lang="ru-RU" sz="2400" i="1" dirty="0"/>
              <a:t> </a:t>
            </a:r>
            <a:r>
              <a:rPr lang="ru-RU" sz="2400" i="1" dirty="0" err="1"/>
              <a:t>оцінки</a:t>
            </a:r>
            <a:r>
              <a:rPr lang="ru-RU" sz="2400" i="1" dirty="0"/>
              <a:t> у </a:t>
            </a:r>
            <a:r>
              <a:rPr lang="ru-RU" sz="2400" i="1" dirty="0" err="1"/>
              <a:t>матеріалі</a:t>
            </a:r>
            <a:r>
              <a:rPr lang="ru-RU" sz="2400" i="1" dirty="0"/>
              <a:t>, «</a:t>
            </a:r>
            <a:r>
              <a:rPr lang="ru-RU" sz="2400" i="1" dirty="0" err="1"/>
              <a:t>навішує</a:t>
            </a:r>
            <a:r>
              <a:rPr lang="ru-RU" sz="2400" i="1" dirty="0"/>
              <a:t> </a:t>
            </a:r>
            <a:r>
              <a:rPr lang="ru-RU" sz="2400" i="1" dirty="0" err="1"/>
              <a:t>ярлики</a:t>
            </a:r>
            <a:r>
              <a:rPr lang="ru-RU" sz="2400" i="1" dirty="0"/>
              <a:t>», при </a:t>
            </a:r>
            <a:r>
              <a:rPr lang="ru-RU" sz="2400" i="1" dirty="0" err="1"/>
              <a:t>цьому</a:t>
            </a:r>
            <a:r>
              <a:rPr lang="ru-RU" sz="2400" i="1" dirty="0"/>
              <a:t> </a:t>
            </a:r>
            <a:r>
              <a:rPr lang="ru-RU" sz="2400" i="1" dirty="0" err="1"/>
              <a:t>наводячи</a:t>
            </a:r>
            <a:r>
              <a:rPr lang="ru-RU" sz="2400" i="1" dirty="0"/>
              <a:t> </a:t>
            </a:r>
            <a:r>
              <a:rPr lang="ru-RU" sz="2400" i="1" dirty="0" err="1"/>
              <a:t>сумнівні</a:t>
            </a:r>
            <a:r>
              <a:rPr lang="ru-RU" sz="2400" i="1" dirty="0"/>
              <a:t> </a:t>
            </a:r>
            <a:r>
              <a:rPr lang="ru-RU" sz="2400" i="1" dirty="0" err="1"/>
              <a:t>аргументи</a:t>
            </a:r>
            <a:r>
              <a:rPr lang="ru-RU" sz="2400" i="1" dirty="0"/>
              <a:t>, </a:t>
            </a:r>
            <a:r>
              <a:rPr lang="ru-RU" sz="2400" i="1" dirty="0" err="1"/>
              <a:t>посилаючись</a:t>
            </a:r>
            <a:r>
              <a:rPr lang="ru-RU" sz="2400" i="1" dirty="0"/>
              <a:t> на </a:t>
            </a:r>
            <a:r>
              <a:rPr lang="ru-RU" sz="2400" i="1" dirty="0" err="1"/>
              <a:t>недостовірні</a:t>
            </a:r>
            <a:r>
              <a:rPr lang="ru-RU" sz="2400" i="1" dirty="0"/>
              <a:t> </a:t>
            </a:r>
            <a:r>
              <a:rPr lang="ru-RU" sz="2400" i="1" dirty="0" err="1"/>
              <a:t>джерела</a:t>
            </a:r>
            <a:r>
              <a:rPr lang="ru-RU" sz="2400" i="1" dirty="0"/>
              <a:t>, </a:t>
            </a:r>
            <a:r>
              <a:rPr lang="ru-RU" sz="2400" i="1" dirty="0" err="1"/>
              <a:t>вириваючи</a:t>
            </a:r>
            <a:r>
              <a:rPr lang="ru-RU" sz="2400" i="1" dirty="0"/>
              <a:t> </a:t>
            </a:r>
            <a:r>
              <a:rPr lang="ru-RU" sz="2400" i="1" dirty="0" err="1"/>
              <a:t>факти</a:t>
            </a:r>
            <a:r>
              <a:rPr lang="ru-RU" sz="2400" i="1" dirty="0"/>
              <a:t> з контексту і </a:t>
            </a:r>
            <a:r>
              <a:rPr lang="ru-RU" sz="2400" i="1" dirty="0" err="1"/>
              <a:t>приховуючи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читачів</a:t>
            </a:r>
            <a:r>
              <a:rPr lang="ru-RU" sz="2400" i="1" dirty="0"/>
              <a:t> </a:t>
            </a:r>
            <a:r>
              <a:rPr lang="ru-RU" sz="2400" i="1" dirty="0" err="1"/>
              <a:t>повну</a:t>
            </a:r>
            <a:r>
              <a:rPr lang="ru-RU" sz="2400" i="1" dirty="0"/>
              <a:t> картину </a:t>
            </a:r>
            <a:r>
              <a:rPr lang="ru-RU" sz="2400" i="1" dirty="0" err="1"/>
              <a:t>дійсності</a:t>
            </a:r>
            <a:r>
              <a:rPr lang="ru-RU" sz="2400" i="1" dirty="0"/>
              <a:t>.</a:t>
            </a:r>
          </a:p>
          <a:p>
            <a:endParaRPr lang="ru-RU" sz="2400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58" y="4592585"/>
            <a:ext cx="2847950" cy="2265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135" y="2420888"/>
            <a:ext cx="2007865" cy="2007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56" y="5013176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63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912768" cy="1525736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Політична джинса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134" y="2160590"/>
            <a:ext cx="6944186" cy="4436762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 чи сюжети, які насправді пишуть прес-служби політичних партій чи окремих політиків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правило їх підписують псевдонімом.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оприлюднення соціологічних досліджень сумнівних фірм, які, як правило, серйозно відрізняються від інших соцопитувань на користь якоїсь політичної сили.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61" y="3752850"/>
            <a:ext cx="2428875" cy="310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2816"/>
            <a:ext cx="1778124" cy="1778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48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6449180" cy="3880773"/>
          </a:xfrm>
        </p:spPr>
        <p:txBody>
          <a:bodyPr>
            <a:no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шпальтах газет часто з’являється </a:t>
            </a:r>
            <a:r>
              <a:rPr lang="uk-U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псевдоаналітика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маловідомих авторів, що підписуються «політологами», які надають начебто експертну оцінку тої чи іншої події під кутом, вигідним для однієї з політичних сил.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публікація різноманітних «листів від… » (робітників, шахтарів, працівників медичної галузі)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912768" cy="1525736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Політична джинса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96" y="1793241"/>
            <a:ext cx="2249297" cy="2755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99" y="4796586"/>
            <a:ext cx="1084955" cy="2061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260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54630"/>
            <a:ext cx="7704856" cy="3980515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боти-коментатори (від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robot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англ. – автоматична програма для скачування файлів чи розсилання спаму).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 один з найновіших винаходів доби Інтернету. Назва боти має іронічний підтекст – насправді ідеться про людей. Це наймані працівники або активісти політичних штабів, які за гроші залишають коментарі (пости,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сторінках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інтернет-видань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дискредитації тої чи іншої статті, її автора, висловлених ідей чи викладених фактів. Зазначимо, що сфальшовані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інтернет-коментарі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можна вважати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джинсою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вузькому сенсі цього слова, адже самі видання від діяльності ботів не мають жодного зиску.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404664"/>
            <a:ext cx="6912768" cy="1525736"/>
          </a:xfrm>
          <a:prstGeom prst="rect">
            <a:avLst/>
          </a:prstGeom>
        </p:spPr>
        <p:txBody>
          <a:bodyPr vert="horz" lIns="91440" tIns="45720" rIns="91440" bIns="45720" numCol="1" rtlCol="0" anchor="t">
            <a:prstTxWarp prst="textPlain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Політична джинса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19884"/>
            <a:ext cx="1907703" cy="1907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78413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70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777802" cy="1813768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uk-UA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Комерційна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джинса проявляється в таких різновидах: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60590"/>
            <a:ext cx="6984776" cy="4292746"/>
          </a:xfrm>
        </p:spPr>
        <p:txBody>
          <a:bodyPr>
            <a:no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стовідсотково рекламний  текст, підготовлений  фаховими рекламістами (найчастіше зустрічається у  щоденних газетах), який розміщується на шпальті  поруч із звичайними статтями.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сюжети чи публікації, що імітують за стилем новину чи репортаж, проте є нічим  іншим як прихованою рекламою.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прихована реклама  на телебаченні може бути суто візуальною.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34" y="1124744"/>
            <a:ext cx="2400266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84395"/>
            <a:ext cx="2231473" cy="1673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02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741682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Джинса,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зазвичай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готується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самими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журналістами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і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розміщується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з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відома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керівника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редакції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утім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можливе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і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несанкціоноване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розміщення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.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Вважається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грубим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порушенням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журналістських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стандартів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зокрема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основних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принципів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журналістської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діяльності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— принципу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збалансованості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і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неупередженості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подачі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Vesna" panose="02000504080000020003" pitchFamily="2" charset="0"/>
              </a:rPr>
              <a:t>інформації</a:t>
            </a:r>
            <a:r>
              <a:rPr lang="ru-RU" sz="3200" b="1" dirty="0">
                <a:solidFill>
                  <a:srgbClr val="002060"/>
                </a:solidFill>
                <a:latin typeface="Vesna" panose="02000504080000020003" pitchFamily="2" charset="0"/>
              </a:rPr>
              <a:t>.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  <a:latin typeface="Vesna" panose="02000504080000020003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27557"/>
            <a:ext cx="1845482" cy="183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572" y="4633748"/>
            <a:ext cx="2239428" cy="222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89797"/>
            <a:ext cx="2925688" cy="2371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3577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4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Strategy_FacetGreenTheme_16x9_TP103418064" id="{D87256E1-9872-493E-B720-92FCF51AA491}" vid="{31F67606-90CF-4D61-9B50-ABDC4CD7DD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246</TotalTime>
  <Words>1016</Words>
  <Application>Microsoft Office PowerPoint</Application>
  <PresentationFormat>Экран (4:3)</PresentationFormat>
  <Paragraphs>60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Тема14</vt:lpstr>
      <vt:lpstr>2. Що таке «джинса» і чи є це явище насправді шкідливим? Які причини його виникнення та існування? Знайдіть приклади «джинси» у місцевих ЗМІ?</vt:lpstr>
      <vt:lpstr>Що ж таке джинса?</vt:lpstr>
      <vt:lpstr>Різновиди джинси</vt:lpstr>
      <vt:lpstr>Презентация PowerPoint</vt:lpstr>
      <vt:lpstr>Політична джинса</vt:lpstr>
      <vt:lpstr>Політична джинса</vt:lpstr>
      <vt:lpstr>Презентация PowerPoint</vt:lpstr>
      <vt:lpstr>Комерційна джинса проявляється в таких різновидах:</vt:lpstr>
      <vt:lpstr>Презентация PowerPoint</vt:lpstr>
      <vt:lpstr>Походження терміну…</vt:lpstr>
      <vt:lpstr>Ознаки джинси</vt:lpstr>
      <vt:lpstr>Презентация PowerPoint</vt:lpstr>
      <vt:lpstr>Недоліки</vt:lpstr>
      <vt:lpstr>Недоліки</vt:lpstr>
      <vt:lpstr>Недоліки</vt:lpstr>
      <vt:lpstr>Переваги</vt:lpstr>
      <vt:lpstr>Джинса – шкідливе явище</vt:lpstr>
      <vt:lpstr>Як говорить Закон</vt:lpstr>
      <vt:lpstr>Презентация PowerPoint</vt:lpstr>
      <vt:lpstr>Приклади джинси у місцевих ЗМІ</vt:lpstr>
      <vt:lpstr>Приклади джинси у місцевих ЗМІ</vt:lpstr>
      <vt:lpstr>Презентация PowerPoint</vt:lpstr>
      <vt:lpstr>Висновки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Що таке «джинса» і чи є це явище насправді шкідливим? Які причини його виникнення та існування? Знайдіть приклади «джинси» у місцевих ЗМІ?</dc:title>
  <dc:creator>Администратор</dc:creator>
  <cp:lastModifiedBy>Администратор</cp:lastModifiedBy>
  <cp:revision>18</cp:revision>
  <dcterms:created xsi:type="dcterms:W3CDTF">2014-03-11T17:24:33Z</dcterms:created>
  <dcterms:modified xsi:type="dcterms:W3CDTF">2014-03-13T14:44:15Z</dcterms:modified>
</cp:coreProperties>
</file>