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208F7-1FE0-450C-AC15-1146A48A3764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B3B39-2E1B-40CD-AA20-CEE6EA28B5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B3B39-2E1B-40CD-AA20-CEE6EA28B5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stihi.ru/pics/2012/04/13/2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71602" y="214290"/>
            <a:ext cx="6858016" cy="1857388"/>
          </a:xfrm>
        </p:spPr>
        <p:txBody>
          <a:bodyPr/>
          <a:lstStyle/>
          <a:p>
            <a:pPr algn="ctr"/>
            <a:r>
              <a:rPr lang="uk-UA" dirty="0" smtClean="0"/>
              <a:t>Пряма і непряма мова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b="1" dirty="0" smtClean="0"/>
              <a:t>Пряма мова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СЕРЕДИНІ </a:t>
            </a:r>
            <a:r>
              <a:rPr lang="uk-UA" b="1" dirty="0" smtClean="0"/>
              <a:t>слів автора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412776"/>
            <a:ext cx="8280920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smtClean="0"/>
              <a:t>Я сказала: ”Я згодна, </a:t>
            </a:r>
            <a:r>
              <a:rPr lang="uk-UA" sz="2000" b="1" dirty="0" err="1" smtClean="0"/>
              <a:t>тату”</a:t>
            </a:r>
            <a:r>
              <a:rPr lang="uk-UA" sz="2000" b="1" dirty="0" smtClean="0"/>
              <a:t>, -</a:t>
            </a:r>
          </a:p>
          <a:p>
            <a:r>
              <a:rPr lang="uk-UA" sz="2000" b="1" dirty="0" smtClean="0"/>
              <a:t> і поцілувала йому руку </a:t>
            </a:r>
          </a:p>
          <a:p>
            <a:r>
              <a:rPr lang="uk-UA" sz="2000" b="1" dirty="0" smtClean="0"/>
              <a:t>(В.Підмогильний)</a:t>
            </a:r>
            <a:endParaRPr lang="uk-UA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6314" y="1571612"/>
            <a:ext cx="3742136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А: “П “, - а</a:t>
            </a:r>
            <a:endParaRPr lang="uk-UA" sz="4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3212976"/>
            <a:ext cx="8280920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smtClean="0"/>
              <a:t>…мені сказала: “ Здрастуй! ” – </a:t>
            </a:r>
          </a:p>
          <a:p>
            <a:r>
              <a:rPr lang="uk-UA" sz="2000" b="1" dirty="0" smtClean="0"/>
              <a:t>крізь туман (Л.Костенко)</a:t>
            </a:r>
            <a:endParaRPr lang="uk-UA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2066" y="3357562"/>
            <a:ext cx="3742136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А: “П !“ - а</a:t>
            </a:r>
            <a:endParaRPr lang="uk-UA" sz="4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5013176"/>
            <a:ext cx="8280920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smtClean="0"/>
              <a:t>Дід бурчав: ” Тепер би того</a:t>
            </a:r>
          </a:p>
          <a:p>
            <a:r>
              <a:rPr lang="uk-UA" sz="2000" b="1" dirty="0" smtClean="0"/>
              <a:t> дощу…” – і сердився</a:t>
            </a:r>
          </a:p>
          <a:p>
            <a:r>
              <a:rPr lang="uk-UA" sz="2000" b="1" dirty="0" smtClean="0"/>
              <a:t> невідомо на кого.</a:t>
            </a:r>
            <a:endParaRPr lang="uk-UA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7752" y="5157192"/>
            <a:ext cx="3962720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А: “П ?“ - а</a:t>
            </a:r>
            <a:endParaRPr lang="uk-UA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6526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3600" dirty="0" smtClean="0"/>
              <a:t>Пряма мова </a:t>
            </a:r>
            <a:r>
              <a:rPr lang="uk-UA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РОЗРИВАЄТЬСЯ</a:t>
            </a:r>
            <a:r>
              <a:rPr lang="uk-UA" sz="3600" dirty="0" err="1" smtClean="0"/>
              <a:t>словами</a:t>
            </a:r>
            <a:r>
              <a:rPr lang="uk-UA" sz="3600" dirty="0" smtClean="0"/>
              <a:t> автора. 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3600" dirty="0" smtClean="0"/>
              <a:t> – одне речення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268760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smtClean="0"/>
              <a:t>“ Хіба що… - майже пошепки промовила</a:t>
            </a:r>
          </a:p>
          <a:p>
            <a:r>
              <a:rPr lang="uk-UA" sz="2000" b="1" dirty="0" smtClean="0"/>
              <a:t> вона,- я сама спробую ”.</a:t>
            </a:r>
            <a:endParaRPr lang="uk-UA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29322" y="1412776"/>
            <a:ext cx="2819142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4000" b="1" dirty="0" smtClean="0"/>
              <a:t>“П…-а, - п”.</a:t>
            </a:r>
            <a:endParaRPr lang="uk-UA" sz="4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«Рано </a:t>
            </a:r>
            <a:r>
              <a:rPr lang="ru-RU" sz="2000" b="1" dirty="0" err="1" smtClean="0"/>
              <a:t>ти</a:t>
            </a:r>
            <a:r>
              <a:rPr lang="ru-RU" sz="2000" b="1" dirty="0" smtClean="0"/>
              <a:t>,— </a:t>
            </a:r>
            <a:r>
              <a:rPr lang="ru-RU" sz="2000" b="1" dirty="0" err="1" smtClean="0"/>
              <a:t>каже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батько</a:t>
            </a:r>
            <a:r>
              <a:rPr lang="ru-RU" sz="2000" b="1" dirty="0" smtClean="0"/>
              <a:t>,— </a:t>
            </a:r>
            <a:r>
              <a:rPr lang="ru-RU" sz="2000" b="1" dirty="0" err="1" smtClean="0"/>
              <a:t>закінчив</a:t>
            </a:r>
            <a:endParaRPr lang="ru-RU" sz="2000" b="1" dirty="0" smtClean="0"/>
          </a:p>
          <a:p>
            <a:r>
              <a:rPr lang="ru-RU" sz="2000" b="1" dirty="0" smtClean="0"/>
              <a:t>науку» (Остап Вишня).</a:t>
            </a:r>
            <a:endParaRPr lang="uk-UA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80" y="2780928"/>
            <a:ext cx="3461676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“П,- а, - п”.</a:t>
            </a:r>
            <a:endParaRPr lang="uk-UA" sz="4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005064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Ні</a:t>
            </a:r>
            <a:r>
              <a:rPr lang="ru-RU" sz="2000" b="1" dirty="0" smtClean="0"/>
              <a:t>, - </a:t>
            </a:r>
            <a:r>
              <a:rPr lang="ru-RU" sz="2000" b="1" dirty="0" err="1" smtClean="0"/>
              <a:t>зринула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мисль</a:t>
            </a:r>
            <a:r>
              <a:rPr lang="ru-RU" sz="2000" b="1" dirty="0" smtClean="0"/>
              <a:t>, - у </a:t>
            </a:r>
            <a:r>
              <a:rPr lang="ru-RU" sz="2000" b="1" dirty="0" err="1" smtClean="0"/>
              <a:t>такий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спосіб</a:t>
            </a:r>
            <a:r>
              <a:rPr lang="ru-RU" sz="2000" b="1" dirty="0" smtClean="0"/>
              <a:t> </a:t>
            </a:r>
          </a:p>
          <a:p>
            <a:r>
              <a:rPr lang="ru-RU" sz="2000" b="1" dirty="0" err="1" smtClean="0"/>
              <a:t>пожежі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згасити</a:t>
            </a:r>
            <a:r>
              <a:rPr lang="ru-RU" sz="2000" b="1" dirty="0" smtClean="0"/>
              <a:t>, треба трактором </a:t>
            </a:r>
          </a:p>
          <a:p>
            <a:r>
              <a:rPr lang="ru-RU" sz="2000" b="1" dirty="0" err="1" smtClean="0"/>
              <a:t>перетнути</a:t>
            </a:r>
            <a:r>
              <a:rPr lang="ru-RU" sz="2000" b="1" dirty="0" smtClean="0"/>
              <a:t> дорогу </a:t>
            </a:r>
            <a:r>
              <a:rPr lang="ru-RU" sz="2000" b="1" dirty="0" err="1" smtClean="0"/>
              <a:t>стихії</a:t>
            </a:r>
            <a:r>
              <a:rPr lang="ru-RU" sz="2000" b="1" dirty="0" smtClean="0"/>
              <a:t>!» (</a:t>
            </a:r>
            <a:r>
              <a:rPr lang="ru-RU" sz="2000" b="1" dirty="0" err="1" smtClean="0"/>
              <a:t>В.Скуратівський</a:t>
            </a:r>
            <a:r>
              <a:rPr lang="ru-RU" sz="2000" b="1" dirty="0" smtClean="0"/>
              <a:t>)</a:t>
            </a:r>
            <a:endParaRPr lang="uk-UA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86512" y="4149080"/>
            <a:ext cx="2461952" cy="936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“П, -а, - п!”.</a:t>
            </a:r>
            <a:endParaRPr lang="uk-UA" sz="4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5373216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err="1" smtClean="0"/>
              <a:t>“За</a:t>
            </a:r>
            <a:r>
              <a:rPr lang="uk-UA" sz="2000" b="1" dirty="0" smtClean="0"/>
              <a:t> що ж, - хто-небудь попитає, - </a:t>
            </a:r>
          </a:p>
          <a:p>
            <a:r>
              <a:rPr lang="uk-UA" sz="2000" b="1" dirty="0" smtClean="0"/>
              <a:t>Зозуля Півня вихваляє?” (Л.Глібов.) </a:t>
            </a:r>
            <a:endParaRPr lang="uk-UA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056" y="5561856"/>
            <a:ext cx="3672408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“П, -а,- п?”.</a:t>
            </a:r>
            <a:endParaRPr lang="uk-U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643998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Пряма мова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РОЗРИВАЄТЬСЯ </a:t>
            </a:r>
            <a:r>
              <a:rPr lang="uk-UA" dirty="0" smtClean="0"/>
              <a:t>словами автора.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dirty="0" smtClean="0"/>
              <a:t> – кілька речень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268760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Ходять</a:t>
            </a:r>
            <a:r>
              <a:rPr lang="ru-RU" sz="2000" b="1" dirty="0" smtClean="0"/>
              <a:t> тут </a:t>
            </a:r>
            <a:r>
              <a:rPr lang="ru-RU" sz="2000" b="1" dirty="0" err="1" smtClean="0"/>
              <a:t>усякі</a:t>
            </a:r>
            <a:r>
              <a:rPr lang="ru-RU" sz="2000" b="1" dirty="0" smtClean="0"/>
              <a:t>... — </a:t>
            </a:r>
            <a:r>
              <a:rPr lang="ru-RU" sz="2000" b="1" dirty="0" err="1" smtClean="0"/>
              <a:t>бурмоче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дід</a:t>
            </a:r>
            <a:r>
              <a:rPr lang="ru-RU" sz="2000" b="1" dirty="0" smtClean="0"/>
              <a:t>. — </a:t>
            </a:r>
          </a:p>
          <a:p>
            <a:r>
              <a:rPr lang="ru-RU" sz="2000" b="1" dirty="0" smtClean="0"/>
              <a:t>Недавно </a:t>
            </a:r>
            <a:r>
              <a:rPr lang="ru-RU" sz="2000" b="1" dirty="0" err="1" smtClean="0"/>
              <a:t>двоє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пройшло</a:t>
            </a:r>
            <a:r>
              <a:rPr lang="ru-RU" sz="2000" b="1" dirty="0" smtClean="0"/>
              <a:t>» (О. </a:t>
            </a:r>
            <a:r>
              <a:rPr lang="ru-RU" sz="2000" b="1" dirty="0" err="1" smtClean="0"/>
              <a:t>Донченко</a:t>
            </a:r>
            <a:r>
              <a:rPr lang="ru-RU" sz="2000" b="1" dirty="0" smtClean="0"/>
              <a:t>).</a:t>
            </a:r>
            <a:endParaRPr lang="uk-UA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08" y="1412776"/>
            <a:ext cx="3033456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600" b="1" dirty="0" smtClean="0"/>
              <a:t>“П…-а. - П”.</a:t>
            </a:r>
            <a:endParaRPr lang="uk-UA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2636912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Зажди</a:t>
            </a:r>
            <a:r>
              <a:rPr lang="ru-RU" sz="2000" b="1" dirty="0" smtClean="0"/>
              <a:t>! — просить </a:t>
            </a:r>
            <a:r>
              <a:rPr lang="ru-RU" sz="2000" b="1" dirty="0" err="1" smtClean="0"/>
              <a:t>хлопчина</a:t>
            </a:r>
            <a:r>
              <a:rPr lang="ru-RU" sz="2000" b="1" dirty="0" smtClean="0"/>
              <a:t>.— Не </a:t>
            </a:r>
          </a:p>
          <a:p>
            <a:r>
              <a:rPr lang="ru-RU" sz="2000" b="1" dirty="0" err="1" smtClean="0"/>
              <a:t>тікай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мене, </a:t>
            </a:r>
            <a:r>
              <a:rPr lang="ru-RU" sz="2000" b="1" dirty="0" err="1" smtClean="0"/>
              <a:t>візьми</a:t>
            </a:r>
            <a:r>
              <a:rPr lang="ru-RU" sz="2000" b="1" dirty="0" smtClean="0"/>
              <a:t> мене </a:t>
            </a:r>
            <a:r>
              <a:rPr lang="ru-RU" sz="2000" b="1" dirty="0" err="1" smtClean="0"/>
              <a:t>із</a:t>
            </a:r>
            <a:r>
              <a:rPr lang="ru-RU" sz="2000" b="1" dirty="0" smtClean="0"/>
              <a:t> собою,</a:t>
            </a:r>
          </a:p>
          <a:p>
            <a:r>
              <a:rPr lang="ru-RU" sz="2000" b="1" dirty="0" smtClean="0"/>
              <a:t> перевези!» (Б. </a:t>
            </a:r>
            <a:r>
              <a:rPr lang="ru-RU" sz="2000" b="1" dirty="0" err="1" smtClean="0"/>
              <a:t>Лепкий</a:t>
            </a:r>
            <a:r>
              <a:rPr lang="ru-RU" sz="2000" b="1" dirty="0" smtClean="0"/>
              <a:t>).</a:t>
            </a:r>
            <a:endParaRPr lang="uk-UA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9256" y="2780928"/>
            <a:ext cx="3318800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“П!(?)-</a:t>
            </a:r>
            <a:r>
              <a:rPr lang="uk-UA" sz="3600" b="1" dirty="0" err="1" smtClean="0"/>
              <a:t>а.-П”</a:t>
            </a:r>
            <a:r>
              <a:rPr lang="uk-UA" sz="3600" b="1" dirty="0" smtClean="0"/>
              <a:t>.</a:t>
            </a:r>
            <a:endParaRPr lang="uk-UA" sz="3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005064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err="1" smtClean="0"/>
              <a:t>“Та</a:t>
            </a:r>
            <a:r>
              <a:rPr lang="uk-UA" sz="2000" b="1" dirty="0" smtClean="0"/>
              <a:t> ні, я того не кажу, - відповідав </a:t>
            </a:r>
          </a:p>
          <a:p>
            <a:r>
              <a:rPr lang="uk-UA" sz="2000" b="1" dirty="0" smtClean="0"/>
              <a:t>Зінько. – Знаю, що земля </a:t>
            </a:r>
            <a:r>
              <a:rPr lang="uk-UA" sz="2000" b="1" smtClean="0"/>
              <a:t>це ваша ”</a:t>
            </a:r>
            <a:endParaRPr lang="uk-UA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76056" y="4149080"/>
            <a:ext cx="3672408" cy="936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“П, -а. - П”.</a:t>
            </a:r>
            <a:endParaRPr lang="uk-UA" sz="3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373216"/>
            <a:ext cx="8568952" cy="12600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Пізно</a:t>
            </a:r>
            <a:r>
              <a:rPr lang="ru-RU" sz="2000" b="1" dirty="0" smtClean="0"/>
              <a:t>, Володько,—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додала </a:t>
            </a:r>
            <a:r>
              <a:rPr lang="ru-RU" sz="2000" b="1" dirty="0" err="1" smtClean="0"/>
              <a:t>тим</a:t>
            </a:r>
            <a:endParaRPr lang="ru-RU" sz="2000" b="1" dirty="0" smtClean="0"/>
          </a:p>
          <a:p>
            <a:r>
              <a:rPr lang="ru-RU" sz="2000" b="1" dirty="0" smtClean="0"/>
              <a:t>самим легким </a:t>
            </a:r>
            <a:r>
              <a:rPr lang="ru-RU" sz="2000" b="1" dirty="0" err="1" smtClean="0"/>
              <a:t>смішком</a:t>
            </a:r>
            <a:r>
              <a:rPr lang="ru-RU" sz="2000" b="1" dirty="0" smtClean="0"/>
              <a:t>: — </a:t>
            </a:r>
            <a:r>
              <a:rPr lang="ru-RU" sz="2000" b="1" dirty="0" err="1" smtClean="0"/>
              <a:t>Ех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ти</a:t>
            </a:r>
            <a:r>
              <a:rPr lang="ru-RU" sz="2000" b="1" dirty="0" smtClean="0"/>
              <a:t>, </a:t>
            </a:r>
          </a:p>
          <a:p>
            <a:r>
              <a:rPr lang="ru-RU" sz="2000" b="1" dirty="0" smtClean="0"/>
              <a:t>сторож!» (І. Сенченко).</a:t>
            </a:r>
            <a:endParaRPr lang="uk-UA" sz="2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8024" y="5589240"/>
            <a:ext cx="3960032" cy="900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“П!(?)-а:-П”.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800" b="1" dirty="0" smtClean="0"/>
          </a:p>
          <a:p>
            <a:pPr algn="ctr">
              <a:buNone/>
            </a:pPr>
            <a:r>
              <a:rPr lang="uk-UA" sz="4800" b="1" dirty="0" smtClean="0"/>
              <a:t>У процесі спілкування у мовців виникає потреба передавати чи відтворювати висловлювання інших.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Існує декілька способів передачі чужого мовлення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321471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Пряма мова</a:t>
            </a:r>
            <a:r>
              <a:rPr lang="ru-RU" sz="4800" dirty="0" smtClean="0"/>
              <a:t>;</a:t>
            </a:r>
          </a:p>
          <a:p>
            <a:r>
              <a:rPr lang="uk-UA" sz="4800" dirty="0" smtClean="0"/>
              <a:t>Непряма мова;</a:t>
            </a:r>
          </a:p>
          <a:p>
            <a:r>
              <a:rPr lang="uk-UA" sz="4800" dirty="0" smtClean="0"/>
              <a:t>Цитата;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01836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Способи передачі чужого мовлення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55000" lnSpcReduction="20000"/>
          </a:bodyPr>
          <a:lstStyle/>
          <a:p>
            <a:r>
              <a:rPr lang="uk-UA" sz="4400" b="1" dirty="0" smtClean="0">
                <a:latin typeface="Bookman Old Style" pitchFamily="18" charset="0"/>
              </a:rPr>
              <a:t>Пряма мова – </a:t>
            </a:r>
            <a:r>
              <a:rPr lang="uk-UA" sz="4400" dirty="0" smtClean="0">
                <a:latin typeface="Bookman Old Style" pitchFamily="18" charset="0"/>
              </a:rPr>
              <a:t> це чуже мовлення, передане дослівно, з усіма граматичними, інтонаційними та стилістичними особливостями. Пряма мова може складатися з одного слова, одного речення і з кількох речень. Пряма мова супроводжується реченням, що вказує на те, хто є мовцем та адресатом, за яких обставин вона висловлена. Таке речення називається словами автора. Слова автора можуть стояти перед прямою мовою, у середині прямої мови, після неї, а також включати в себе пряму мову. Пряма мова і слова автора поєднуються за змістом та інтонаційно, тобто без допомоги сполучників. Інтонація слів автора завжди розповідна, а інтонація прямої мови може бути розповідною, питальною, спонукальною, окличною та неокличною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Способи передачі чужого мовлення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 smtClean="0"/>
              <a:t>Непряма мова –</a:t>
            </a:r>
            <a:r>
              <a:rPr lang="ru-RU" b="1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uk-UA" sz="3200" dirty="0" smtClean="0"/>
              <a:t>чуже мовлення, що передається не дослівно, а зі збереженням лише основного змісту висловлювання (Дівчина замилувалася квітами і сказала, що вони чудові). У непрямій мові втрачається лексична, інтонаційна та стилістична своєрідність чужого мовлення. До непрямої мови належать як непрямі розповідні речення, так і непрямі питання й спонукання, але знак оклику чи знак питання в кінці таких речень не ставиться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267494"/>
            <a:ext cx="9101797" cy="13990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Способи передачі чужого мовлення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 smtClean="0"/>
              <a:t>Цитата – </a:t>
            </a:r>
            <a:r>
              <a:rPr lang="uk-UA" sz="3200" dirty="0" smtClean="0"/>
              <a:t>дослівно наведений зі збереженням усіх граматичних та стилістичних особливостей уривок із чужого висловлювання, що використовується мовцем для підтвердження чи пояснення власних думок. Тому в цитаті не можна нічого змінювати, навіть розділових знаків. Цитата на письмі береться в лапки (Видатний український письменник Гр. Тютюнник був переконаний, що «кожен письменник обирає собі тему найближчу, найріднішу….»)</a:t>
            </a:r>
            <a:endParaRPr lang="uk-UA" sz="3200" dirty="0" smtClean="0">
              <a:latin typeface="Bookman Old Style" pitchFamily="18" charset="0"/>
            </a:endParaRPr>
          </a:p>
          <a:p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 мова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Чужа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мова</a:t>
            </a:r>
            <a:r>
              <a:rPr lang="ru-RU" sz="3200" dirty="0" smtClean="0"/>
              <a:t>, передана </a:t>
            </a:r>
            <a:r>
              <a:rPr lang="ru-RU" sz="3200" dirty="0" err="1" smtClean="0"/>
              <a:t>дослівно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імені</a:t>
            </a:r>
            <a:r>
              <a:rPr lang="ru-RU" sz="3200" dirty="0" smtClean="0"/>
              <a:t> того, кому вона </a:t>
            </a:r>
            <a:r>
              <a:rPr lang="ru-RU" sz="3200" dirty="0" err="1" smtClean="0"/>
              <a:t>належить</a:t>
            </a:r>
            <a:r>
              <a:rPr lang="ru-RU" sz="3200" dirty="0" smtClean="0"/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називається</a:t>
            </a:r>
            <a:r>
              <a:rPr lang="ru-RU" sz="3200" b="1" dirty="0" smtClean="0">
                <a:solidFill>
                  <a:srgbClr val="FF0000"/>
                </a:solidFill>
              </a:rPr>
              <a:t> прямою </a:t>
            </a:r>
            <a:r>
              <a:rPr lang="ru-RU" sz="3200" b="1" dirty="0" err="1" smtClean="0">
                <a:solidFill>
                  <a:srgbClr val="FF0000"/>
                </a:solidFill>
              </a:rPr>
              <a:t>мовою</a:t>
            </a:r>
            <a:r>
              <a:rPr lang="ru-RU" sz="3200" b="1" dirty="0" smtClean="0">
                <a:solidFill>
                  <a:srgbClr val="FF0000"/>
                </a:solidFill>
              </a:rPr>
              <a:t> (П, </a:t>
            </a:r>
            <a:r>
              <a:rPr lang="ru-RU" sz="3200" b="1" dirty="0" err="1" smtClean="0">
                <a:solidFill>
                  <a:srgbClr val="FF0000"/>
                </a:solidFill>
              </a:rPr>
              <a:t>п</a:t>
            </a:r>
            <a:r>
              <a:rPr lang="ru-RU" sz="3200" b="1" dirty="0" smtClean="0">
                <a:solidFill>
                  <a:srgbClr val="FF0000"/>
                </a:solidFill>
              </a:rPr>
              <a:t>)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Слова,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вказують</a:t>
            </a:r>
            <a:r>
              <a:rPr lang="ru-RU" sz="3200" dirty="0" smtClean="0"/>
              <a:t>, кому </a:t>
            </a:r>
            <a:r>
              <a:rPr lang="ru-RU" sz="3200" dirty="0" err="1" smtClean="0"/>
              <a:t>належить</a:t>
            </a:r>
            <a:r>
              <a:rPr lang="ru-RU" sz="3200" dirty="0" smtClean="0"/>
              <a:t> пряма </a:t>
            </a:r>
            <a:r>
              <a:rPr lang="ru-RU" sz="3200" dirty="0" err="1" smtClean="0"/>
              <a:t>мова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як вона </a:t>
            </a:r>
            <a:r>
              <a:rPr lang="ru-RU" sz="3200" dirty="0" err="1" smtClean="0"/>
              <a:t>висловлена</a:t>
            </a:r>
            <a:r>
              <a:rPr lang="ru-RU" sz="3200" dirty="0" smtClean="0"/>
              <a:t>, </a:t>
            </a:r>
            <a:r>
              <a:rPr lang="ru-RU" sz="3200" dirty="0" err="1" smtClean="0"/>
              <a:t>називаються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словами автора (А, а)</a:t>
            </a:r>
            <a:r>
              <a:rPr lang="ru-RU" sz="3200" dirty="0" smtClean="0"/>
              <a:t>.</a:t>
            </a:r>
            <a:endParaRPr lang="uk-UA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Пряма мова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uk-UA" dirty="0" smtClean="0"/>
              <a:t>  слів автора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147475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ru-RU" sz="2000" b="1" dirty="0" smtClean="0"/>
              <a:t>У </a:t>
            </a:r>
            <a:r>
              <a:rPr lang="ru-RU" sz="2000" b="1" dirty="0" err="1" smtClean="0"/>
              <a:t>липневий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вечір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якось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біля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школи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мені</a:t>
            </a:r>
            <a:r>
              <a:rPr lang="ru-RU" sz="2000" b="1" dirty="0" smtClean="0"/>
              <a:t> сказала: “Пахнуть </a:t>
            </a:r>
            <a:r>
              <a:rPr lang="ru-RU" sz="2000" b="1" dirty="0" err="1" smtClean="0"/>
              <a:t>матіоли</a:t>
            </a:r>
            <a:r>
              <a:rPr lang="ru-RU" sz="2000" b="1" dirty="0" smtClean="0"/>
              <a:t>”. </a:t>
            </a:r>
          </a:p>
          <a:p>
            <a:pPr>
              <a:buNone/>
            </a:pPr>
            <a:r>
              <a:rPr lang="ru-RU" sz="2000" b="1" dirty="0" smtClean="0"/>
              <a:t>(</a:t>
            </a:r>
            <a:r>
              <a:rPr lang="ru-RU" sz="2000" b="1" dirty="0" err="1" smtClean="0"/>
              <a:t>Д.Луценко</a:t>
            </a:r>
            <a:r>
              <a:rPr lang="ru-RU" sz="2000" b="1" dirty="0" smtClean="0"/>
              <a:t>.) </a:t>
            </a:r>
            <a:endParaRPr lang="uk-UA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43570" y="1928802"/>
            <a:ext cx="2810592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b="1" dirty="0" smtClean="0"/>
              <a:t>А: “П “.</a:t>
            </a:r>
            <a:endParaRPr lang="uk-UA" sz="5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357562"/>
            <a:ext cx="8215370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Он </a:t>
            </a:r>
            <a:r>
              <a:rPr lang="ru-RU" sz="2000" b="1" dirty="0" err="1" smtClean="0"/>
              <a:t>чутливо</a:t>
            </a:r>
            <a:r>
              <a:rPr lang="ru-RU" sz="2000" b="1" dirty="0" smtClean="0"/>
              <a:t> спить </a:t>
            </a:r>
            <a:r>
              <a:rPr lang="ru-RU" sz="2000" b="1" dirty="0" err="1" smtClean="0"/>
              <a:t>очеретина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шепоче</a:t>
            </a:r>
            <a:endParaRPr lang="ru-RU" sz="2000" b="1" dirty="0" smtClean="0"/>
          </a:p>
          <a:p>
            <a:r>
              <a:rPr lang="ru-RU" sz="2000" b="1" dirty="0" smtClean="0"/>
              <a:t> </a:t>
            </a:r>
            <a:r>
              <a:rPr lang="ru-RU" sz="2000" b="1" dirty="0" err="1" smtClean="0"/>
              <a:t>світу</a:t>
            </a:r>
            <a:r>
              <a:rPr lang="ru-RU" sz="2000" b="1" dirty="0" smtClean="0"/>
              <a:t>: “Не буди!” (</a:t>
            </a:r>
            <a:r>
              <a:rPr lang="ru-RU" sz="2000" b="1" dirty="0" err="1" smtClean="0"/>
              <a:t>П.Перебийніс</a:t>
            </a:r>
            <a:r>
              <a:rPr lang="ru-RU" sz="2000" b="1" dirty="0" smtClean="0"/>
              <a:t>.) </a:t>
            </a:r>
            <a:endParaRPr lang="uk-UA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72132" y="3500438"/>
            <a:ext cx="2920978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b="1" dirty="0" smtClean="0"/>
              <a:t>А:“П! “</a:t>
            </a:r>
            <a:endParaRPr lang="uk-UA" sz="5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4929198"/>
            <a:ext cx="8215370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smtClean="0"/>
              <a:t>Я спитав колись у батька: “Ви скажіть мені, </a:t>
            </a:r>
          </a:p>
          <a:p>
            <a:r>
              <a:rPr lang="uk-UA" b="1" smtClean="0"/>
              <a:t>на щирість, що найтяжче ранить серце?”  </a:t>
            </a:r>
          </a:p>
          <a:p>
            <a:r>
              <a:rPr lang="uk-UA" b="1" smtClean="0"/>
              <a:t>І почув: “Несправедливість”. (М.Нагнибіда.) </a:t>
            </a:r>
            <a:endParaRPr lang="uk-UA" b="1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5072074"/>
            <a:ext cx="2849540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А: “П ? “</a:t>
            </a:r>
            <a:endParaRPr lang="uk-UA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01080" cy="1214422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4000" b="1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Пряма мова </a:t>
            </a:r>
            <a:r>
              <a:rPr lang="uk-UA" sz="4000" b="1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</a:t>
            </a:r>
            <a:r>
              <a:rPr lang="uk-UA" sz="4000" b="1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словами автора</a:t>
            </a:r>
            <a:r>
              <a:rPr lang="uk-UA" sz="4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lang="uk-UA" sz="400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45674" y="504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643050"/>
            <a:ext cx="7992888" cy="14287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</a:t>
            </a:r>
            <a:r>
              <a:rPr lang="ru-RU" sz="2000" b="1" dirty="0" err="1" smtClean="0"/>
              <a:t>Гарна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музика</a:t>
            </a:r>
            <a:r>
              <a:rPr lang="ru-RU" sz="2000" b="1" dirty="0" smtClean="0"/>
              <a:t>»,— шепнула </a:t>
            </a:r>
          </a:p>
          <a:p>
            <a:r>
              <a:rPr lang="ru-RU" sz="2000" b="1" dirty="0" err="1" smtClean="0"/>
              <a:t>Заслухано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Дарка</a:t>
            </a:r>
            <a:r>
              <a:rPr lang="ru-RU" sz="2000" b="1" dirty="0" smtClean="0"/>
              <a:t> (І. </a:t>
            </a:r>
            <a:r>
              <a:rPr lang="ru-RU" sz="2000" b="1" dirty="0" err="1" smtClean="0"/>
              <a:t>Вільде</a:t>
            </a:r>
            <a:r>
              <a:rPr lang="ru-RU" sz="2000" b="1" dirty="0" smtClean="0"/>
              <a:t>).</a:t>
            </a:r>
            <a:endParaRPr lang="uk-UA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86380" y="1785926"/>
            <a:ext cx="3024906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“П “, - а.</a:t>
            </a:r>
            <a:endParaRPr lang="uk-UA" sz="4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042" y="3371242"/>
            <a:ext cx="7992888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 err="1" smtClean="0"/>
              <a:t>“Дивись</a:t>
            </a:r>
            <a:r>
              <a:rPr lang="uk-UA" sz="2000" b="1" dirty="0" smtClean="0"/>
              <a:t>, коханий мій, дивись! В моїх </a:t>
            </a:r>
          </a:p>
          <a:p>
            <a:r>
              <a:rPr lang="uk-UA" sz="2000" b="1" dirty="0" smtClean="0"/>
              <a:t>очах – весна!” – казала так мені</a:t>
            </a:r>
          </a:p>
          <a:p>
            <a:r>
              <a:rPr lang="uk-UA" sz="2000" b="1" dirty="0" smtClean="0"/>
              <a:t> колись красуня чарівна.</a:t>
            </a:r>
          </a:p>
          <a:p>
            <a:r>
              <a:rPr lang="uk-UA" sz="2000" b="1" dirty="0" smtClean="0"/>
              <a:t> (М.Вороний.) </a:t>
            </a:r>
            <a:endParaRPr lang="uk-UA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0694" y="3515258"/>
            <a:ext cx="3000396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b="1" dirty="0" smtClean="0"/>
              <a:t> </a:t>
            </a:r>
            <a:r>
              <a:rPr lang="uk-UA" sz="4800" b="1" dirty="0" smtClean="0"/>
              <a:t>“П !“ - а.</a:t>
            </a:r>
            <a:endParaRPr lang="uk-UA" sz="4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2042" y="5099434"/>
            <a:ext cx="7992888" cy="144016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«А </a:t>
            </a:r>
            <a:r>
              <a:rPr lang="ru-RU" sz="2000" b="1" dirty="0" err="1" smtClean="0"/>
              <a:t>куди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їдете</a:t>
            </a:r>
            <a:r>
              <a:rPr lang="ru-RU" sz="2000" b="1" dirty="0" smtClean="0"/>
              <a:t>, люди </a:t>
            </a:r>
            <a:r>
              <a:rPr lang="ru-RU" sz="2000" b="1" dirty="0" err="1" smtClean="0"/>
              <a:t>добрі</a:t>
            </a:r>
            <a:r>
              <a:rPr lang="ru-RU" sz="2000" b="1" dirty="0" smtClean="0"/>
              <a:t>?» —</a:t>
            </a:r>
          </a:p>
          <a:p>
            <a:r>
              <a:rPr lang="ru-RU" sz="2000" b="1" dirty="0" err="1" smtClean="0"/>
              <a:t>осмілився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спитати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Павлусь</a:t>
            </a:r>
            <a:endParaRPr lang="ru-RU" sz="2000" b="1" dirty="0" smtClean="0"/>
          </a:p>
          <a:p>
            <a:r>
              <a:rPr lang="ru-RU" sz="2000" b="1" dirty="0" smtClean="0"/>
              <a:t> (А. </a:t>
            </a:r>
            <a:r>
              <a:rPr lang="ru-RU" sz="2000" b="1" dirty="0" err="1" smtClean="0"/>
              <a:t>Чайковський</a:t>
            </a:r>
            <a:r>
              <a:rPr lang="ru-RU" sz="2000" b="1" dirty="0" smtClean="0"/>
              <a:t>)</a:t>
            </a:r>
            <a:endParaRPr lang="uk-UA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52562" y="5243450"/>
            <a:ext cx="3096344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“П ?“ - а.</a:t>
            </a:r>
            <a:endParaRPr lang="uk-UA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rgbClr val="002060"/>
      </a:dk1>
      <a:lt1>
        <a:sysClr val="window" lastClr="FFFFFF"/>
      </a:lt1>
      <a:dk2>
        <a:srgbClr val="04617B"/>
      </a:dk2>
      <a:lt2>
        <a:srgbClr val="DBF5F9"/>
      </a:lt2>
      <a:accent1>
        <a:srgbClr val="FFC000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</TotalTime>
  <Words>831</Words>
  <PresentationFormat>Экран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Пряма і непряма мова</vt:lpstr>
      <vt:lpstr>Слайд 2</vt:lpstr>
      <vt:lpstr>Існує декілька способів передачі чужого мовлення</vt:lpstr>
      <vt:lpstr>Способи передачі чужого мовлення</vt:lpstr>
      <vt:lpstr>Способи передачі чужого мовлення</vt:lpstr>
      <vt:lpstr>Способи передачі чужого мовлення</vt:lpstr>
      <vt:lpstr>Пряма мова</vt:lpstr>
      <vt:lpstr>Пряма мова ПІСЛЯ  слів автора</vt:lpstr>
      <vt:lpstr>Пряма мова ПЕРЕД словами автора </vt:lpstr>
      <vt:lpstr>Пряма мова В СЕРЕДИНІ слів автора </vt:lpstr>
      <vt:lpstr>Пряма мова РОЗРИВАЄТЬСЯсловами автора. П – одне речення </vt:lpstr>
      <vt:lpstr>Пряма мова РОЗРИВАЄТЬСЯ словами автора. П – кілька речень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 і непряма мова</dc:title>
  <dc:creator>Администратор</dc:creator>
  <cp:lastModifiedBy>BEST</cp:lastModifiedBy>
  <cp:revision>5</cp:revision>
  <dcterms:created xsi:type="dcterms:W3CDTF">2013-10-21T15:58:42Z</dcterms:created>
  <dcterms:modified xsi:type="dcterms:W3CDTF">2015-02-02T20:16:46Z</dcterms:modified>
</cp:coreProperties>
</file>