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395193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Музика</a:t>
            </a:r>
            <a:endParaRPr lang="ru-RU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72132" y="4795897"/>
            <a:ext cx="35718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spc="300" dirty="0" smtClean="0"/>
              <a:t>П</a:t>
            </a:r>
            <a:r>
              <a:rPr lang="uk-UA" sz="3200" b="1" spc="300" dirty="0" err="1" smtClean="0"/>
              <a:t>ідготувала</a:t>
            </a:r>
            <a:r>
              <a:rPr lang="uk-UA" sz="3200" b="1" spc="300" dirty="0" smtClean="0"/>
              <a:t> </a:t>
            </a:r>
          </a:p>
          <a:p>
            <a:r>
              <a:rPr lang="uk-UA" sz="3200" b="1" spc="300" dirty="0" smtClean="0"/>
              <a:t>учениця 10-Б класу </a:t>
            </a:r>
          </a:p>
          <a:p>
            <a:r>
              <a:rPr lang="uk-UA" sz="3200" b="1" spc="300" dirty="0" smtClean="0"/>
              <a:t>Зуб Марія</a:t>
            </a:r>
            <a:endParaRPr lang="ru-RU" sz="3200" b="1" spc="300" dirty="0"/>
          </a:p>
        </p:txBody>
      </p:sp>
    </p:spTree>
  </p:cSld>
  <p:clrMapOvr>
    <a:masterClrMapping/>
  </p:clrMapOvr>
  <p:transition spd="slow" advClick="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55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155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155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155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5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5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0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5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60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28"/>
            <a:ext cx="778671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solidFill>
                  <a:schemeClr val="bg1"/>
                </a:solidFill>
              </a:rPr>
              <a:t>                    </a:t>
            </a:r>
            <a:r>
              <a:rPr lang="uk-UA" sz="9600" b="1" u="sng" dirty="0" smtClean="0">
                <a:solidFill>
                  <a:schemeClr val="bg1"/>
                </a:solidFill>
              </a:rPr>
              <a:t>Зміст</a:t>
            </a:r>
          </a:p>
          <a:p>
            <a:endParaRPr lang="uk-UA" sz="5400" b="1" dirty="0" smtClean="0">
              <a:solidFill>
                <a:schemeClr val="bg1"/>
              </a:solidFill>
            </a:endParaRPr>
          </a:p>
          <a:p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uk-UA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-історія</a:t>
            </a: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розвитку</a:t>
            </a:r>
          </a:p>
          <a:p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uk-UA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-популярна</a:t>
            </a: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музика</a:t>
            </a:r>
          </a:p>
          <a:p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-муз. інструменти </a:t>
            </a:r>
            <a:r>
              <a:rPr lang="uk-UA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укр.народу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800"/>
                            </p:stCondLst>
                            <p:childTnLst>
                              <p:par>
                                <p:cTn id="31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800"/>
                            </p:stCondLst>
                            <p:childTnLst>
                              <p:par>
                                <p:cTn id="37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800"/>
                            </p:stCondLst>
                            <p:childTnLst>
                              <p:par>
                                <p:cTn id="43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428604"/>
            <a:ext cx="62151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solidFill>
                  <a:schemeClr val="bg1"/>
                </a:solidFill>
              </a:rPr>
              <a:t>     Історія розвитку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500174"/>
            <a:ext cx="764386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</a:rPr>
              <a:t>Відносно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походження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музичного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мистецтва</a:t>
            </a:r>
            <a:r>
              <a:rPr lang="ru-RU" sz="2400" b="1" dirty="0" smtClean="0">
                <a:solidFill>
                  <a:schemeClr val="bg1"/>
                </a:solidFill>
              </a:rPr>
              <a:t> в 19-20 </a:t>
            </a:r>
            <a:r>
              <a:rPr lang="ru-RU" sz="2400" b="1" dirty="0" err="1" smtClean="0">
                <a:solidFill>
                  <a:schemeClr val="bg1"/>
                </a:solidFill>
              </a:rPr>
              <a:t>століттях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були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висунені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різні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гіпотези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згідно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з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якими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витоками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мистецтва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були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інтонації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збудженого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мовлення</a:t>
            </a:r>
            <a:r>
              <a:rPr lang="ru-RU" sz="2400" b="1" dirty="0" smtClean="0">
                <a:solidFill>
                  <a:schemeClr val="bg1"/>
                </a:solidFill>
              </a:rPr>
              <a:t> (Г.Спенсер), </a:t>
            </a:r>
            <a:r>
              <a:rPr lang="ru-RU" sz="2400" b="1" dirty="0" err="1" smtClean="0">
                <a:solidFill>
                  <a:schemeClr val="bg1"/>
                </a:solidFill>
              </a:rPr>
              <a:t>спів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птахів</a:t>
            </a:r>
            <a:r>
              <a:rPr lang="ru-RU" sz="2400" b="1" dirty="0" smtClean="0">
                <a:solidFill>
                  <a:schemeClr val="bg1"/>
                </a:solidFill>
              </a:rPr>
              <a:t> та </a:t>
            </a:r>
            <a:r>
              <a:rPr lang="ru-RU" sz="2400" b="1" dirty="0" err="1" smtClean="0">
                <a:solidFill>
                  <a:schemeClr val="bg1"/>
                </a:solidFill>
              </a:rPr>
              <a:t>тварин</a:t>
            </a:r>
            <a:r>
              <a:rPr lang="ru-RU" sz="2400" b="1" dirty="0" smtClean="0">
                <a:solidFill>
                  <a:schemeClr val="bg1"/>
                </a:solidFill>
              </a:rPr>
              <a:t> (</a:t>
            </a:r>
            <a:r>
              <a:rPr lang="ru-RU" sz="2400" b="1" dirty="0" err="1" smtClean="0">
                <a:solidFill>
                  <a:schemeClr val="bg1"/>
                </a:solidFill>
              </a:rPr>
              <a:t>Ч.Дарвін</a:t>
            </a:r>
            <a:r>
              <a:rPr lang="ru-RU" sz="2400" b="1" dirty="0" smtClean="0">
                <a:solidFill>
                  <a:schemeClr val="bg1"/>
                </a:solidFill>
              </a:rPr>
              <a:t>), </a:t>
            </a:r>
            <a:r>
              <a:rPr lang="ru-RU" sz="2400" b="1" dirty="0" err="1" smtClean="0">
                <a:solidFill>
                  <a:schemeClr val="bg1"/>
                </a:solidFill>
              </a:rPr>
              <a:t>ритми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роботи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первісних</a:t>
            </a:r>
            <a:r>
              <a:rPr lang="ru-RU" sz="2400" b="1" dirty="0" smtClean="0">
                <a:solidFill>
                  <a:schemeClr val="bg1"/>
                </a:solidFill>
              </a:rPr>
              <a:t> людей (</a:t>
            </a:r>
            <a:r>
              <a:rPr lang="ru-RU" sz="2400" b="1" dirty="0" err="1" smtClean="0">
                <a:solidFill>
                  <a:schemeClr val="bg1"/>
                </a:solidFill>
              </a:rPr>
              <a:t>К.Бюхер</a:t>
            </a:r>
            <a:r>
              <a:rPr lang="ru-RU" sz="2400" b="1" dirty="0" smtClean="0">
                <a:solidFill>
                  <a:schemeClr val="bg1"/>
                </a:solidFill>
              </a:rPr>
              <a:t>), </a:t>
            </a:r>
            <a:r>
              <a:rPr lang="ru-RU" sz="2400" b="1" dirty="0" err="1" smtClean="0">
                <a:solidFill>
                  <a:schemeClr val="bg1"/>
                </a:solidFill>
              </a:rPr>
              <a:t>їх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звукові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сигнали</a:t>
            </a:r>
            <a:r>
              <a:rPr lang="ru-RU" sz="2400" b="1" dirty="0" smtClean="0">
                <a:solidFill>
                  <a:schemeClr val="bg1"/>
                </a:solidFill>
              </a:rPr>
              <a:t> (</a:t>
            </a:r>
            <a:r>
              <a:rPr lang="ru-RU" sz="2400" b="1" dirty="0" err="1" smtClean="0">
                <a:solidFill>
                  <a:schemeClr val="bg1"/>
                </a:solidFill>
              </a:rPr>
              <a:t>К.Штумпф</a:t>
            </a:r>
            <a:r>
              <a:rPr lang="ru-RU" sz="2400" b="1" dirty="0" smtClean="0">
                <a:solidFill>
                  <a:schemeClr val="bg1"/>
                </a:solidFill>
              </a:rPr>
              <a:t>), </a:t>
            </a:r>
            <a:r>
              <a:rPr lang="ru-RU" sz="2400" b="1" dirty="0" err="1" smtClean="0">
                <a:solidFill>
                  <a:schemeClr val="bg1"/>
                </a:solidFill>
              </a:rPr>
              <a:t>магічні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заклинання</a:t>
            </a:r>
            <a:r>
              <a:rPr lang="ru-RU" sz="2400" b="1" dirty="0" smtClean="0">
                <a:solidFill>
                  <a:schemeClr val="bg1"/>
                </a:solidFill>
              </a:rPr>
              <a:t> (</a:t>
            </a:r>
            <a:r>
              <a:rPr lang="ru-RU" sz="2400" b="1" dirty="0" err="1" smtClean="0">
                <a:solidFill>
                  <a:schemeClr val="bg1"/>
                </a:solidFill>
              </a:rPr>
              <a:t>Ж.Комбар'є</a:t>
            </a:r>
            <a:r>
              <a:rPr lang="ru-RU" sz="2400" b="1" dirty="0" smtClean="0">
                <a:solidFill>
                  <a:schemeClr val="bg1"/>
                </a:solidFill>
              </a:rPr>
              <a:t>). В </a:t>
            </a:r>
            <a:r>
              <a:rPr lang="ru-RU" sz="2400" b="1" dirty="0" err="1" smtClean="0">
                <a:solidFill>
                  <a:schemeClr val="bg1"/>
                </a:solidFill>
              </a:rPr>
              <a:t>сучасній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науці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що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спирається</a:t>
            </a:r>
            <a:r>
              <a:rPr lang="ru-RU" sz="2400" b="1" dirty="0" smtClean="0">
                <a:solidFill>
                  <a:schemeClr val="bg1"/>
                </a:solidFill>
              </a:rPr>
              <a:t> на </a:t>
            </a:r>
            <a:r>
              <a:rPr lang="ru-RU" sz="2400" b="1" dirty="0" err="1" smtClean="0">
                <a:solidFill>
                  <a:schemeClr val="bg1"/>
                </a:solidFill>
              </a:rPr>
              <a:t>археологічні</a:t>
            </a:r>
            <a:r>
              <a:rPr lang="ru-RU" sz="2400" b="1" dirty="0" smtClean="0">
                <a:solidFill>
                  <a:schemeClr val="bg1"/>
                </a:solidFill>
              </a:rPr>
              <a:t> та </a:t>
            </a:r>
            <a:r>
              <a:rPr lang="ru-RU" sz="2400" b="1" dirty="0" err="1" smtClean="0">
                <a:solidFill>
                  <a:schemeClr val="bg1"/>
                </a:solidFill>
              </a:rPr>
              <a:t>етнографічні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дані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вважається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що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музика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розвивалася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поступово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виділилася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із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первісного</a:t>
            </a:r>
            <a:r>
              <a:rPr lang="ru-RU" sz="2400" b="1" dirty="0" smtClean="0">
                <a:solidFill>
                  <a:schemeClr val="bg1"/>
                </a:solidFill>
              </a:rPr>
              <a:t> синкретичного </a:t>
            </a:r>
            <a:r>
              <a:rPr lang="ru-RU" sz="2400" b="1" dirty="0" err="1" smtClean="0">
                <a:solidFill>
                  <a:schemeClr val="bg1"/>
                </a:solidFill>
              </a:rPr>
              <a:t>прамистецтва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що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містило</a:t>
            </a:r>
            <a:r>
              <a:rPr lang="ru-RU" sz="2400" b="1" dirty="0" smtClean="0">
                <a:solidFill>
                  <a:schemeClr val="bg1"/>
                </a:solidFill>
              </a:rPr>
              <a:t> в </a:t>
            </a:r>
            <a:r>
              <a:rPr lang="ru-RU" sz="2400" b="1" dirty="0" err="1" smtClean="0">
                <a:solidFill>
                  <a:schemeClr val="bg1"/>
                </a:solidFill>
              </a:rPr>
              <a:t>собі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зародки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танцю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поезії</a:t>
            </a:r>
            <a:r>
              <a:rPr lang="ru-RU" sz="2400" b="1" dirty="0" smtClean="0">
                <a:solidFill>
                  <a:schemeClr val="bg1"/>
                </a:solidFill>
              </a:rPr>
              <a:t> та </a:t>
            </a:r>
            <a:r>
              <a:rPr lang="ru-RU" sz="2400" b="1" dirty="0" err="1" smtClean="0">
                <a:solidFill>
                  <a:schemeClr val="bg1"/>
                </a:solidFill>
              </a:rPr>
              <a:t>інших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видів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мистецтва</a:t>
            </a:r>
            <a:r>
              <a:rPr lang="ru-RU" sz="2400" b="1" dirty="0" smtClean="0">
                <a:solidFill>
                  <a:schemeClr val="bg1"/>
                </a:solidFill>
              </a:rPr>
              <a:t>.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8" presetClass="exit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4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8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0"/>
            <a:ext cx="59293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solidFill>
                  <a:schemeClr val="bg1"/>
                </a:solidFill>
              </a:rPr>
              <a:t>     Популярна музика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000108"/>
            <a:ext cx="78581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</a:rPr>
              <a:t>Інструментальні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ресурси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поп-музики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обмежені</a:t>
            </a:r>
            <a:r>
              <a:rPr lang="ru-RU" sz="2400" b="1" dirty="0" smtClean="0">
                <a:solidFill>
                  <a:schemeClr val="bg1"/>
                </a:solidFill>
              </a:rPr>
              <a:t>, як правило, </a:t>
            </a:r>
            <a:r>
              <a:rPr lang="ru-RU" sz="2400" b="1" dirty="0" err="1" smtClean="0">
                <a:solidFill>
                  <a:schemeClr val="bg1"/>
                </a:solidFill>
              </a:rPr>
              <a:t>електрогітарами</a:t>
            </a:r>
            <a:r>
              <a:rPr lang="ru-RU" sz="2400" b="1" dirty="0" smtClean="0">
                <a:solidFill>
                  <a:schemeClr val="bg1"/>
                </a:solidFill>
              </a:rPr>
              <a:t> та </a:t>
            </a:r>
            <a:r>
              <a:rPr lang="ru-RU" sz="2400" b="1" dirty="0" err="1" smtClean="0">
                <a:solidFill>
                  <a:schemeClr val="bg1"/>
                </a:solidFill>
              </a:rPr>
              <a:t>ударними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інструментами</a:t>
            </a:r>
            <a:r>
              <a:rPr lang="ru-RU" sz="2400" b="1" dirty="0" smtClean="0">
                <a:solidFill>
                  <a:schemeClr val="bg1"/>
                </a:solidFill>
              </a:rPr>
              <a:t> </a:t>
            </a:r>
            <a:r>
              <a:rPr lang="ru-RU" sz="2400" b="1" dirty="0" err="1" smtClean="0">
                <a:solidFill>
                  <a:schemeClr val="bg1"/>
                </a:solidFill>
              </a:rPr>
              <a:t>з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епізодичним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застосуванням</a:t>
            </a:r>
            <a:r>
              <a:rPr lang="ru-RU" sz="2400" b="1" dirty="0" smtClean="0">
                <a:solidFill>
                  <a:schemeClr val="bg1"/>
                </a:solidFill>
              </a:rPr>
              <a:t> </a:t>
            </a:r>
            <a:r>
              <a:rPr lang="ru-RU" sz="2400" b="1" dirty="0" err="1" smtClean="0">
                <a:solidFill>
                  <a:schemeClr val="bg1"/>
                </a:solidFill>
              </a:rPr>
              <a:t>саксофонів</a:t>
            </a:r>
            <a:r>
              <a:rPr lang="ru-RU" sz="2400" b="1" dirty="0" smtClean="0">
                <a:solidFill>
                  <a:schemeClr val="bg1"/>
                </a:solidFill>
              </a:rPr>
              <a:t> </a:t>
            </a:r>
            <a:r>
              <a:rPr lang="ru-RU" sz="2400" b="1" dirty="0" err="1" smtClean="0">
                <a:solidFill>
                  <a:schemeClr val="bg1"/>
                </a:solidFill>
              </a:rPr>
              <a:t>та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інших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зокрема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екзотичних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інструментів</a:t>
            </a:r>
            <a:r>
              <a:rPr lang="ru-RU" sz="2400" b="1" dirty="0" smtClean="0">
                <a:solidFill>
                  <a:schemeClr val="bg1"/>
                </a:solidFill>
              </a:rPr>
              <a:t>. Для </a:t>
            </a:r>
            <a:r>
              <a:rPr lang="ru-RU" sz="2400" b="1" dirty="0" err="1" smtClean="0">
                <a:solidFill>
                  <a:schemeClr val="bg1"/>
                </a:solidFill>
              </a:rPr>
              <a:t>сучасної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поп-музики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велике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значення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відіграє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електронна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апаратура</a:t>
            </a:r>
            <a:r>
              <a:rPr lang="ru-RU" sz="2400" b="1" dirty="0" smtClean="0">
                <a:solidFill>
                  <a:schemeClr val="bg1"/>
                </a:solidFill>
              </a:rPr>
              <a:t>. </a:t>
            </a:r>
          </a:p>
          <a:p>
            <a:r>
              <a:rPr lang="ru-RU" sz="2400" b="1" dirty="0" err="1" smtClean="0">
                <a:solidFill>
                  <a:schemeClr val="bg1"/>
                </a:solidFill>
              </a:rPr>
              <a:t>Вокальний</a:t>
            </a:r>
            <a:r>
              <a:rPr lang="ru-RU" sz="2400" b="1" dirty="0" smtClean="0">
                <a:solidFill>
                  <a:schemeClr val="bg1"/>
                </a:solidFill>
              </a:rPr>
              <a:t> стиль </a:t>
            </a:r>
            <a:r>
              <a:rPr lang="ru-RU" sz="2400" b="1" dirty="0" err="1" smtClean="0">
                <a:solidFill>
                  <a:schemeClr val="bg1"/>
                </a:solidFill>
              </a:rPr>
              <a:t>поп-музики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характеризується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мелодійною</a:t>
            </a:r>
            <a:r>
              <a:rPr lang="ru-RU" sz="2400" b="1" dirty="0" smtClean="0">
                <a:solidFill>
                  <a:schemeClr val="bg1"/>
                </a:solidFill>
              </a:rPr>
              <a:t> та </a:t>
            </a:r>
            <a:r>
              <a:rPr lang="ru-RU" sz="2400" b="1" dirty="0" err="1" smtClean="0">
                <a:solidFill>
                  <a:schemeClr val="bg1"/>
                </a:solidFill>
              </a:rPr>
              <a:t>емоційною</a:t>
            </a:r>
            <a:r>
              <a:rPr lang="ru-RU" sz="2400" b="1" dirty="0" smtClean="0">
                <a:solidFill>
                  <a:schemeClr val="bg1"/>
                </a:solidFill>
              </a:rPr>
              <a:t> манерою </a:t>
            </a:r>
            <a:r>
              <a:rPr lang="ru-RU" sz="2400" b="1" dirty="0" err="1" smtClean="0">
                <a:solidFill>
                  <a:schemeClr val="bg1"/>
                </a:solidFill>
              </a:rPr>
              <a:t>виконання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застосуванням</a:t>
            </a:r>
            <a:r>
              <a:rPr lang="ru-RU" sz="2400" b="1" dirty="0" smtClean="0">
                <a:solidFill>
                  <a:schemeClr val="bg1"/>
                </a:solidFill>
              </a:rPr>
              <a:t> «</a:t>
            </a:r>
            <a:r>
              <a:rPr lang="ru-RU" sz="2400" b="1" dirty="0" err="1" smtClean="0">
                <a:solidFill>
                  <a:schemeClr val="bg1"/>
                </a:solidFill>
              </a:rPr>
              <a:t>відкритого</a:t>
            </a:r>
            <a:r>
              <a:rPr lang="ru-RU" sz="2400" b="1" dirty="0" smtClean="0">
                <a:solidFill>
                  <a:schemeClr val="bg1"/>
                </a:solidFill>
              </a:rPr>
              <a:t>» звука, </a:t>
            </a:r>
            <a:r>
              <a:rPr lang="ru-RU" sz="2400" b="1" dirty="0" err="1" smtClean="0">
                <a:solidFill>
                  <a:schemeClr val="bg1"/>
                </a:solidFill>
              </a:rPr>
              <a:t>наближенням</a:t>
            </a:r>
            <a:r>
              <a:rPr lang="ru-RU" sz="2400" b="1" dirty="0" smtClean="0">
                <a:solidFill>
                  <a:schemeClr val="bg1"/>
                </a:solidFill>
              </a:rPr>
              <a:t> до </a:t>
            </a:r>
            <a:r>
              <a:rPr lang="ru-RU" sz="2400" b="1" dirty="0" err="1" smtClean="0">
                <a:solidFill>
                  <a:schemeClr val="bg1"/>
                </a:solidFill>
              </a:rPr>
              <a:t>мовлення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співом</a:t>
            </a:r>
            <a:r>
              <a:rPr lang="ru-RU" sz="2400" b="1" dirty="0" smtClean="0">
                <a:solidFill>
                  <a:schemeClr val="bg1"/>
                </a:solidFill>
              </a:rPr>
              <a:t>, неприродною </a:t>
            </a:r>
            <a:r>
              <a:rPr lang="ru-RU" sz="2400" b="1" dirty="0" err="1" smtClean="0">
                <a:solidFill>
                  <a:schemeClr val="bg1"/>
                </a:solidFill>
              </a:rPr>
              <a:t>теситурою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з</a:t>
            </a:r>
            <a:r>
              <a:rPr lang="ru-RU" sz="2400" b="1" dirty="0" smtClean="0">
                <a:solidFill>
                  <a:schemeClr val="bg1"/>
                </a:solidFill>
              </a:rPr>
              <a:t> широким </a:t>
            </a:r>
            <a:r>
              <a:rPr lang="ru-RU" sz="2400" b="1" dirty="0" err="1" smtClean="0">
                <a:solidFill>
                  <a:schemeClr val="bg1"/>
                </a:solidFill>
              </a:rPr>
              <a:t>використанням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екстатичних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вигуків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стогонів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завивань</a:t>
            </a:r>
            <a:r>
              <a:rPr lang="ru-RU" sz="2400" b="1" dirty="0" smtClean="0">
                <a:solidFill>
                  <a:schemeClr val="bg1"/>
                </a:solidFill>
              </a:rPr>
              <a:t> та </a:t>
            </a:r>
            <a:r>
              <a:rPr lang="ru-RU" sz="2400" b="1" dirty="0" err="1" smtClean="0">
                <a:solidFill>
                  <a:schemeClr val="bg1"/>
                </a:solidFill>
              </a:rPr>
              <a:t>інших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ефектів</a:t>
            </a:r>
            <a:r>
              <a:rPr lang="ru-RU" sz="2400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2400" b="1" dirty="0" err="1" smtClean="0">
                <a:solidFill>
                  <a:schemeClr val="bg1"/>
                </a:solidFill>
              </a:rPr>
              <a:t>Сучасні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форми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поп-музики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поширені</a:t>
            </a:r>
            <a:r>
              <a:rPr lang="ru-RU" sz="2400" b="1" dirty="0" smtClean="0">
                <a:solidFill>
                  <a:schemeClr val="bg1"/>
                </a:solidFill>
              </a:rPr>
              <a:t> в </a:t>
            </a:r>
            <a:r>
              <a:rPr lang="ru-RU" sz="2400" b="1" dirty="0" err="1" smtClean="0">
                <a:solidFill>
                  <a:schemeClr val="bg1"/>
                </a:solidFill>
              </a:rPr>
              <a:t>усьому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світі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проте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складність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її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оцінювання</a:t>
            </a:r>
            <a:r>
              <a:rPr lang="ru-RU" sz="2400" b="1" dirty="0" smtClean="0">
                <a:solidFill>
                  <a:schemeClr val="bg1"/>
                </a:solidFill>
              </a:rPr>
              <a:t> як культурного </a:t>
            </a:r>
            <a:r>
              <a:rPr lang="ru-RU" sz="2400" b="1" dirty="0" err="1" smtClean="0">
                <a:solidFill>
                  <a:schemeClr val="bg1"/>
                </a:solidFill>
              </a:rPr>
              <a:t>явища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зумовлена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неоднозначністю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естетичної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оцінки</a:t>
            </a:r>
            <a:r>
              <a:rPr lang="ru-RU" sz="2400" b="1" dirty="0" smtClean="0">
                <a:solidFill>
                  <a:schemeClr val="bg1"/>
                </a:solidFill>
              </a:rPr>
              <a:t> та </a:t>
            </a:r>
            <a:r>
              <a:rPr lang="ru-RU" sz="2400" b="1" dirty="0" err="1" smtClean="0">
                <a:solidFill>
                  <a:schemeClr val="bg1"/>
                </a:solidFill>
              </a:rPr>
              <a:t>соціальної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ролі</a:t>
            </a:r>
            <a:r>
              <a:rPr lang="ru-RU" sz="2400" b="1" dirty="0" smtClean="0">
                <a:solidFill>
                  <a:schemeClr val="bg1"/>
                </a:solidFill>
              </a:rPr>
              <a:t>.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1" dur="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4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7" dur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0" dur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357166"/>
            <a:ext cx="66437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>
                <a:solidFill>
                  <a:schemeClr val="bg1"/>
                </a:solidFill>
              </a:rPr>
              <a:t>Музич</a:t>
            </a:r>
            <a:r>
              <a:rPr lang="uk-UA" sz="4400" b="1" dirty="0" smtClean="0">
                <a:solidFill>
                  <a:schemeClr val="bg1"/>
                </a:solidFill>
              </a:rPr>
              <a:t>ні інструменти українського народу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2071678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</a:rPr>
              <a:t>Музичні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інструменти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України</a:t>
            </a:r>
            <a:r>
              <a:rPr lang="ru-RU" sz="2400" b="1" dirty="0" smtClean="0">
                <a:solidFill>
                  <a:schemeClr val="bg1"/>
                </a:solidFill>
              </a:rPr>
              <a:t> - </a:t>
            </a:r>
            <a:r>
              <a:rPr lang="ru-RU" sz="2400" b="1" dirty="0" err="1" smtClean="0">
                <a:solidFill>
                  <a:schemeClr val="bg1"/>
                </a:solidFill>
              </a:rPr>
              <a:t>це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яскрава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сторінка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історії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українського</a:t>
            </a:r>
            <a:r>
              <a:rPr lang="ru-RU" sz="2400" b="1" dirty="0" smtClean="0">
                <a:solidFill>
                  <a:schemeClr val="bg1"/>
                </a:solidFill>
              </a:rPr>
              <a:t> народу. Вони </a:t>
            </a:r>
            <a:r>
              <a:rPr lang="ru-RU" sz="2400" b="1" dirty="0" err="1" smtClean="0">
                <a:solidFill>
                  <a:schemeClr val="bg1"/>
                </a:solidFill>
              </a:rPr>
              <a:t>виявляють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багатство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його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душі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творчу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вдачу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свідчать</a:t>
            </a:r>
            <a:r>
              <a:rPr lang="ru-RU" sz="2400" b="1" dirty="0" smtClean="0">
                <a:solidFill>
                  <a:schemeClr val="bg1"/>
                </a:solidFill>
              </a:rPr>
              <a:t> про </a:t>
            </a:r>
            <a:r>
              <a:rPr lang="ru-RU" sz="2400" b="1" dirty="0" err="1" smtClean="0">
                <a:solidFill>
                  <a:schemeClr val="bg1"/>
                </a:solidFill>
              </a:rPr>
              <a:t>високу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матеріальну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духовну</a:t>
            </a:r>
            <a:r>
              <a:rPr lang="ru-RU" sz="2400" b="1" dirty="0" smtClean="0">
                <a:solidFill>
                  <a:schemeClr val="bg1"/>
                </a:solidFill>
              </a:rPr>
              <a:t> культуру. </a:t>
            </a:r>
            <a:r>
              <a:rPr lang="ru-RU" sz="2400" b="1" dirty="0" err="1" smtClean="0">
                <a:solidFill>
                  <a:schemeClr val="bg1"/>
                </a:solidFill>
              </a:rPr>
              <a:t>Українські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народні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музичні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інструменти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є</a:t>
            </a:r>
            <a:r>
              <a:rPr lang="ru-RU" sz="2400" b="1" dirty="0" smtClean="0">
                <a:solidFill>
                  <a:schemeClr val="bg1"/>
                </a:solidFill>
              </a:rPr>
              <a:t> одним </a:t>
            </a:r>
            <a:r>
              <a:rPr lang="ru-RU" sz="2400" b="1" dirty="0" err="1" smtClean="0">
                <a:solidFill>
                  <a:schemeClr val="bg1"/>
                </a:solidFill>
              </a:rPr>
              <a:t>з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яскравих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підтверджень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наспівного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мелодійного</a:t>
            </a:r>
            <a:r>
              <a:rPr lang="ru-RU" sz="2400" b="1" dirty="0" smtClean="0">
                <a:solidFill>
                  <a:schemeClr val="bg1"/>
                </a:solidFill>
              </a:rPr>
              <a:t> характеру </a:t>
            </a:r>
            <a:r>
              <a:rPr lang="ru-RU" sz="2400" b="1" dirty="0" err="1" smtClean="0">
                <a:solidFill>
                  <a:schemeClr val="bg1"/>
                </a:solidFill>
              </a:rPr>
              <a:t>української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музики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її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багатоголосся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298" y="285728"/>
            <a:ext cx="514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u="sng" dirty="0" smtClean="0">
                <a:solidFill>
                  <a:schemeClr val="bg1"/>
                </a:solidFill>
              </a:rPr>
              <a:t>Дерев</a:t>
            </a:r>
            <a:r>
              <a:rPr lang="ru-RU" sz="3600" b="1" i="1" u="sng" dirty="0" smtClean="0">
                <a:solidFill>
                  <a:schemeClr val="bg1"/>
                </a:solidFill>
              </a:rPr>
              <a:t> я</a:t>
            </a:r>
            <a:r>
              <a:rPr lang="uk-UA" sz="3600" b="1" i="1" u="sng" dirty="0" smtClean="0">
                <a:solidFill>
                  <a:schemeClr val="bg1"/>
                </a:solidFill>
              </a:rPr>
              <a:t>ні духові</a:t>
            </a:r>
            <a:endParaRPr lang="ru-RU" sz="3600" b="1" i="1" u="sng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714488"/>
            <a:ext cx="350046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err="1" smtClean="0"/>
              <a:t>-Гобої</a:t>
            </a:r>
            <a:endParaRPr lang="uk-UA" sz="4400" dirty="0" smtClean="0"/>
          </a:p>
          <a:p>
            <a:endParaRPr lang="uk-UA" sz="4400" dirty="0" smtClean="0"/>
          </a:p>
          <a:p>
            <a:r>
              <a:rPr lang="uk-UA" sz="4400" dirty="0" err="1" smtClean="0"/>
              <a:t>-Кларнети</a:t>
            </a:r>
            <a:endParaRPr lang="uk-UA" sz="4400" dirty="0" smtClean="0"/>
          </a:p>
          <a:p>
            <a:endParaRPr lang="uk-UA" sz="4400" dirty="0" smtClean="0"/>
          </a:p>
          <a:p>
            <a:r>
              <a:rPr lang="uk-UA" sz="4400" dirty="0" err="1" smtClean="0"/>
              <a:t>-Фаготи</a:t>
            </a:r>
            <a:endParaRPr lang="ru-RU" sz="4400" dirty="0"/>
          </a:p>
        </p:txBody>
      </p:sp>
      <p:pic>
        <p:nvPicPr>
          <p:cNvPr id="4" name="Рисунок 3" descr="rubase_1_551635421_311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20" y="1000108"/>
            <a:ext cx="2786082" cy="2797273"/>
          </a:xfrm>
          <a:prstGeom prst="rect">
            <a:avLst/>
          </a:prstGeom>
        </p:spPr>
      </p:pic>
      <p:pic>
        <p:nvPicPr>
          <p:cNvPr id="5" name="Рисунок 4" descr="1191486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6512" y="2214554"/>
            <a:ext cx="2512237" cy="3214710"/>
          </a:xfrm>
          <a:prstGeom prst="rect">
            <a:avLst/>
          </a:prstGeom>
        </p:spPr>
      </p:pic>
      <p:pic>
        <p:nvPicPr>
          <p:cNvPr id="6" name="Рисунок 5" descr="cd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4071918"/>
            <a:ext cx="2786082" cy="2786082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0"/>
                            </p:stCondLst>
                            <p:childTnLst>
                              <p:par>
                                <p:cTn id="13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0"/>
                            </p:stCondLst>
                            <p:childTnLst>
                              <p:par>
                                <p:cTn id="27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100"/>
                            </p:stCondLst>
                            <p:childTnLst>
                              <p:par>
                                <p:cTn id="3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100"/>
                            </p:stCondLst>
                            <p:childTnLst>
                              <p:par>
                                <p:cTn id="41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9700"/>
                            </p:stCondLst>
                            <p:childTnLst>
                              <p:par>
                                <p:cTn id="4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1700"/>
                            </p:stCondLst>
                            <p:childTnLst>
                              <p:par>
                                <p:cTn id="5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6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5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14290"/>
            <a:ext cx="60722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solidFill>
                  <a:schemeClr val="bg1"/>
                </a:solidFill>
              </a:rPr>
              <a:t>         </a:t>
            </a:r>
            <a:r>
              <a:rPr lang="uk-UA" sz="4400" b="1" i="1" u="sng" dirty="0" smtClean="0">
                <a:solidFill>
                  <a:schemeClr val="bg1"/>
                </a:solidFill>
              </a:rPr>
              <a:t>Мідні духові</a:t>
            </a:r>
            <a:endParaRPr lang="ru-RU" sz="4400" b="1" i="1" u="sng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214422"/>
            <a:ext cx="378621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err="1" smtClean="0"/>
              <a:t>-Труби</a:t>
            </a:r>
            <a:endParaRPr lang="uk-UA" sz="4400" dirty="0" smtClean="0"/>
          </a:p>
          <a:p>
            <a:endParaRPr lang="uk-UA" sz="4400" dirty="0" smtClean="0"/>
          </a:p>
          <a:p>
            <a:r>
              <a:rPr lang="uk-UA" sz="4400" dirty="0" err="1" smtClean="0"/>
              <a:t>-Тромбони</a:t>
            </a:r>
            <a:endParaRPr lang="uk-UA" sz="4400" dirty="0" smtClean="0"/>
          </a:p>
          <a:p>
            <a:r>
              <a:rPr lang="uk-UA" sz="4400" dirty="0" smtClean="0"/>
              <a:t> </a:t>
            </a:r>
          </a:p>
          <a:p>
            <a:r>
              <a:rPr lang="uk-UA" sz="4400" dirty="0" err="1" smtClean="0"/>
              <a:t>-Туба</a:t>
            </a:r>
            <a:endParaRPr lang="ru-RU" sz="4400" dirty="0"/>
          </a:p>
        </p:txBody>
      </p:sp>
      <p:pic>
        <p:nvPicPr>
          <p:cNvPr id="4" name="Рисунок 3" descr="1235390709_trub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9058" y="1000108"/>
            <a:ext cx="2786050" cy="2643206"/>
          </a:xfrm>
          <a:prstGeom prst="rect">
            <a:avLst/>
          </a:prstGeom>
        </p:spPr>
      </p:pic>
      <p:pic>
        <p:nvPicPr>
          <p:cNvPr id="5" name="Рисунок 4" descr="42218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3857628"/>
            <a:ext cx="2786082" cy="3357562"/>
          </a:xfrm>
          <a:prstGeom prst="rect">
            <a:avLst/>
          </a:prstGeom>
        </p:spPr>
      </p:pic>
      <p:pic>
        <p:nvPicPr>
          <p:cNvPr id="6" name="Рисунок 5" descr="tub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7950" y="2000240"/>
            <a:ext cx="2571768" cy="3542718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500"/>
                            </p:stCondLst>
                            <p:childTnLst>
                              <p:par>
                                <p:cTn id="27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300"/>
                            </p:stCondLst>
                            <p:childTnLst>
                              <p:par>
                                <p:cTn id="3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300"/>
                            </p:stCondLst>
                            <p:childTnLst>
                              <p:par>
                                <p:cTn id="41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700"/>
                            </p:stCondLst>
                            <p:childTnLst>
                              <p:par>
                                <p:cTn id="4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6700"/>
                            </p:stCondLst>
                            <p:childTnLst>
                              <p:par>
                                <p:cTn id="55" presetID="7" presetClass="exit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6" dur="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7" presetClass="exit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0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7" presetClass="exit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4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7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7" presetClass="exit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2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7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7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4678" y="428604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i="1" u="sng" dirty="0" smtClean="0">
                <a:solidFill>
                  <a:schemeClr val="bg1"/>
                </a:solidFill>
              </a:rPr>
              <a:t>Ударні</a:t>
            </a:r>
            <a:endParaRPr lang="ru-RU" sz="4400" b="1" i="1" u="sng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500174"/>
            <a:ext cx="28575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err="1" smtClean="0"/>
              <a:t>-Бубон</a:t>
            </a:r>
            <a:r>
              <a:rPr lang="uk-UA" sz="4400" dirty="0" smtClean="0"/>
              <a:t> </a:t>
            </a:r>
          </a:p>
          <a:p>
            <a:endParaRPr lang="uk-UA" sz="4400" dirty="0" smtClean="0"/>
          </a:p>
          <a:p>
            <a:r>
              <a:rPr lang="uk-UA" sz="4400" dirty="0" err="1" smtClean="0"/>
              <a:t>-Литаври</a:t>
            </a:r>
            <a:endParaRPr lang="uk-UA" sz="4400" dirty="0" smtClean="0"/>
          </a:p>
          <a:p>
            <a:endParaRPr lang="uk-UA" sz="4400" dirty="0" smtClean="0"/>
          </a:p>
          <a:p>
            <a:r>
              <a:rPr lang="uk-UA" sz="4400" dirty="0" err="1" smtClean="0"/>
              <a:t>-Тарілки</a:t>
            </a:r>
            <a:endParaRPr lang="uk-UA" sz="4400" dirty="0" smtClean="0"/>
          </a:p>
          <a:p>
            <a:endParaRPr lang="uk-UA" sz="4400" dirty="0" smtClean="0"/>
          </a:p>
          <a:p>
            <a:r>
              <a:rPr lang="uk-UA" sz="4400" dirty="0" err="1" smtClean="0"/>
              <a:t>-Дзвіночки</a:t>
            </a:r>
            <a:endParaRPr lang="ru-RU" sz="4400" dirty="0"/>
          </a:p>
        </p:txBody>
      </p:sp>
      <p:pic>
        <p:nvPicPr>
          <p:cNvPr id="4" name="Рисунок 3" descr="9543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214290"/>
            <a:ext cx="2857520" cy="3365536"/>
          </a:xfrm>
          <a:prstGeom prst="rect">
            <a:avLst/>
          </a:prstGeom>
        </p:spPr>
      </p:pic>
      <p:pic>
        <p:nvPicPr>
          <p:cNvPr id="5" name="Рисунок 4" descr="news_090528_premier_concert_0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86116" y="3286124"/>
            <a:ext cx="3351637" cy="3214709"/>
          </a:xfrm>
          <a:prstGeom prst="rect">
            <a:avLst/>
          </a:prstGeom>
        </p:spPr>
      </p:pic>
      <p:pic>
        <p:nvPicPr>
          <p:cNvPr id="6" name="Рисунок 5" descr="000-3d-model-cimbales_taschen_im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29322" y="3571876"/>
            <a:ext cx="2928966" cy="2928966"/>
          </a:xfrm>
          <a:prstGeom prst="rect">
            <a:avLst/>
          </a:prstGeom>
        </p:spPr>
      </p:pic>
      <p:pic>
        <p:nvPicPr>
          <p:cNvPr id="7" name="Рисунок 6" descr="mpimg04glock331x21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3438" y="1857364"/>
            <a:ext cx="3429024" cy="2559862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700"/>
                            </p:stCondLst>
                            <p:childTnLst>
                              <p:par>
                                <p:cTn id="3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700"/>
                            </p:stCondLst>
                            <p:childTnLst>
                              <p:par>
                                <p:cTn id="41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400"/>
                            </p:stCondLst>
                            <p:childTnLst>
                              <p:par>
                                <p:cTn id="4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400"/>
                            </p:stCondLst>
                            <p:childTnLst>
                              <p:par>
                                <p:cTn id="5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6300"/>
                            </p:stCondLst>
                            <p:childTnLst>
                              <p:par>
                                <p:cTn id="6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5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9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71" dur="123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72" dur="123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73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74" dur="123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75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8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80" dur="123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81" dur="123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82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83" dur="123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84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5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7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89" dur="123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90" dur="123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91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92" dur="123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93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6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98" dur="123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99" dur="123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100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101" dur="123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102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5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107" dur="123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108" dur="123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109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110" dur="123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111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5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116" dur="123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117" dur="123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118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119" dur="123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120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5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125" dur="123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126" dur="123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127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128" dur="123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129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5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134" dur="123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135" dur="123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136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137" dur="123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138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143" dur="123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144" dur="123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145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146" dur="123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147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3240" y="428604"/>
            <a:ext cx="5143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i="1" u="sng" dirty="0" smtClean="0">
                <a:solidFill>
                  <a:schemeClr val="bg1"/>
                </a:solidFill>
              </a:rPr>
              <a:t>Струнні</a:t>
            </a:r>
            <a:endParaRPr lang="ru-RU" sz="4400" b="1" i="1" u="sng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571612"/>
            <a:ext cx="32861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err="1" smtClean="0"/>
              <a:t>-Скрипка</a:t>
            </a:r>
            <a:endParaRPr lang="uk-UA" sz="4400" dirty="0" smtClean="0"/>
          </a:p>
          <a:p>
            <a:endParaRPr lang="uk-UA" sz="4400" dirty="0" smtClean="0"/>
          </a:p>
          <a:p>
            <a:r>
              <a:rPr lang="uk-UA" sz="4400" dirty="0" err="1" smtClean="0"/>
              <a:t>-Віолончелі</a:t>
            </a:r>
            <a:endParaRPr lang="uk-UA" sz="4400" dirty="0" smtClean="0"/>
          </a:p>
          <a:p>
            <a:endParaRPr lang="uk-UA" sz="4400" dirty="0" smtClean="0"/>
          </a:p>
          <a:p>
            <a:r>
              <a:rPr lang="uk-UA" sz="4400" dirty="0" err="1" smtClean="0"/>
              <a:t>-Альти</a:t>
            </a:r>
            <a:endParaRPr lang="ru-RU" sz="4400" dirty="0"/>
          </a:p>
        </p:txBody>
      </p:sp>
      <p:pic>
        <p:nvPicPr>
          <p:cNvPr id="4" name="Рисунок 3" descr="violin-and-bow-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14925" y="1214422"/>
            <a:ext cx="4029075" cy="3028950"/>
          </a:xfrm>
          <a:prstGeom prst="rect">
            <a:avLst/>
          </a:prstGeom>
        </p:spPr>
      </p:pic>
      <p:pic>
        <p:nvPicPr>
          <p:cNvPr id="5" name="Рисунок 4" descr="cello-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3372" y="1357298"/>
            <a:ext cx="2500330" cy="5214950"/>
          </a:xfrm>
          <a:prstGeom prst="rect">
            <a:avLst/>
          </a:prstGeom>
        </p:spPr>
      </p:pic>
      <p:pic>
        <p:nvPicPr>
          <p:cNvPr id="6" name="Рисунок 5" descr="al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00760" y="2071678"/>
            <a:ext cx="2786082" cy="4572008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700"/>
                            </p:stCondLst>
                            <p:childTnLst>
                              <p:par>
                                <p:cTn id="2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700"/>
                            </p:stCondLst>
                            <p:childTnLst>
                              <p:par>
                                <p:cTn id="27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700"/>
                            </p:stCondLst>
                            <p:childTnLst>
                              <p:par>
                                <p:cTn id="3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700"/>
                            </p:stCondLst>
                            <p:childTnLst>
                              <p:par>
                                <p:cTn id="41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3200"/>
                            </p:stCondLst>
                            <p:childTnLst>
                              <p:par>
                                <p:cTn id="4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200"/>
                            </p:stCondLst>
                            <p:childTnLst>
                              <p:par>
                                <p:cTn id="55" presetID="26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5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6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7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6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9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6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1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211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ира</dc:creator>
  <cp:lastModifiedBy>ира</cp:lastModifiedBy>
  <cp:revision>16</cp:revision>
  <dcterms:created xsi:type="dcterms:W3CDTF">2012-10-02T16:56:08Z</dcterms:created>
  <dcterms:modified xsi:type="dcterms:W3CDTF">2012-10-09T16:15:26Z</dcterms:modified>
</cp:coreProperties>
</file>