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0"/>
            <a:ext cx="3951936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8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Музика</a:t>
            </a:r>
            <a:endParaRPr lang="ru-RU" sz="88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72132" y="4795897"/>
            <a:ext cx="35718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spc="300" dirty="0" smtClean="0"/>
              <a:t>П</a:t>
            </a:r>
            <a:r>
              <a:rPr lang="uk-UA" sz="3200" b="1" spc="300" dirty="0" err="1" smtClean="0"/>
              <a:t>ідготувала</a:t>
            </a:r>
            <a:r>
              <a:rPr lang="uk-UA" sz="3200" b="1" spc="300" dirty="0" smtClean="0"/>
              <a:t> </a:t>
            </a:r>
          </a:p>
          <a:p>
            <a:r>
              <a:rPr lang="uk-UA" sz="3200" b="1" spc="300" dirty="0" smtClean="0"/>
              <a:t>учениця 10-Б класу </a:t>
            </a:r>
          </a:p>
          <a:p>
            <a:r>
              <a:rPr lang="uk-UA" sz="3200" b="1" spc="300" dirty="0" smtClean="0"/>
              <a:t>Зуб Марія</a:t>
            </a:r>
            <a:endParaRPr lang="ru-RU" sz="3200" b="1" spc="300" dirty="0"/>
          </a:p>
        </p:txBody>
      </p:sp>
    </p:spTree>
  </p:cSld>
  <p:clrMapOvr>
    <a:masterClrMapping/>
  </p:clrMapOvr>
  <p:transition spd="slow" advClick="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155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1155" decel="10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1155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1155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845" accel="100000" fill="hold">
                                          <p:stCondLst>
                                            <p:cond delay="1155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4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77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77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9" dur="77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1" dur="77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5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4" dur="2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45" dur="2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46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5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9" dur="2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50" dur="2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5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4" dur="2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55" dur="2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56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52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9" dur="2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50000" y="250000"/>
                                    </p:animScale>
                                    <p:animMotion origin="layout" path="M 0.0000 0.0000 C 0.03802 0.0 0.1441 0.02341 0.1826 0.0915 C 0.22118 0.15964 0.24705 0.31256 0.2318 0.4083 C 0.21649 0.50394 0.20747 0.57948 0.0908 0.6661 C -0.02552 0.75279 -0.37517 0.88508 -0.4674 0.9289" pathEditMode="relative" ptsTypes="">
                                      <p:cBhvr>
                                        <p:cTn id="60" dur="2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out" filter="fade">
                                      <p:cBhvr>
                                        <p:cTn id="61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85728"/>
            <a:ext cx="778671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b="1" dirty="0" smtClean="0">
                <a:solidFill>
                  <a:schemeClr val="bg1"/>
                </a:solidFill>
              </a:rPr>
              <a:t>                    </a:t>
            </a:r>
            <a:r>
              <a:rPr lang="uk-UA" sz="9600" b="1" u="sng" dirty="0" smtClean="0">
                <a:solidFill>
                  <a:schemeClr val="bg1"/>
                </a:solidFill>
              </a:rPr>
              <a:t>Зміст</a:t>
            </a:r>
          </a:p>
          <a:p>
            <a:endParaRPr lang="uk-UA" sz="5400" b="1" dirty="0" smtClean="0">
              <a:solidFill>
                <a:schemeClr val="bg1"/>
              </a:solidFill>
            </a:endParaRPr>
          </a:p>
          <a:p>
            <a:r>
              <a:rPr lang="uk-U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uk-UA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-історія</a:t>
            </a:r>
            <a:r>
              <a:rPr lang="uk-U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розвитку</a:t>
            </a:r>
          </a:p>
          <a:p>
            <a:r>
              <a:rPr lang="uk-U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</a:t>
            </a:r>
            <a:r>
              <a:rPr lang="uk-UA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-популярна</a:t>
            </a:r>
            <a:r>
              <a:rPr lang="uk-U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музика</a:t>
            </a:r>
          </a:p>
          <a:p>
            <a:r>
              <a:rPr lang="uk-UA" sz="3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-муз. інструменти </a:t>
            </a:r>
            <a:r>
              <a:rPr lang="uk-UA" sz="36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укр.народу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45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800"/>
                            </p:stCondLst>
                            <p:childTnLst>
                              <p:par>
                                <p:cTn id="31" presetID="45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800"/>
                            </p:stCondLst>
                            <p:childTnLst>
                              <p:par>
                                <p:cTn id="37" presetID="45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38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800"/>
                            </p:stCondLst>
                            <p:childTnLst>
                              <p:par>
                                <p:cTn id="43" presetID="45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44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00166" y="428604"/>
            <a:ext cx="621510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 smtClean="0">
                <a:solidFill>
                  <a:schemeClr val="bg1"/>
                </a:solidFill>
              </a:rPr>
              <a:t>     Історія розвитку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034" y="1500174"/>
            <a:ext cx="764386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chemeClr val="bg1"/>
                </a:solidFill>
              </a:rPr>
              <a:t>Відносно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походження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музичного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мистецтва</a:t>
            </a:r>
            <a:r>
              <a:rPr lang="ru-RU" sz="2400" b="1" dirty="0" smtClean="0">
                <a:solidFill>
                  <a:schemeClr val="bg1"/>
                </a:solidFill>
              </a:rPr>
              <a:t> в 19-20 </a:t>
            </a:r>
            <a:r>
              <a:rPr lang="ru-RU" sz="2400" b="1" dirty="0" err="1" smtClean="0">
                <a:solidFill>
                  <a:schemeClr val="bg1"/>
                </a:solidFill>
              </a:rPr>
              <a:t>століттях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були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висунені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різні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гіпотези</a:t>
            </a:r>
            <a:r>
              <a:rPr lang="ru-RU" sz="2400" b="1" dirty="0" smtClean="0">
                <a:solidFill>
                  <a:schemeClr val="bg1"/>
                </a:solidFill>
              </a:rPr>
              <a:t>, </a:t>
            </a:r>
            <a:r>
              <a:rPr lang="ru-RU" sz="2400" b="1" dirty="0" err="1" smtClean="0">
                <a:solidFill>
                  <a:schemeClr val="bg1"/>
                </a:solidFill>
              </a:rPr>
              <a:t>згідно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з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якими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витоками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мистецтва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були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інтонації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збудженого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мовлення</a:t>
            </a:r>
            <a:r>
              <a:rPr lang="ru-RU" sz="2400" b="1" dirty="0" smtClean="0">
                <a:solidFill>
                  <a:schemeClr val="bg1"/>
                </a:solidFill>
              </a:rPr>
              <a:t> (Г.Спенсер), </a:t>
            </a:r>
            <a:r>
              <a:rPr lang="ru-RU" sz="2400" b="1" dirty="0" err="1" smtClean="0">
                <a:solidFill>
                  <a:schemeClr val="bg1"/>
                </a:solidFill>
              </a:rPr>
              <a:t>спів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птахів</a:t>
            </a:r>
            <a:r>
              <a:rPr lang="ru-RU" sz="2400" b="1" dirty="0" smtClean="0">
                <a:solidFill>
                  <a:schemeClr val="bg1"/>
                </a:solidFill>
              </a:rPr>
              <a:t> та </a:t>
            </a:r>
            <a:r>
              <a:rPr lang="ru-RU" sz="2400" b="1" dirty="0" err="1" smtClean="0">
                <a:solidFill>
                  <a:schemeClr val="bg1"/>
                </a:solidFill>
              </a:rPr>
              <a:t>тварин</a:t>
            </a:r>
            <a:r>
              <a:rPr lang="ru-RU" sz="2400" b="1" dirty="0" smtClean="0">
                <a:solidFill>
                  <a:schemeClr val="bg1"/>
                </a:solidFill>
              </a:rPr>
              <a:t> (</a:t>
            </a:r>
            <a:r>
              <a:rPr lang="ru-RU" sz="2400" b="1" dirty="0" err="1" smtClean="0">
                <a:solidFill>
                  <a:schemeClr val="bg1"/>
                </a:solidFill>
              </a:rPr>
              <a:t>Ч.Дарвін</a:t>
            </a:r>
            <a:r>
              <a:rPr lang="ru-RU" sz="2400" b="1" dirty="0" smtClean="0">
                <a:solidFill>
                  <a:schemeClr val="bg1"/>
                </a:solidFill>
              </a:rPr>
              <a:t>), </a:t>
            </a:r>
            <a:r>
              <a:rPr lang="ru-RU" sz="2400" b="1" dirty="0" err="1" smtClean="0">
                <a:solidFill>
                  <a:schemeClr val="bg1"/>
                </a:solidFill>
              </a:rPr>
              <a:t>ритми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роботи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первісних</a:t>
            </a:r>
            <a:r>
              <a:rPr lang="ru-RU" sz="2400" b="1" dirty="0" smtClean="0">
                <a:solidFill>
                  <a:schemeClr val="bg1"/>
                </a:solidFill>
              </a:rPr>
              <a:t> людей (</a:t>
            </a:r>
            <a:r>
              <a:rPr lang="ru-RU" sz="2400" b="1" dirty="0" err="1" smtClean="0">
                <a:solidFill>
                  <a:schemeClr val="bg1"/>
                </a:solidFill>
              </a:rPr>
              <a:t>К.Бюхер</a:t>
            </a:r>
            <a:r>
              <a:rPr lang="ru-RU" sz="2400" b="1" dirty="0" smtClean="0">
                <a:solidFill>
                  <a:schemeClr val="bg1"/>
                </a:solidFill>
              </a:rPr>
              <a:t>), </a:t>
            </a:r>
            <a:r>
              <a:rPr lang="ru-RU" sz="2400" b="1" dirty="0" err="1" smtClean="0">
                <a:solidFill>
                  <a:schemeClr val="bg1"/>
                </a:solidFill>
              </a:rPr>
              <a:t>їх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звукові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сигнали</a:t>
            </a:r>
            <a:r>
              <a:rPr lang="ru-RU" sz="2400" b="1" dirty="0" smtClean="0">
                <a:solidFill>
                  <a:schemeClr val="bg1"/>
                </a:solidFill>
              </a:rPr>
              <a:t> (</a:t>
            </a:r>
            <a:r>
              <a:rPr lang="ru-RU" sz="2400" b="1" dirty="0" err="1" smtClean="0">
                <a:solidFill>
                  <a:schemeClr val="bg1"/>
                </a:solidFill>
              </a:rPr>
              <a:t>К.Штумпф</a:t>
            </a:r>
            <a:r>
              <a:rPr lang="ru-RU" sz="2400" b="1" dirty="0" smtClean="0">
                <a:solidFill>
                  <a:schemeClr val="bg1"/>
                </a:solidFill>
              </a:rPr>
              <a:t>), </a:t>
            </a:r>
            <a:r>
              <a:rPr lang="ru-RU" sz="2400" b="1" dirty="0" err="1" smtClean="0">
                <a:solidFill>
                  <a:schemeClr val="bg1"/>
                </a:solidFill>
              </a:rPr>
              <a:t>магічні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заклинання</a:t>
            </a:r>
            <a:r>
              <a:rPr lang="ru-RU" sz="2400" b="1" dirty="0" smtClean="0">
                <a:solidFill>
                  <a:schemeClr val="bg1"/>
                </a:solidFill>
              </a:rPr>
              <a:t> (</a:t>
            </a:r>
            <a:r>
              <a:rPr lang="ru-RU" sz="2400" b="1" dirty="0" err="1" smtClean="0">
                <a:solidFill>
                  <a:schemeClr val="bg1"/>
                </a:solidFill>
              </a:rPr>
              <a:t>Ж.Комбар'є</a:t>
            </a:r>
            <a:r>
              <a:rPr lang="ru-RU" sz="2400" b="1" dirty="0" smtClean="0">
                <a:solidFill>
                  <a:schemeClr val="bg1"/>
                </a:solidFill>
              </a:rPr>
              <a:t>). В </a:t>
            </a:r>
            <a:r>
              <a:rPr lang="ru-RU" sz="2400" b="1" dirty="0" err="1" smtClean="0">
                <a:solidFill>
                  <a:schemeClr val="bg1"/>
                </a:solidFill>
              </a:rPr>
              <a:t>сучасній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науці</a:t>
            </a:r>
            <a:r>
              <a:rPr lang="ru-RU" sz="2400" b="1" dirty="0" smtClean="0">
                <a:solidFill>
                  <a:schemeClr val="bg1"/>
                </a:solidFill>
              </a:rPr>
              <a:t>, </a:t>
            </a:r>
            <a:r>
              <a:rPr lang="ru-RU" sz="2400" b="1" dirty="0" err="1" smtClean="0">
                <a:solidFill>
                  <a:schemeClr val="bg1"/>
                </a:solidFill>
              </a:rPr>
              <a:t>що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спирається</a:t>
            </a:r>
            <a:r>
              <a:rPr lang="ru-RU" sz="2400" b="1" dirty="0" smtClean="0">
                <a:solidFill>
                  <a:schemeClr val="bg1"/>
                </a:solidFill>
              </a:rPr>
              <a:t> на </a:t>
            </a:r>
            <a:r>
              <a:rPr lang="ru-RU" sz="2400" b="1" dirty="0" err="1" smtClean="0">
                <a:solidFill>
                  <a:schemeClr val="bg1"/>
                </a:solidFill>
              </a:rPr>
              <a:t>археологічні</a:t>
            </a:r>
            <a:r>
              <a:rPr lang="ru-RU" sz="2400" b="1" dirty="0" smtClean="0">
                <a:solidFill>
                  <a:schemeClr val="bg1"/>
                </a:solidFill>
              </a:rPr>
              <a:t> та </a:t>
            </a:r>
            <a:r>
              <a:rPr lang="ru-RU" sz="2400" b="1" dirty="0" err="1" smtClean="0">
                <a:solidFill>
                  <a:schemeClr val="bg1"/>
                </a:solidFill>
              </a:rPr>
              <a:t>етнографічні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дані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вважається</a:t>
            </a:r>
            <a:r>
              <a:rPr lang="ru-RU" sz="2400" b="1" dirty="0" smtClean="0">
                <a:solidFill>
                  <a:schemeClr val="bg1"/>
                </a:solidFill>
              </a:rPr>
              <a:t>, </a:t>
            </a:r>
            <a:r>
              <a:rPr lang="ru-RU" sz="2400" b="1" dirty="0" err="1" smtClean="0">
                <a:solidFill>
                  <a:schemeClr val="bg1"/>
                </a:solidFill>
              </a:rPr>
              <a:t>що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музика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розвивалася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і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поступово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виділилася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із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первісного</a:t>
            </a:r>
            <a:r>
              <a:rPr lang="ru-RU" sz="2400" b="1" dirty="0" smtClean="0">
                <a:solidFill>
                  <a:schemeClr val="bg1"/>
                </a:solidFill>
              </a:rPr>
              <a:t> синкретичного </a:t>
            </a:r>
            <a:r>
              <a:rPr lang="ru-RU" sz="2400" b="1" dirty="0" err="1" smtClean="0">
                <a:solidFill>
                  <a:schemeClr val="bg1"/>
                </a:solidFill>
              </a:rPr>
              <a:t>прамистецтва</a:t>
            </a:r>
            <a:r>
              <a:rPr lang="ru-RU" sz="2400" b="1" dirty="0" smtClean="0">
                <a:solidFill>
                  <a:schemeClr val="bg1"/>
                </a:solidFill>
              </a:rPr>
              <a:t>, </a:t>
            </a:r>
            <a:r>
              <a:rPr lang="ru-RU" sz="2400" b="1" dirty="0" err="1" smtClean="0">
                <a:solidFill>
                  <a:schemeClr val="bg1"/>
                </a:solidFill>
              </a:rPr>
              <a:t>що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містило</a:t>
            </a:r>
            <a:r>
              <a:rPr lang="ru-RU" sz="2400" b="1" dirty="0" smtClean="0">
                <a:solidFill>
                  <a:schemeClr val="bg1"/>
                </a:solidFill>
              </a:rPr>
              <a:t> в </a:t>
            </a:r>
            <a:r>
              <a:rPr lang="ru-RU" sz="2400" b="1" dirty="0" err="1" smtClean="0">
                <a:solidFill>
                  <a:schemeClr val="bg1"/>
                </a:solidFill>
              </a:rPr>
              <a:t>собі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зародки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танцю</a:t>
            </a:r>
            <a:r>
              <a:rPr lang="ru-RU" sz="2400" b="1" dirty="0" smtClean="0">
                <a:solidFill>
                  <a:schemeClr val="bg1"/>
                </a:solidFill>
              </a:rPr>
              <a:t>, </a:t>
            </a:r>
            <a:r>
              <a:rPr lang="ru-RU" sz="2400" b="1" dirty="0" err="1" smtClean="0">
                <a:solidFill>
                  <a:schemeClr val="bg1"/>
                </a:solidFill>
              </a:rPr>
              <a:t>поезії</a:t>
            </a:r>
            <a:r>
              <a:rPr lang="ru-RU" sz="2400" b="1" dirty="0" smtClean="0">
                <a:solidFill>
                  <a:schemeClr val="bg1"/>
                </a:solidFill>
              </a:rPr>
              <a:t> та </a:t>
            </a:r>
            <a:r>
              <a:rPr lang="ru-RU" sz="2400" b="1" dirty="0" err="1" smtClean="0">
                <a:solidFill>
                  <a:schemeClr val="bg1"/>
                </a:solidFill>
              </a:rPr>
              <a:t>інших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видів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мистецтва</a:t>
            </a:r>
            <a:r>
              <a:rPr lang="ru-RU" sz="2400" b="1" dirty="0" smtClean="0">
                <a:solidFill>
                  <a:schemeClr val="bg1"/>
                </a:solidFill>
              </a:rPr>
              <a:t>.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8" presetClass="entr" presetSubtype="1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18" presetClass="exit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4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8" presetClass="exit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trips(downLeft)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0"/>
            <a:ext cx="592935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 smtClean="0">
                <a:solidFill>
                  <a:schemeClr val="bg1"/>
                </a:solidFill>
              </a:rPr>
              <a:t>     Популярна музика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000108"/>
            <a:ext cx="78581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chemeClr val="bg1"/>
                </a:solidFill>
              </a:rPr>
              <a:t>Інструментальні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ресурси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поп-музики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обмежені</a:t>
            </a:r>
            <a:r>
              <a:rPr lang="ru-RU" sz="2400" b="1" dirty="0" smtClean="0">
                <a:solidFill>
                  <a:schemeClr val="bg1"/>
                </a:solidFill>
              </a:rPr>
              <a:t>, як правило, </a:t>
            </a:r>
            <a:r>
              <a:rPr lang="ru-RU" sz="2400" b="1" dirty="0" err="1" smtClean="0">
                <a:solidFill>
                  <a:schemeClr val="bg1"/>
                </a:solidFill>
              </a:rPr>
              <a:t>електрогітарами</a:t>
            </a:r>
            <a:r>
              <a:rPr lang="ru-RU" sz="2400" b="1" dirty="0" smtClean="0">
                <a:solidFill>
                  <a:schemeClr val="bg1"/>
                </a:solidFill>
              </a:rPr>
              <a:t> та </a:t>
            </a:r>
            <a:r>
              <a:rPr lang="ru-RU" sz="2400" b="1" dirty="0" err="1" smtClean="0">
                <a:solidFill>
                  <a:schemeClr val="bg1"/>
                </a:solidFill>
              </a:rPr>
              <a:t>ударними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інструментами</a:t>
            </a:r>
            <a:r>
              <a:rPr lang="ru-RU" sz="2400" b="1" dirty="0" smtClean="0">
                <a:solidFill>
                  <a:schemeClr val="bg1"/>
                </a:solidFill>
              </a:rPr>
              <a:t> </a:t>
            </a:r>
            <a:r>
              <a:rPr lang="ru-RU" sz="2400" b="1" dirty="0" err="1" smtClean="0">
                <a:solidFill>
                  <a:schemeClr val="bg1"/>
                </a:solidFill>
              </a:rPr>
              <a:t>з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епізодичним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застосуванням</a:t>
            </a:r>
            <a:r>
              <a:rPr lang="ru-RU" sz="2400" b="1" dirty="0" smtClean="0">
                <a:solidFill>
                  <a:schemeClr val="bg1"/>
                </a:solidFill>
              </a:rPr>
              <a:t> </a:t>
            </a:r>
            <a:r>
              <a:rPr lang="ru-RU" sz="2400" b="1" dirty="0" err="1" smtClean="0">
                <a:solidFill>
                  <a:schemeClr val="bg1"/>
                </a:solidFill>
              </a:rPr>
              <a:t>саксофонів</a:t>
            </a:r>
            <a:r>
              <a:rPr lang="ru-RU" sz="2400" b="1" dirty="0" smtClean="0">
                <a:solidFill>
                  <a:schemeClr val="bg1"/>
                </a:solidFill>
              </a:rPr>
              <a:t> </a:t>
            </a:r>
            <a:r>
              <a:rPr lang="ru-RU" sz="2400" b="1" dirty="0" err="1" smtClean="0">
                <a:solidFill>
                  <a:schemeClr val="bg1"/>
                </a:solidFill>
              </a:rPr>
              <a:t>та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інших</a:t>
            </a:r>
            <a:r>
              <a:rPr lang="ru-RU" sz="2400" b="1" dirty="0" smtClean="0">
                <a:solidFill>
                  <a:schemeClr val="bg1"/>
                </a:solidFill>
              </a:rPr>
              <a:t>, </a:t>
            </a:r>
            <a:r>
              <a:rPr lang="ru-RU" sz="2400" b="1" dirty="0" err="1" smtClean="0">
                <a:solidFill>
                  <a:schemeClr val="bg1"/>
                </a:solidFill>
              </a:rPr>
              <a:t>зокрема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екзотичних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інструментів</a:t>
            </a:r>
            <a:r>
              <a:rPr lang="ru-RU" sz="2400" b="1" dirty="0" smtClean="0">
                <a:solidFill>
                  <a:schemeClr val="bg1"/>
                </a:solidFill>
              </a:rPr>
              <a:t>. Для </a:t>
            </a:r>
            <a:r>
              <a:rPr lang="ru-RU" sz="2400" b="1" dirty="0" err="1" smtClean="0">
                <a:solidFill>
                  <a:schemeClr val="bg1"/>
                </a:solidFill>
              </a:rPr>
              <a:t>сучасної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поп-музики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велике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значення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відіграє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електронна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апаратура</a:t>
            </a:r>
            <a:r>
              <a:rPr lang="ru-RU" sz="2400" b="1" dirty="0" smtClean="0">
                <a:solidFill>
                  <a:schemeClr val="bg1"/>
                </a:solidFill>
              </a:rPr>
              <a:t>. </a:t>
            </a:r>
          </a:p>
          <a:p>
            <a:r>
              <a:rPr lang="ru-RU" sz="2400" b="1" dirty="0" err="1" smtClean="0">
                <a:solidFill>
                  <a:schemeClr val="bg1"/>
                </a:solidFill>
              </a:rPr>
              <a:t>Вокальний</a:t>
            </a:r>
            <a:r>
              <a:rPr lang="ru-RU" sz="2400" b="1" dirty="0" smtClean="0">
                <a:solidFill>
                  <a:schemeClr val="bg1"/>
                </a:solidFill>
              </a:rPr>
              <a:t> стиль </a:t>
            </a:r>
            <a:r>
              <a:rPr lang="ru-RU" sz="2400" b="1" dirty="0" err="1" smtClean="0">
                <a:solidFill>
                  <a:schemeClr val="bg1"/>
                </a:solidFill>
              </a:rPr>
              <a:t>поп-музики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характеризується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мелодійною</a:t>
            </a:r>
            <a:r>
              <a:rPr lang="ru-RU" sz="2400" b="1" dirty="0" smtClean="0">
                <a:solidFill>
                  <a:schemeClr val="bg1"/>
                </a:solidFill>
              </a:rPr>
              <a:t> та </a:t>
            </a:r>
            <a:r>
              <a:rPr lang="ru-RU" sz="2400" b="1" dirty="0" err="1" smtClean="0">
                <a:solidFill>
                  <a:schemeClr val="bg1"/>
                </a:solidFill>
              </a:rPr>
              <a:t>емоційною</a:t>
            </a:r>
            <a:r>
              <a:rPr lang="ru-RU" sz="2400" b="1" dirty="0" smtClean="0">
                <a:solidFill>
                  <a:schemeClr val="bg1"/>
                </a:solidFill>
              </a:rPr>
              <a:t> манерою </a:t>
            </a:r>
            <a:r>
              <a:rPr lang="ru-RU" sz="2400" b="1" dirty="0" err="1" smtClean="0">
                <a:solidFill>
                  <a:schemeClr val="bg1"/>
                </a:solidFill>
              </a:rPr>
              <a:t>виконання</a:t>
            </a:r>
            <a:r>
              <a:rPr lang="ru-RU" sz="2400" b="1" dirty="0" smtClean="0">
                <a:solidFill>
                  <a:schemeClr val="bg1"/>
                </a:solidFill>
              </a:rPr>
              <a:t>, </a:t>
            </a:r>
            <a:r>
              <a:rPr lang="ru-RU" sz="2400" b="1" dirty="0" err="1" smtClean="0">
                <a:solidFill>
                  <a:schemeClr val="bg1"/>
                </a:solidFill>
              </a:rPr>
              <a:t>застосуванням</a:t>
            </a:r>
            <a:r>
              <a:rPr lang="ru-RU" sz="2400" b="1" dirty="0" smtClean="0">
                <a:solidFill>
                  <a:schemeClr val="bg1"/>
                </a:solidFill>
              </a:rPr>
              <a:t> «</a:t>
            </a:r>
            <a:r>
              <a:rPr lang="ru-RU" sz="2400" b="1" dirty="0" err="1" smtClean="0">
                <a:solidFill>
                  <a:schemeClr val="bg1"/>
                </a:solidFill>
              </a:rPr>
              <a:t>відкритого</a:t>
            </a:r>
            <a:r>
              <a:rPr lang="ru-RU" sz="2400" b="1" dirty="0" smtClean="0">
                <a:solidFill>
                  <a:schemeClr val="bg1"/>
                </a:solidFill>
              </a:rPr>
              <a:t>» звука, </a:t>
            </a:r>
            <a:r>
              <a:rPr lang="ru-RU" sz="2400" b="1" dirty="0" err="1" smtClean="0">
                <a:solidFill>
                  <a:schemeClr val="bg1"/>
                </a:solidFill>
              </a:rPr>
              <a:t>наближенням</a:t>
            </a:r>
            <a:r>
              <a:rPr lang="ru-RU" sz="2400" b="1" dirty="0" smtClean="0">
                <a:solidFill>
                  <a:schemeClr val="bg1"/>
                </a:solidFill>
              </a:rPr>
              <a:t> до </a:t>
            </a:r>
            <a:r>
              <a:rPr lang="ru-RU" sz="2400" b="1" dirty="0" err="1" smtClean="0">
                <a:solidFill>
                  <a:schemeClr val="bg1"/>
                </a:solidFill>
              </a:rPr>
              <a:t>мовлення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співом</a:t>
            </a:r>
            <a:r>
              <a:rPr lang="ru-RU" sz="2400" b="1" dirty="0" smtClean="0">
                <a:solidFill>
                  <a:schemeClr val="bg1"/>
                </a:solidFill>
              </a:rPr>
              <a:t>, неприродною </a:t>
            </a:r>
            <a:r>
              <a:rPr lang="ru-RU" sz="2400" b="1" dirty="0" err="1" smtClean="0">
                <a:solidFill>
                  <a:schemeClr val="bg1"/>
                </a:solidFill>
              </a:rPr>
              <a:t>теситурою</a:t>
            </a:r>
            <a:r>
              <a:rPr lang="ru-RU" sz="2400" b="1" dirty="0" smtClean="0">
                <a:solidFill>
                  <a:schemeClr val="bg1"/>
                </a:solidFill>
              </a:rPr>
              <a:t>, </a:t>
            </a:r>
            <a:r>
              <a:rPr lang="ru-RU" sz="2400" b="1" dirty="0" err="1" smtClean="0">
                <a:solidFill>
                  <a:schemeClr val="bg1"/>
                </a:solidFill>
              </a:rPr>
              <a:t>з</a:t>
            </a:r>
            <a:r>
              <a:rPr lang="ru-RU" sz="2400" b="1" dirty="0" smtClean="0">
                <a:solidFill>
                  <a:schemeClr val="bg1"/>
                </a:solidFill>
              </a:rPr>
              <a:t> широким </a:t>
            </a:r>
            <a:r>
              <a:rPr lang="ru-RU" sz="2400" b="1" dirty="0" err="1" smtClean="0">
                <a:solidFill>
                  <a:schemeClr val="bg1"/>
                </a:solidFill>
              </a:rPr>
              <a:t>використанням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екстатичних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вигуків</a:t>
            </a:r>
            <a:r>
              <a:rPr lang="ru-RU" sz="2400" b="1" dirty="0" smtClean="0">
                <a:solidFill>
                  <a:schemeClr val="bg1"/>
                </a:solidFill>
              </a:rPr>
              <a:t>, </a:t>
            </a:r>
            <a:r>
              <a:rPr lang="ru-RU" sz="2400" b="1" dirty="0" err="1" smtClean="0">
                <a:solidFill>
                  <a:schemeClr val="bg1"/>
                </a:solidFill>
              </a:rPr>
              <a:t>стогонів</a:t>
            </a:r>
            <a:r>
              <a:rPr lang="ru-RU" sz="2400" b="1" dirty="0" smtClean="0">
                <a:solidFill>
                  <a:schemeClr val="bg1"/>
                </a:solidFill>
              </a:rPr>
              <a:t>, </a:t>
            </a:r>
            <a:r>
              <a:rPr lang="ru-RU" sz="2400" b="1" dirty="0" err="1" smtClean="0">
                <a:solidFill>
                  <a:schemeClr val="bg1"/>
                </a:solidFill>
              </a:rPr>
              <a:t>завивань</a:t>
            </a:r>
            <a:r>
              <a:rPr lang="ru-RU" sz="2400" b="1" dirty="0" smtClean="0">
                <a:solidFill>
                  <a:schemeClr val="bg1"/>
                </a:solidFill>
              </a:rPr>
              <a:t> та </a:t>
            </a:r>
            <a:r>
              <a:rPr lang="ru-RU" sz="2400" b="1" dirty="0" err="1" smtClean="0">
                <a:solidFill>
                  <a:schemeClr val="bg1"/>
                </a:solidFill>
              </a:rPr>
              <a:t>інших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ефектів</a:t>
            </a:r>
            <a:r>
              <a:rPr lang="ru-RU" sz="2400" b="1" dirty="0" smtClean="0">
                <a:solidFill>
                  <a:schemeClr val="bg1"/>
                </a:solidFill>
              </a:rPr>
              <a:t>.</a:t>
            </a:r>
          </a:p>
          <a:p>
            <a:r>
              <a:rPr lang="ru-RU" sz="2400" b="1" dirty="0" err="1" smtClean="0">
                <a:solidFill>
                  <a:schemeClr val="bg1"/>
                </a:solidFill>
              </a:rPr>
              <a:t>Сучасні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форми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поп-музики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поширені</a:t>
            </a:r>
            <a:r>
              <a:rPr lang="ru-RU" sz="2400" b="1" dirty="0" smtClean="0">
                <a:solidFill>
                  <a:schemeClr val="bg1"/>
                </a:solidFill>
              </a:rPr>
              <a:t> в </a:t>
            </a:r>
            <a:r>
              <a:rPr lang="ru-RU" sz="2400" b="1" dirty="0" err="1" smtClean="0">
                <a:solidFill>
                  <a:schemeClr val="bg1"/>
                </a:solidFill>
              </a:rPr>
              <a:t>усьому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світі</a:t>
            </a:r>
            <a:r>
              <a:rPr lang="ru-RU" sz="2400" b="1" dirty="0" smtClean="0">
                <a:solidFill>
                  <a:schemeClr val="bg1"/>
                </a:solidFill>
              </a:rPr>
              <a:t>, </a:t>
            </a:r>
            <a:r>
              <a:rPr lang="ru-RU" sz="2400" b="1" dirty="0" err="1" smtClean="0">
                <a:solidFill>
                  <a:schemeClr val="bg1"/>
                </a:solidFill>
              </a:rPr>
              <a:t>проте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складність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її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оцінювання</a:t>
            </a:r>
            <a:r>
              <a:rPr lang="ru-RU" sz="2400" b="1" dirty="0" smtClean="0">
                <a:solidFill>
                  <a:schemeClr val="bg1"/>
                </a:solidFill>
              </a:rPr>
              <a:t> як культурного </a:t>
            </a:r>
            <a:r>
              <a:rPr lang="ru-RU" sz="2400" b="1" dirty="0" err="1" smtClean="0">
                <a:solidFill>
                  <a:schemeClr val="bg1"/>
                </a:solidFill>
              </a:rPr>
              <a:t>явища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зумовлена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неоднозначністю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естетичної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оцінки</a:t>
            </a:r>
            <a:r>
              <a:rPr lang="ru-RU" sz="2400" b="1" dirty="0" smtClean="0">
                <a:solidFill>
                  <a:schemeClr val="bg1"/>
                </a:solidFill>
              </a:rPr>
              <a:t> та </a:t>
            </a:r>
            <a:r>
              <a:rPr lang="ru-RU" sz="2400" b="1" dirty="0" err="1" smtClean="0">
                <a:solidFill>
                  <a:schemeClr val="bg1"/>
                </a:solidFill>
              </a:rPr>
              <a:t>соціальної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ролі</a:t>
            </a:r>
            <a:r>
              <a:rPr lang="ru-RU" sz="2400" b="1" dirty="0" smtClean="0">
                <a:solidFill>
                  <a:schemeClr val="bg1"/>
                </a:solidFill>
              </a:rPr>
              <a:t>.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2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4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5" presetID="2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1" dur="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4" dur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2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27" dur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4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to="" calcmode="lin" valueType="num">
                                      <p:cBhvr>
                                        <p:cTn id="30" dur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357166"/>
            <a:ext cx="664373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err="1" smtClean="0">
                <a:solidFill>
                  <a:schemeClr val="bg1"/>
                </a:solidFill>
              </a:rPr>
              <a:t>Музич</a:t>
            </a:r>
            <a:r>
              <a:rPr lang="uk-UA" sz="4400" b="1" dirty="0" smtClean="0">
                <a:solidFill>
                  <a:schemeClr val="bg1"/>
                </a:solidFill>
              </a:rPr>
              <a:t>ні інструменти українського народу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2071678"/>
            <a:ext cx="82868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err="1" smtClean="0">
                <a:solidFill>
                  <a:schemeClr val="bg1"/>
                </a:solidFill>
              </a:rPr>
              <a:t>Музичні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інструменти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України</a:t>
            </a:r>
            <a:r>
              <a:rPr lang="ru-RU" sz="2400" b="1" dirty="0" smtClean="0">
                <a:solidFill>
                  <a:schemeClr val="bg1"/>
                </a:solidFill>
              </a:rPr>
              <a:t> - </a:t>
            </a:r>
            <a:r>
              <a:rPr lang="ru-RU" sz="2400" b="1" dirty="0" err="1" smtClean="0">
                <a:solidFill>
                  <a:schemeClr val="bg1"/>
                </a:solidFill>
              </a:rPr>
              <a:t>це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яскрава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сторінка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історії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українського</a:t>
            </a:r>
            <a:r>
              <a:rPr lang="ru-RU" sz="2400" b="1" dirty="0" smtClean="0">
                <a:solidFill>
                  <a:schemeClr val="bg1"/>
                </a:solidFill>
              </a:rPr>
              <a:t> народу. Вони </a:t>
            </a:r>
            <a:r>
              <a:rPr lang="ru-RU" sz="2400" b="1" dirty="0" err="1" smtClean="0">
                <a:solidFill>
                  <a:schemeClr val="bg1"/>
                </a:solidFill>
              </a:rPr>
              <a:t>виявляють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багатство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його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душі</a:t>
            </a:r>
            <a:r>
              <a:rPr lang="ru-RU" sz="2400" b="1" dirty="0" smtClean="0">
                <a:solidFill>
                  <a:schemeClr val="bg1"/>
                </a:solidFill>
              </a:rPr>
              <a:t>, </a:t>
            </a:r>
            <a:r>
              <a:rPr lang="ru-RU" sz="2400" b="1" dirty="0" err="1" smtClean="0">
                <a:solidFill>
                  <a:schemeClr val="bg1"/>
                </a:solidFill>
              </a:rPr>
              <a:t>творчу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вдачу</a:t>
            </a:r>
            <a:r>
              <a:rPr lang="ru-RU" sz="2400" b="1" dirty="0" smtClean="0">
                <a:solidFill>
                  <a:schemeClr val="bg1"/>
                </a:solidFill>
              </a:rPr>
              <a:t>, </a:t>
            </a:r>
            <a:r>
              <a:rPr lang="ru-RU" sz="2400" b="1" dirty="0" err="1" smtClean="0">
                <a:solidFill>
                  <a:schemeClr val="bg1"/>
                </a:solidFill>
              </a:rPr>
              <a:t>свідчать</a:t>
            </a:r>
            <a:r>
              <a:rPr lang="ru-RU" sz="2400" b="1" dirty="0" smtClean="0">
                <a:solidFill>
                  <a:schemeClr val="bg1"/>
                </a:solidFill>
              </a:rPr>
              <a:t> про </a:t>
            </a:r>
            <a:r>
              <a:rPr lang="ru-RU" sz="2400" b="1" dirty="0" err="1" smtClean="0">
                <a:solidFill>
                  <a:schemeClr val="bg1"/>
                </a:solidFill>
              </a:rPr>
              <a:t>високу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матеріальну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і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духовну</a:t>
            </a:r>
            <a:r>
              <a:rPr lang="ru-RU" sz="2400" b="1" dirty="0" smtClean="0">
                <a:solidFill>
                  <a:schemeClr val="bg1"/>
                </a:solidFill>
              </a:rPr>
              <a:t> культуру. </a:t>
            </a:r>
            <a:r>
              <a:rPr lang="ru-RU" sz="2400" b="1" dirty="0" err="1" smtClean="0">
                <a:solidFill>
                  <a:schemeClr val="bg1"/>
                </a:solidFill>
              </a:rPr>
              <a:t>Українські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народні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музичні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інструменти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є</a:t>
            </a:r>
            <a:r>
              <a:rPr lang="ru-RU" sz="2400" b="1" dirty="0" smtClean="0">
                <a:solidFill>
                  <a:schemeClr val="bg1"/>
                </a:solidFill>
              </a:rPr>
              <a:t> одним </a:t>
            </a:r>
            <a:r>
              <a:rPr lang="ru-RU" sz="2400" b="1" dirty="0" err="1" smtClean="0">
                <a:solidFill>
                  <a:schemeClr val="bg1"/>
                </a:solidFill>
              </a:rPr>
              <a:t>з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яскравих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підтверджень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наспівного</a:t>
            </a:r>
            <a:r>
              <a:rPr lang="ru-RU" sz="2400" b="1" dirty="0" smtClean="0">
                <a:solidFill>
                  <a:schemeClr val="bg1"/>
                </a:solidFill>
              </a:rPr>
              <a:t>, </a:t>
            </a:r>
            <a:r>
              <a:rPr lang="ru-RU" sz="2400" b="1" dirty="0" err="1" smtClean="0">
                <a:solidFill>
                  <a:schemeClr val="bg1"/>
                </a:solidFill>
              </a:rPr>
              <a:t>мелодійного</a:t>
            </a:r>
            <a:r>
              <a:rPr lang="ru-RU" sz="2400" b="1" dirty="0" smtClean="0">
                <a:solidFill>
                  <a:schemeClr val="bg1"/>
                </a:solidFill>
              </a:rPr>
              <a:t> характеру </a:t>
            </a:r>
            <a:r>
              <a:rPr lang="ru-RU" sz="2400" b="1" dirty="0" err="1" smtClean="0">
                <a:solidFill>
                  <a:schemeClr val="bg1"/>
                </a:solidFill>
              </a:rPr>
              <a:t>української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музики</a:t>
            </a:r>
            <a:r>
              <a:rPr lang="ru-RU" sz="2400" b="1" dirty="0" smtClean="0">
                <a:solidFill>
                  <a:schemeClr val="bg1"/>
                </a:solidFill>
              </a:rPr>
              <a:t>, </a:t>
            </a:r>
            <a:r>
              <a:rPr lang="ru-RU" sz="2400" b="1" dirty="0" err="1" smtClean="0">
                <a:solidFill>
                  <a:schemeClr val="bg1"/>
                </a:solidFill>
              </a:rPr>
              <a:t>її</a:t>
            </a:r>
            <a:r>
              <a:rPr lang="ru-RU" sz="2400" b="1" dirty="0" smtClean="0">
                <a:solidFill>
                  <a:schemeClr val="bg1"/>
                </a:solidFill>
              </a:rPr>
              <a:t> </a:t>
            </a:r>
            <a:r>
              <a:rPr lang="ru-RU" sz="2400" b="1" dirty="0" err="1" smtClean="0">
                <a:solidFill>
                  <a:schemeClr val="bg1"/>
                </a:solidFill>
              </a:rPr>
              <a:t>багатоголосся</a:t>
            </a:r>
            <a:endParaRPr lang="ru-RU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0298" y="285728"/>
            <a:ext cx="51435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b="1" i="1" u="sng" dirty="0" smtClean="0">
                <a:solidFill>
                  <a:schemeClr val="bg1"/>
                </a:solidFill>
              </a:rPr>
              <a:t>Дерев</a:t>
            </a:r>
            <a:r>
              <a:rPr lang="ru-RU" sz="3600" b="1" i="1" u="sng" dirty="0" smtClean="0">
                <a:solidFill>
                  <a:schemeClr val="bg1"/>
                </a:solidFill>
              </a:rPr>
              <a:t> я</a:t>
            </a:r>
            <a:r>
              <a:rPr lang="uk-UA" sz="3600" b="1" i="1" u="sng" dirty="0" smtClean="0">
                <a:solidFill>
                  <a:schemeClr val="bg1"/>
                </a:solidFill>
              </a:rPr>
              <a:t>ні духові</a:t>
            </a:r>
            <a:endParaRPr lang="ru-RU" sz="3600" b="1" i="1" u="sng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4282" y="1714488"/>
            <a:ext cx="350046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dirty="0" err="1" smtClean="0"/>
              <a:t>-Гобої</a:t>
            </a:r>
            <a:endParaRPr lang="uk-UA" sz="4400" dirty="0" smtClean="0"/>
          </a:p>
          <a:p>
            <a:endParaRPr lang="uk-UA" sz="4400" dirty="0" smtClean="0"/>
          </a:p>
          <a:p>
            <a:r>
              <a:rPr lang="uk-UA" sz="4400" dirty="0" err="1" smtClean="0"/>
              <a:t>-Кларнети</a:t>
            </a:r>
            <a:endParaRPr lang="uk-UA" sz="4400" dirty="0" smtClean="0"/>
          </a:p>
          <a:p>
            <a:endParaRPr lang="uk-UA" sz="4400" dirty="0" smtClean="0"/>
          </a:p>
          <a:p>
            <a:r>
              <a:rPr lang="uk-UA" sz="4400" dirty="0" err="1" smtClean="0"/>
              <a:t>-Фаготи</a:t>
            </a:r>
            <a:endParaRPr lang="ru-RU" sz="4400" dirty="0"/>
          </a:p>
        </p:txBody>
      </p:sp>
      <p:pic>
        <p:nvPicPr>
          <p:cNvPr id="4" name="Рисунок 3" descr="rubase_1_551635421_311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7620" y="1000108"/>
            <a:ext cx="2786082" cy="2797273"/>
          </a:xfrm>
          <a:prstGeom prst="rect">
            <a:avLst/>
          </a:prstGeom>
        </p:spPr>
      </p:pic>
      <p:pic>
        <p:nvPicPr>
          <p:cNvPr id="5" name="Рисунок 4" descr="1191486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86512" y="2214554"/>
            <a:ext cx="2512237" cy="3214710"/>
          </a:xfrm>
          <a:prstGeom prst="rect">
            <a:avLst/>
          </a:prstGeom>
        </p:spPr>
      </p:pic>
      <p:pic>
        <p:nvPicPr>
          <p:cNvPr id="6" name="Рисунок 5" descr="cd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57620" y="4071918"/>
            <a:ext cx="2786082" cy="2786082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0"/>
                            </p:stCondLst>
                            <p:childTnLst>
                              <p:par>
                                <p:cTn id="13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500"/>
                            </p:stCondLst>
                            <p:childTnLst>
                              <p:par>
                                <p:cTn id="2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2500"/>
                            </p:stCondLst>
                            <p:childTnLst>
                              <p:par>
                                <p:cTn id="27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6100"/>
                            </p:stCondLst>
                            <p:childTnLst>
                              <p:par>
                                <p:cTn id="3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100"/>
                            </p:stCondLst>
                            <p:childTnLst>
                              <p:par>
                                <p:cTn id="41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9700"/>
                            </p:stCondLst>
                            <p:childTnLst>
                              <p:par>
                                <p:cTn id="4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1700"/>
                            </p:stCondLst>
                            <p:childTnLst>
                              <p:par>
                                <p:cTn id="55" presetID="10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6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59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2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5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1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28728" y="214290"/>
            <a:ext cx="60722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dirty="0" smtClean="0">
                <a:solidFill>
                  <a:schemeClr val="bg1"/>
                </a:solidFill>
              </a:rPr>
              <a:t>         </a:t>
            </a:r>
            <a:r>
              <a:rPr lang="uk-UA" sz="4400" b="1" i="1" u="sng" dirty="0" smtClean="0">
                <a:solidFill>
                  <a:schemeClr val="bg1"/>
                </a:solidFill>
              </a:rPr>
              <a:t>Мідні духові</a:t>
            </a:r>
            <a:endParaRPr lang="ru-RU" sz="4400" b="1" i="1" u="sng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214422"/>
            <a:ext cx="378621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dirty="0" err="1" smtClean="0"/>
              <a:t>-Труби</a:t>
            </a:r>
            <a:endParaRPr lang="uk-UA" sz="4400" dirty="0" smtClean="0"/>
          </a:p>
          <a:p>
            <a:endParaRPr lang="uk-UA" sz="4400" dirty="0" smtClean="0"/>
          </a:p>
          <a:p>
            <a:r>
              <a:rPr lang="uk-UA" sz="4400" dirty="0" err="1" smtClean="0"/>
              <a:t>-Тромбони</a:t>
            </a:r>
            <a:endParaRPr lang="uk-UA" sz="4400" dirty="0" smtClean="0"/>
          </a:p>
          <a:p>
            <a:r>
              <a:rPr lang="uk-UA" sz="4400" dirty="0" smtClean="0"/>
              <a:t> </a:t>
            </a:r>
          </a:p>
          <a:p>
            <a:r>
              <a:rPr lang="uk-UA" sz="4400" dirty="0" err="1" smtClean="0"/>
              <a:t>-Туба</a:t>
            </a:r>
            <a:endParaRPr lang="ru-RU" sz="4400" dirty="0"/>
          </a:p>
        </p:txBody>
      </p:sp>
      <p:pic>
        <p:nvPicPr>
          <p:cNvPr id="4" name="Рисунок 3" descr="1235390709_trub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29058" y="1000108"/>
            <a:ext cx="2786050" cy="2643206"/>
          </a:xfrm>
          <a:prstGeom prst="rect">
            <a:avLst/>
          </a:prstGeom>
        </p:spPr>
      </p:pic>
      <p:pic>
        <p:nvPicPr>
          <p:cNvPr id="5" name="Рисунок 4" descr="42218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29058" y="3857628"/>
            <a:ext cx="2786082" cy="3357562"/>
          </a:xfrm>
          <a:prstGeom prst="rect">
            <a:avLst/>
          </a:prstGeom>
        </p:spPr>
      </p:pic>
      <p:pic>
        <p:nvPicPr>
          <p:cNvPr id="6" name="Рисунок 5" descr="tuba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57950" y="2000240"/>
            <a:ext cx="2571768" cy="3542718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0"/>
                            </p:stCondLst>
                            <p:childTnLst>
                              <p:par>
                                <p:cTn id="2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9500"/>
                            </p:stCondLst>
                            <p:childTnLst>
                              <p:par>
                                <p:cTn id="27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1300"/>
                            </p:stCondLst>
                            <p:childTnLst>
                              <p:par>
                                <p:cTn id="3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3300"/>
                            </p:stCondLst>
                            <p:childTnLst>
                              <p:par>
                                <p:cTn id="41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4700"/>
                            </p:stCondLst>
                            <p:childTnLst>
                              <p:par>
                                <p:cTn id="4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6700"/>
                            </p:stCondLst>
                            <p:childTnLst>
                              <p:par>
                                <p:cTn id="55" presetID="7" presetClass="exit" presetSubtype="4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56" dur="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7" presetClass="exit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60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7" presetClass="exit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64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7" presetClass="exit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8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7" presetClass="exit" presetSubtype="4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calcmode="lin" valueType="num">
                                      <p:cBhvr additive="base">
                                        <p:cTn id="72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7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4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14678" y="428604"/>
            <a:ext cx="307183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i="1" u="sng" dirty="0" smtClean="0">
                <a:solidFill>
                  <a:schemeClr val="bg1"/>
                </a:solidFill>
              </a:rPr>
              <a:t>Ударні</a:t>
            </a:r>
            <a:endParaRPr lang="ru-RU" sz="4400" b="1" i="1" u="sng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500174"/>
            <a:ext cx="285752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dirty="0" err="1" smtClean="0"/>
              <a:t>-Бубон</a:t>
            </a:r>
            <a:r>
              <a:rPr lang="uk-UA" sz="4400" dirty="0" smtClean="0"/>
              <a:t> </a:t>
            </a:r>
          </a:p>
          <a:p>
            <a:endParaRPr lang="uk-UA" sz="4400" dirty="0" smtClean="0"/>
          </a:p>
          <a:p>
            <a:r>
              <a:rPr lang="uk-UA" sz="4400" dirty="0" err="1" smtClean="0"/>
              <a:t>-Литаври</a:t>
            </a:r>
            <a:endParaRPr lang="uk-UA" sz="4400" dirty="0" smtClean="0"/>
          </a:p>
          <a:p>
            <a:endParaRPr lang="uk-UA" sz="4400" dirty="0" smtClean="0"/>
          </a:p>
          <a:p>
            <a:r>
              <a:rPr lang="uk-UA" sz="4400" dirty="0" err="1" smtClean="0"/>
              <a:t>-Тарілки</a:t>
            </a:r>
            <a:endParaRPr lang="uk-UA" sz="4400" dirty="0" smtClean="0"/>
          </a:p>
          <a:p>
            <a:endParaRPr lang="uk-UA" sz="4400" dirty="0" smtClean="0"/>
          </a:p>
          <a:p>
            <a:r>
              <a:rPr lang="uk-UA" sz="4400" dirty="0" err="1" smtClean="0"/>
              <a:t>-Дзвіночки</a:t>
            </a:r>
            <a:endParaRPr lang="ru-RU" sz="4400" dirty="0"/>
          </a:p>
        </p:txBody>
      </p:sp>
      <p:pic>
        <p:nvPicPr>
          <p:cNvPr id="4" name="Рисунок 3" descr="9543_6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0760" y="214290"/>
            <a:ext cx="2857520" cy="3365536"/>
          </a:xfrm>
          <a:prstGeom prst="rect">
            <a:avLst/>
          </a:prstGeom>
        </p:spPr>
      </p:pic>
      <p:pic>
        <p:nvPicPr>
          <p:cNvPr id="5" name="Рисунок 4" descr="news_090528_premier_concert_0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86116" y="3286124"/>
            <a:ext cx="3351637" cy="3214709"/>
          </a:xfrm>
          <a:prstGeom prst="rect">
            <a:avLst/>
          </a:prstGeom>
        </p:spPr>
      </p:pic>
      <p:pic>
        <p:nvPicPr>
          <p:cNvPr id="6" name="Рисунок 5" descr="000-3d-model-cimbales_taschen_im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929322" y="3571876"/>
            <a:ext cx="2928966" cy="2928966"/>
          </a:xfrm>
          <a:prstGeom prst="rect">
            <a:avLst/>
          </a:prstGeom>
        </p:spPr>
      </p:pic>
      <p:pic>
        <p:nvPicPr>
          <p:cNvPr id="7" name="Рисунок 6" descr="mpimg04glock331x21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43438" y="1857364"/>
            <a:ext cx="3429024" cy="2559862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0"/>
                            </p:stCondLst>
                            <p:childTnLst>
                              <p:par>
                                <p:cTn id="2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700"/>
                            </p:stCondLst>
                            <p:childTnLst>
                              <p:par>
                                <p:cTn id="3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700"/>
                            </p:stCondLst>
                            <p:childTnLst>
                              <p:par>
                                <p:cTn id="41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2400"/>
                            </p:stCondLst>
                            <p:childTnLst>
                              <p:par>
                                <p:cTn id="4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4400"/>
                            </p:stCondLst>
                            <p:childTnLst>
                              <p:par>
                                <p:cTn id="55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6300"/>
                            </p:stCondLst>
                            <p:childTnLst>
                              <p:par>
                                <p:cTn id="62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5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69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0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71" dur="123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72" dur="123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73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74" dur="1230" decel="100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75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5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78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9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80" dur="123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81" dur="123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82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83" dur="123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84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5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87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8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89" dur="123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90" dur="123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91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92" dur="123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93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5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96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97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98" dur="123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99" dur="123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00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01" dur="123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02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51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05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6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07" dur="123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108" dur="123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09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10" dur="123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11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5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5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16" dur="123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117" dur="123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18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19" dur="1230" decel="100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20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5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3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4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25" dur="123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126" dur="123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27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28" dur="1230" decel="100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29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5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3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34" dur="1230" decel="100000"/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135" dur="123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36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37" dur="1230" decel="100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38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0" presetID="5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1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2" dur="770" accel="10000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" y="10000"/>
                                    </p:animScale>
                                    <p:animScale>
                                      <p:cBhvr>
                                        <p:cTn id="143" dur="123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200000" y="450000"/>
                                    </p:animScale>
                                    <p:anim from="(ppt_x)" to="(0.5)" calcmode="lin" valueType="num">
                                      <p:cBhvr>
                                        <p:cTn id="144" dur="123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0.5)" to="(0.5)" calcmode="lin" valueType="num">
                                      <p:cBhvr>
                                        <p:cTn id="145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ppt_y)" to="(ppt_y+0.4)" calcmode="lin" valueType="num">
                                      <p:cBhvr>
                                        <p:cTn id="146" dur="1230" decel="100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 from="(ppt_y)" to="(ppt_y)" calcmode="lin" valueType="num">
                                      <p:cBhvr>
                                        <p:cTn id="147" dur="770">
                                          <p:stCondLst>
                                            <p:cond delay="123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43240" y="428604"/>
            <a:ext cx="51435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b="1" i="1" u="sng" dirty="0" smtClean="0">
                <a:solidFill>
                  <a:schemeClr val="bg1"/>
                </a:solidFill>
              </a:rPr>
              <a:t>Струнні</a:t>
            </a:r>
            <a:endParaRPr lang="ru-RU" sz="4400" b="1" i="1" u="sng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1571612"/>
            <a:ext cx="3286148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400" dirty="0" err="1" smtClean="0"/>
              <a:t>-Скрипка</a:t>
            </a:r>
            <a:endParaRPr lang="uk-UA" sz="4400" dirty="0" smtClean="0"/>
          </a:p>
          <a:p>
            <a:endParaRPr lang="uk-UA" sz="4400" dirty="0" smtClean="0"/>
          </a:p>
          <a:p>
            <a:r>
              <a:rPr lang="uk-UA" sz="4400" dirty="0" err="1" smtClean="0"/>
              <a:t>-Віолончелі</a:t>
            </a:r>
            <a:endParaRPr lang="uk-UA" sz="4400" dirty="0" smtClean="0"/>
          </a:p>
          <a:p>
            <a:endParaRPr lang="uk-UA" sz="4400" dirty="0" smtClean="0"/>
          </a:p>
          <a:p>
            <a:r>
              <a:rPr lang="uk-UA" sz="4400" dirty="0" err="1" smtClean="0"/>
              <a:t>-Альти</a:t>
            </a:r>
            <a:endParaRPr lang="ru-RU" sz="4400" dirty="0"/>
          </a:p>
        </p:txBody>
      </p:sp>
      <p:pic>
        <p:nvPicPr>
          <p:cNvPr id="4" name="Рисунок 3" descr="violin-and-bow-10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14925" y="1214422"/>
            <a:ext cx="4029075" cy="3028950"/>
          </a:xfrm>
          <a:prstGeom prst="rect">
            <a:avLst/>
          </a:prstGeom>
        </p:spPr>
      </p:pic>
      <p:pic>
        <p:nvPicPr>
          <p:cNvPr id="5" name="Рисунок 4" descr="cello-0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43372" y="1357298"/>
            <a:ext cx="2500330" cy="5214950"/>
          </a:xfrm>
          <a:prstGeom prst="rect">
            <a:avLst/>
          </a:prstGeom>
        </p:spPr>
      </p:pic>
      <p:pic>
        <p:nvPicPr>
          <p:cNvPr id="6" name="Рисунок 5" descr="alt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00760" y="2071678"/>
            <a:ext cx="2786082" cy="4572008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700"/>
                            </p:stCondLst>
                            <p:childTnLst>
                              <p:par>
                                <p:cTn id="20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700"/>
                            </p:stCondLst>
                            <p:childTnLst>
                              <p:par>
                                <p:cTn id="27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700"/>
                            </p:stCondLst>
                            <p:childTnLst>
                              <p:par>
                                <p:cTn id="34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1700"/>
                            </p:stCondLst>
                            <p:childTnLst>
                              <p:par>
                                <p:cTn id="41" presetID="56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3200"/>
                            </p:stCondLst>
                            <p:childTnLst>
                              <p:par>
                                <p:cTn id="48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5200"/>
                            </p:stCondLst>
                            <p:childTnLst>
                              <p:par>
                                <p:cTn id="55" presetID="26" presetClass="exit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5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26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7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26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92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26" presetClass="exit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wipe(down)">
                                      <p:cBhvr>
                                        <p:cTn id="110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28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9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26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4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2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3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211</Words>
  <Application>Microsoft Office PowerPoint</Application>
  <PresentationFormat>Экран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ира</dc:creator>
  <cp:lastModifiedBy>ира</cp:lastModifiedBy>
  <cp:revision>16</cp:revision>
  <dcterms:created xsi:type="dcterms:W3CDTF">2012-10-02T16:56:08Z</dcterms:created>
  <dcterms:modified xsi:type="dcterms:W3CDTF">2012-10-09T16:15:26Z</dcterms:modified>
</cp:coreProperties>
</file>