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E6C11FE-D5E7-4A53-BED6-82C678570CB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7887E6-E3E7-4ABB-9C33-E9185B41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1%D1%80%D0%B0%D0%B1%D0%B0%D0%BD%D1%82_(%D0%B3%D0%B5%D1%80%D1%86%D0%BE%D0%B3%D1%81%D1%82%D0%B2%D0%BE)" TargetMode="External"/><Relationship Id="rId7" Type="http://schemas.openxmlformats.org/officeDocument/2006/relationships/hyperlink" Target="http://znaimo.com.ua/%D0%9F%D1%81%D0%B5%D0%B2%D0%B4%D0%BE%D0%BD%D1%96%D0%BC" TargetMode="External"/><Relationship Id="rId2" Type="http://schemas.openxmlformats.org/officeDocument/2006/relationships/hyperlink" Target="http://znaimo.com.ua/%D0%A5%D0%B5%D1%80%D1%82%D0%BE%D0%B3%D0%B5%D0%BD%D0%B1%D0%BE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naimo.com.ua/%D0%A6%D0%B5%D1%80%D0%BA%D0%BE%D0%B2%D0%BD%D0%B5_%D0%BD%D0%B0%D1%87%D0%B8%D0%BD%D0%BD%D1%8F" TargetMode="External"/><Relationship Id="rId5" Type="http://schemas.openxmlformats.org/officeDocument/2006/relationships/hyperlink" Target="http://znaimo.com.ua/%D0%96%D0%B8%D0%B2%D0%BE%D0%BF%D0%B8%D1%81" TargetMode="External"/><Relationship Id="rId4" Type="http://schemas.openxmlformats.org/officeDocument/2006/relationships/hyperlink" Target="http://znaimo.com.ua/%D0%90%D1%85%D0%B5%D0%B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znaimo.com.ua/%D0%A1%D0%BF%D0%BE%D0%BA%D1%83%D1%81%D0%B0_%D1%81%D0%B2%D1%8F%D1%82%D0%BE%D0%B3%D0%BE_%D0%90%D0%BD%D1%82%D0%BE%D0%BD%D1%96%D1%8F_(%D1%82%D1%80%D0%B8%D0%BF%D1%82%D0%B8%D1%85_%D0%91%D0%BE%D1%81%D1%85%D0%B0)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 </a:t>
            </a:r>
            <a:r>
              <a:rPr lang="ru-RU" sz="4400" dirty="0" err="1" smtClean="0">
                <a:solidFill>
                  <a:schemeClr val="bg1"/>
                </a:solidFill>
              </a:rPr>
              <a:t>Ієронім</a:t>
            </a:r>
            <a:r>
              <a:rPr lang="ru-RU" sz="4400" dirty="0" smtClean="0">
                <a:solidFill>
                  <a:schemeClr val="bg1"/>
                </a:solidFill>
              </a:rPr>
              <a:t> Босх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0.liveinternet.ru/images/attach/c/6/90/850/90850578_bosch_Iskushenie_svyatogo_Anto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23"/>
            <a:ext cx="9144000" cy="683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err="1">
                <a:solidFill>
                  <a:schemeClr val="bg1"/>
                </a:solidFill>
              </a:rPr>
              <a:t>Імітатор</a:t>
            </a:r>
            <a:r>
              <a:rPr lang="ru-RU" sz="8800" dirty="0">
                <a:solidFill>
                  <a:schemeClr val="bg1"/>
                </a:solidFill>
              </a:rPr>
              <a:t> Босха.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estourism.com/img/items/big/7178/Museum-of-Art_Unique-works_9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Витяг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каменю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дурості</a:t>
            </a:r>
            <a:r>
              <a:rPr lang="ru-RU" sz="5400" dirty="0" smtClean="0">
                <a:solidFill>
                  <a:schemeClr val="bg1"/>
                </a:solidFill>
              </a:rPr>
              <a:t>. 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tihi.ru/pics/2008/04/04/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5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8244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</a:rPr>
              <a:t>Сім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смертних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гріхів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і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Чотири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останні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речі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reignpolicy.com/files/images/hieronymus_bosch-_the_seven_deadly_sins_and_the_four_last_th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17.privet.ru/lr/092f46b371f3e40341d92c1fd2a9b5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liveinternet.ru/images/attach/c/1/51/357/51357426_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17.privet.ru/lr/092f58bb835f4650905be24fec2b98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5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Ієронім</a:t>
            </a:r>
            <a:r>
              <a:rPr lang="ru-RU" sz="2800" b="1" dirty="0">
                <a:solidFill>
                  <a:schemeClr val="bg1"/>
                </a:solidFill>
              </a:rPr>
              <a:t> Босх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 </a:t>
            </a:r>
            <a:r>
              <a:rPr lang="ru-RU" sz="2800" dirty="0" err="1" smtClean="0">
                <a:solidFill>
                  <a:schemeClr val="bg1"/>
                </a:solidFill>
              </a:rPr>
              <a:t>нідерландський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художник</a:t>
            </a:r>
            <a:r>
              <a:rPr lang="ru-RU" sz="2800" dirty="0">
                <a:solidFill>
                  <a:schemeClr val="bg1"/>
                </a:solidFill>
              </a:rPr>
              <a:t>, один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найбільших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майстрів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>
                <a:solidFill>
                  <a:schemeClr val="bg1"/>
                </a:solidFill>
              </a:rPr>
              <a:t>Північного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Відродження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вважається</a:t>
            </a:r>
            <a:r>
              <a:rPr lang="ru-RU" sz="2800" dirty="0">
                <a:solidFill>
                  <a:schemeClr val="bg1"/>
                </a:solidFill>
              </a:rPr>
              <a:t> одним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найзагадковіших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живописців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історії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західного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мистецтва</a:t>
            </a:r>
            <a:r>
              <a:rPr lang="ru-RU" sz="2800" dirty="0">
                <a:solidFill>
                  <a:schemeClr val="bg1"/>
                </a:solidFill>
              </a:rPr>
              <a:t>. У </a:t>
            </a:r>
            <a:r>
              <a:rPr lang="ru-RU" sz="2800" dirty="0" err="1">
                <a:solidFill>
                  <a:schemeClr val="bg1"/>
                </a:solidFill>
              </a:rPr>
              <a:t>рідному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місті</a:t>
            </a:r>
            <a:r>
              <a:rPr lang="ru-RU" sz="2800" dirty="0">
                <a:solidFill>
                  <a:schemeClr val="bg1"/>
                </a:solidFill>
              </a:rPr>
              <a:t> Босха - </a:t>
            </a:r>
            <a:r>
              <a:rPr lang="ru-RU" sz="2800" dirty="0" err="1">
                <a:solidFill>
                  <a:schemeClr val="bg1"/>
                </a:solidFill>
              </a:rPr>
              <a:t>Хертогенбосе</a:t>
            </a:r>
            <a:r>
              <a:rPr lang="ru-RU" sz="2800" dirty="0">
                <a:solidFill>
                  <a:schemeClr val="bg1"/>
                </a:solidFill>
              </a:rPr>
              <a:t> - </a:t>
            </a:r>
            <a:r>
              <a:rPr lang="ru-RU" sz="2800" dirty="0" err="1">
                <a:solidFill>
                  <a:schemeClr val="bg1"/>
                </a:solidFill>
              </a:rPr>
              <a:t>відкрито</a:t>
            </a:r>
            <a:r>
              <a:rPr lang="ru-RU" sz="2800" dirty="0">
                <a:solidFill>
                  <a:schemeClr val="bg1"/>
                </a:solidFill>
              </a:rPr>
              <a:t> центр </a:t>
            </a:r>
            <a:r>
              <a:rPr lang="ru-RU" sz="2800" dirty="0" err="1">
                <a:solidFill>
                  <a:schemeClr val="bg1"/>
                </a:solidFill>
              </a:rPr>
              <a:t>творчості</a:t>
            </a:r>
            <a:r>
              <a:rPr lang="ru-RU" sz="2800" dirty="0">
                <a:solidFill>
                  <a:schemeClr val="bg1"/>
                </a:solidFill>
              </a:rPr>
              <a:t> Босха, в </a:t>
            </a:r>
            <a:r>
              <a:rPr lang="ru-RU" sz="2800" dirty="0" err="1">
                <a:solidFill>
                  <a:schemeClr val="bg1"/>
                </a:solidFill>
              </a:rPr>
              <a:t>якому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представлені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</a:rPr>
              <a:t>копії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творів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8" name="Picture 2" descr="http://ostriv.in.ua/images/publications/4/3042/1310992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ontent.foto.mail.ru/mail/val11469/_answers/i-3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16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disenteria.ru/Dervish/7_invidia_en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Стол со сценами, изображающими семь смертных грехов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Босх (Bosch; собственно ван Акен, van Aeken) Иероним (Хиеронимус): Стол со сценами, изображающими семь смертных грех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491"/>
            <a:ext cx="5661372" cy="685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56792"/>
            <a:ext cx="626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Сад земных наслаждений.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Босх (Bosch; собственно ван Акен, van Aeken) Иероним (Хиеронимус): Сад земных наслаждений. Детал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5238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7"/>
            <a:ext cx="667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u="sng" dirty="0">
                <a:solidFill>
                  <a:schemeClr val="bg1"/>
                </a:solidFill>
              </a:rPr>
              <a:t>Алтарь св.Антония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vkarp.com/wp-content/uploads/2010/08/Bosch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72816" y="320040"/>
            <a:ext cx="72008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79512" y="188640"/>
            <a:ext cx="7920880" cy="626709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Ця</a:t>
            </a:r>
            <a:r>
              <a:rPr lang="ru-RU" sz="2800" dirty="0" smtClean="0"/>
              <a:t> картина </a:t>
            </a:r>
            <a:r>
              <a:rPr lang="ru-RU" sz="2800" dirty="0" err="1" smtClean="0"/>
              <a:t>називається</a:t>
            </a:r>
            <a:r>
              <a:rPr lang="ru-RU" sz="2800" dirty="0" smtClean="0"/>
              <a:t> – “</a:t>
            </a:r>
            <a:r>
              <a:rPr lang="ru-RU" sz="2800" dirty="0" err="1" smtClean="0"/>
              <a:t>Корабель</a:t>
            </a:r>
            <a:r>
              <a:rPr lang="ru-RU" sz="2800" dirty="0" smtClean="0"/>
              <a:t> </a:t>
            </a:r>
            <a:r>
              <a:rPr lang="ru-RU" sz="2800" dirty="0" err="1" smtClean="0"/>
              <a:t>дурнів</a:t>
            </a:r>
            <a:r>
              <a:rPr lang="ru-RU" sz="2800" dirty="0" smtClean="0"/>
              <a:t>” Вона </a:t>
            </a:r>
            <a:r>
              <a:rPr lang="ru-RU" sz="2800" dirty="0" err="1" smtClean="0"/>
              <a:t>являє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гостру</a:t>
            </a:r>
            <a:r>
              <a:rPr lang="ru-RU" sz="2800" dirty="0" smtClean="0"/>
              <a:t> критику </a:t>
            </a:r>
            <a:r>
              <a:rPr lang="ru-RU" sz="2800" dirty="0" err="1" smtClean="0"/>
              <a:t>християнської</a:t>
            </a:r>
            <a:r>
              <a:rPr lang="ru-RU" sz="2800" dirty="0" smtClean="0"/>
              <a:t> церкви, яка вона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за </a:t>
            </a:r>
            <a:r>
              <a:rPr lang="ru-RU" sz="2800" dirty="0" err="1" smtClean="0"/>
              <a:t>часів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художника, на </a:t>
            </a:r>
            <a:r>
              <a:rPr lang="ru-RU" sz="2800" dirty="0" err="1" smtClean="0"/>
              <a:t>передньому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зображені</a:t>
            </a:r>
            <a:r>
              <a:rPr lang="ru-RU" sz="2800" dirty="0" smtClean="0"/>
              <a:t> монах та монашка,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намагаються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вкусити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пиріг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підвішений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нитці</a:t>
            </a:r>
            <a:r>
              <a:rPr lang="ru-RU" sz="2800" dirty="0" smtClean="0"/>
              <a:t>, яку </a:t>
            </a:r>
            <a:r>
              <a:rPr lang="ru-RU" sz="2800" dirty="0" err="1" smtClean="0"/>
              <a:t>з</a:t>
            </a:r>
            <a:r>
              <a:rPr lang="ru-RU" sz="2800" dirty="0" smtClean="0"/>
              <a:t> другого боку </a:t>
            </a:r>
            <a:r>
              <a:rPr lang="ru-RU" sz="2800" dirty="0" err="1" smtClean="0"/>
              <a:t>тримає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блазень</a:t>
            </a:r>
            <a:r>
              <a:rPr lang="ru-RU" sz="2800" dirty="0" smtClean="0"/>
              <a:t>. Картина </a:t>
            </a:r>
            <a:r>
              <a:rPr lang="ru-RU" sz="2800" dirty="0" err="1" smtClean="0"/>
              <a:t>показує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падіння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моралі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духовенства. В широкому </a:t>
            </a:r>
            <a:r>
              <a:rPr lang="ru-RU" sz="2800" dirty="0" err="1" smtClean="0"/>
              <a:t>розумінні</a:t>
            </a:r>
            <a:r>
              <a:rPr lang="ru-RU" sz="2800" dirty="0" smtClean="0"/>
              <a:t> картина </a:t>
            </a:r>
            <a:r>
              <a:rPr lang="ru-RU" sz="2800" dirty="0" err="1" smtClean="0"/>
              <a:t>символізує</a:t>
            </a:r>
            <a:r>
              <a:rPr lang="ru-RU" sz="2800" dirty="0" smtClean="0"/>
              <a:t> не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err="1" smtClean="0"/>
              <a:t>церкву</a:t>
            </a:r>
            <a:r>
              <a:rPr lang="ru-RU" sz="2800" dirty="0" smtClean="0"/>
              <a:t>, а </a:t>
            </a:r>
            <a:r>
              <a:rPr lang="ru-RU" sz="2800" dirty="0" err="1" smtClean="0"/>
              <a:t>і</a:t>
            </a:r>
            <a:r>
              <a:rPr lang="ru-RU" sz="2800" dirty="0" smtClean="0"/>
              <a:t> все наше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fScykASg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36296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72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Ерун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Акен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народився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близько</a:t>
            </a:r>
            <a:r>
              <a:rPr lang="ru-RU" sz="2400" dirty="0">
                <a:solidFill>
                  <a:schemeClr val="bg1"/>
                </a:solidFill>
              </a:rPr>
              <a:t> 1453 р. </a:t>
            </a:r>
            <a:r>
              <a:rPr lang="ru-RU" sz="2400" dirty="0" err="1">
                <a:solidFill>
                  <a:schemeClr val="bg1"/>
                </a:solidFill>
                <a:hlinkClick r:id="rId2" tooltip="Хертогенбос"/>
              </a:rPr>
              <a:t>Хертогенбосі</a:t>
            </a:r>
            <a:r>
              <a:rPr lang="ru-RU" sz="2400" dirty="0">
                <a:solidFill>
                  <a:schemeClr val="bg1"/>
                </a:solidFill>
              </a:rPr>
              <a:t> ( </a:t>
            </a:r>
            <a:r>
              <a:rPr lang="ru-RU" sz="2400" dirty="0">
                <a:solidFill>
                  <a:schemeClr val="bg1"/>
                </a:solidFill>
                <a:hlinkClick r:id="rId3" tooltip="Брабант (герцогство)"/>
              </a:rPr>
              <a:t>Брабант</a:t>
            </a:r>
            <a:r>
              <a:rPr lang="ru-RU" sz="2400" dirty="0">
                <a:solidFill>
                  <a:schemeClr val="bg1"/>
                </a:solidFill>
              </a:rPr>
              <a:t>). </a:t>
            </a:r>
            <a:r>
              <a:rPr lang="ru-RU" sz="2400" dirty="0" err="1">
                <a:solidFill>
                  <a:schemeClr val="bg1"/>
                </a:solidFill>
              </a:rPr>
              <a:t>Сім'я</a:t>
            </a:r>
            <a:r>
              <a:rPr lang="ru-RU" sz="2400" dirty="0">
                <a:solidFill>
                  <a:schemeClr val="bg1"/>
                </a:solidFill>
              </a:rPr>
              <a:t> Ван </a:t>
            </a:r>
            <a:r>
              <a:rPr lang="ru-RU" sz="2400" dirty="0" err="1">
                <a:solidFill>
                  <a:schemeClr val="bg1"/>
                </a:solidFill>
              </a:rPr>
              <a:t>Акен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відбувалася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німецького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  <a:hlinkClick r:id="rId4" tooltip="Ахен"/>
              </a:rPr>
              <a:t>Ахена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була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здавна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пов'язана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  <a:hlinkClick r:id="rId5" tooltip="Живопис"/>
              </a:rPr>
              <a:t>мальовничим</a:t>
            </a:r>
            <a:r>
              <a:rPr lang="ru-RU" sz="2400" dirty="0">
                <a:solidFill>
                  <a:schemeClr val="bg1"/>
                </a:solidFill>
                <a:hlinkClick r:id="rId5" tooltip="Живопис"/>
              </a:rPr>
              <a:t> ремеслом</a:t>
            </a:r>
            <a:r>
              <a:rPr lang="ru-RU" sz="2400" dirty="0">
                <a:solidFill>
                  <a:schemeClr val="bg1"/>
                </a:solidFill>
              </a:rPr>
              <a:t> - художниками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i="1" dirty="0">
                <a:solidFill>
                  <a:schemeClr val="bg1"/>
                </a:solidFill>
              </a:rPr>
              <a:t>Ян </a:t>
            </a:r>
            <a:r>
              <a:rPr lang="ru-RU" sz="2400" i="1" dirty="0" err="1">
                <a:solidFill>
                  <a:schemeClr val="bg1"/>
                </a:solidFill>
              </a:rPr>
              <a:t>ван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Акен</a:t>
            </a:r>
            <a:r>
              <a:rPr lang="ru-RU" sz="2400" dirty="0">
                <a:solidFill>
                  <a:schemeClr val="bg1"/>
                </a:solidFill>
              </a:rPr>
              <a:t> (</a:t>
            </a:r>
            <a:r>
              <a:rPr lang="ru-RU" sz="2400" dirty="0" err="1">
                <a:solidFill>
                  <a:schemeClr val="bg1"/>
                </a:solidFill>
              </a:rPr>
              <a:t>дід</a:t>
            </a:r>
            <a:r>
              <a:rPr lang="ru-RU" sz="2400" dirty="0">
                <a:solidFill>
                  <a:schemeClr val="bg1"/>
                </a:solidFill>
              </a:rPr>
              <a:t> Босха)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четверо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п'яти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синів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включаючи</a:t>
            </a:r>
            <a:r>
              <a:rPr lang="ru-RU" sz="2400" dirty="0">
                <a:solidFill>
                  <a:schemeClr val="bg1"/>
                </a:solidFill>
              </a:rPr>
              <a:t> батька </a:t>
            </a:r>
            <a:r>
              <a:rPr lang="ru-RU" sz="2400" dirty="0" err="1">
                <a:solidFill>
                  <a:schemeClr val="bg1"/>
                </a:solidFill>
              </a:rPr>
              <a:t>Ієроніма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i="1" dirty="0" err="1">
                <a:solidFill>
                  <a:schemeClr val="bg1"/>
                </a:solidFill>
              </a:rPr>
              <a:t>Антонія</a:t>
            </a:r>
            <a:r>
              <a:rPr lang="ru-RU" sz="2400" i="1" dirty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Оскільки</a:t>
            </a:r>
            <a:r>
              <a:rPr lang="ru-RU" sz="2400" dirty="0">
                <a:solidFill>
                  <a:schemeClr val="bg1"/>
                </a:solidFill>
              </a:rPr>
              <a:t> про </a:t>
            </a:r>
            <a:r>
              <a:rPr lang="ru-RU" sz="2400" dirty="0" err="1">
                <a:solidFill>
                  <a:schemeClr val="bg1"/>
                </a:solidFill>
              </a:rPr>
              <a:t>становлення</a:t>
            </a:r>
            <a:r>
              <a:rPr lang="ru-RU" sz="2400" dirty="0">
                <a:solidFill>
                  <a:schemeClr val="bg1"/>
                </a:solidFill>
              </a:rPr>
              <a:t> Босха як художника </a:t>
            </a:r>
            <a:r>
              <a:rPr lang="ru-RU" sz="2400" dirty="0" err="1">
                <a:solidFill>
                  <a:schemeClr val="bg1"/>
                </a:solidFill>
              </a:rPr>
              <a:t>нічого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відомо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передбачається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перші</a:t>
            </a:r>
            <a:r>
              <a:rPr lang="ru-RU" sz="2400" dirty="0">
                <a:solidFill>
                  <a:schemeClr val="bg1"/>
                </a:solidFill>
              </a:rPr>
              <a:t> уроки </a:t>
            </a:r>
            <a:r>
              <a:rPr lang="ru-RU" sz="2400" dirty="0" err="1">
                <a:solidFill>
                  <a:schemeClr val="bg1"/>
                </a:solidFill>
              </a:rPr>
              <a:t>мальовничого</a:t>
            </a:r>
            <a:r>
              <a:rPr lang="ru-RU" sz="2400" dirty="0">
                <a:solidFill>
                  <a:schemeClr val="bg1"/>
                </a:solidFill>
              </a:rPr>
              <a:t> ремесла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отримав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сімейному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майстерні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Майстерня</a:t>
            </a:r>
            <a:r>
              <a:rPr lang="ru-RU" sz="2400" dirty="0">
                <a:solidFill>
                  <a:schemeClr val="bg1"/>
                </a:solidFill>
              </a:rPr>
              <a:t> Ван </a:t>
            </a:r>
            <a:r>
              <a:rPr lang="ru-RU" sz="2400" dirty="0" err="1">
                <a:solidFill>
                  <a:schemeClr val="bg1"/>
                </a:solidFill>
              </a:rPr>
              <a:t>Акен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виконувала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найрізноманітніші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замовлення</a:t>
            </a:r>
            <a:r>
              <a:rPr lang="ru-RU" sz="2400" dirty="0">
                <a:solidFill>
                  <a:schemeClr val="bg1"/>
                </a:solidFill>
              </a:rPr>
              <a:t> - в першу </a:t>
            </a:r>
            <a:r>
              <a:rPr lang="ru-RU" sz="2400" dirty="0" err="1">
                <a:solidFill>
                  <a:schemeClr val="bg1"/>
                </a:solidFill>
              </a:rPr>
              <a:t>чергу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стінні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розписи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але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також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золочення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дерев'яної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скульптури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навіть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виготовлення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  <a:hlinkClick r:id="rId6" tooltip="Церковне начиння"/>
              </a:rPr>
              <a:t>церковного </a:t>
            </a:r>
            <a:r>
              <a:rPr lang="ru-RU" sz="2400" dirty="0" err="1">
                <a:solidFill>
                  <a:schemeClr val="bg1"/>
                </a:solidFill>
                <a:hlinkClick r:id="rId6" tooltip="Церковне начиння"/>
              </a:rPr>
              <a:t>начиння</a:t>
            </a:r>
            <a:r>
              <a:rPr lang="ru-RU" sz="2400" dirty="0">
                <a:solidFill>
                  <a:schemeClr val="bg1"/>
                </a:solidFill>
              </a:rPr>
              <a:t>. Так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i="1" dirty="0">
                <a:solidFill>
                  <a:schemeClr val="bg1"/>
                </a:solidFill>
              </a:rPr>
              <a:t>"</a:t>
            </a:r>
            <a:r>
              <a:rPr lang="ru-RU" sz="2400" i="1" dirty="0" err="1">
                <a:solidFill>
                  <a:schemeClr val="bg1"/>
                </a:solidFill>
              </a:rPr>
              <a:t>Хиеронимус-живописець</a:t>
            </a:r>
            <a:r>
              <a:rPr lang="ru-RU" sz="2400" i="1" dirty="0">
                <a:solidFill>
                  <a:schemeClr val="bg1"/>
                </a:solidFill>
              </a:rPr>
              <a:t>",</a:t>
            </a:r>
            <a:r>
              <a:rPr lang="ru-RU" sz="2400" dirty="0">
                <a:solidFill>
                  <a:schemeClr val="bg1"/>
                </a:solidFill>
              </a:rPr>
              <a:t> як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вперше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згаданий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документі</a:t>
            </a:r>
            <a:r>
              <a:rPr lang="ru-RU" sz="2400" dirty="0">
                <a:solidFill>
                  <a:schemeClr val="bg1"/>
                </a:solidFill>
              </a:rPr>
              <a:t> 1480 р., </a:t>
            </a:r>
            <a:r>
              <a:rPr lang="ru-RU" sz="2400" dirty="0" err="1">
                <a:solidFill>
                  <a:schemeClr val="bg1"/>
                </a:solidFill>
              </a:rPr>
              <a:t>взяв</a:t>
            </a:r>
            <a:r>
              <a:rPr lang="ru-RU" sz="2400" dirty="0" err="1">
                <a:solidFill>
                  <a:schemeClr val="bg1"/>
                </a:solidFill>
                <a:hlinkClick r:id="rId7" tooltip="Псевдонім"/>
              </a:rPr>
              <a:t>псевдонім</a:t>
            </a:r>
            <a:r>
              <a:rPr lang="ru-RU" sz="2400" dirty="0">
                <a:solidFill>
                  <a:schemeClr val="bg1"/>
                </a:solidFill>
              </a:rPr>
              <a:t> за </a:t>
            </a:r>
            <a:r>
              <a:rPr lang="ru-RU" sz="2400" dirty="0" err="1">
                <a:solidFill>
                  <a:schemeClr val="bg1"/>
                </a:solidFill>
              </a:rPr>
              <a:t>скороченим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назвою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рідного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міста</a:t>
            </a:r>
            <a:r>
              <a:rPr lang="en-US" sz="2400" i="1" dirty="0" smtClean="0">
                <a:solidFill>
                  <a:schemeClr val="bg1"/>
                </a:solidFill>
              </a:rPr>
              <a:t>,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мабуть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необхідності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якось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відокремитися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представників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свого</a:t>
            </a:r>
            <a:r>
              <a:rPr lang="ru-RU" sz="2400" dirty="0">
                <a:solidFill>
                  <a:schemeClr val="bg1"/>
                </a:solidFill>
              </a:rPr>
              <a:t> 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Картина “</a:t>
            </a:r>
            <a:r>
              <a:rPr lang="ru-RU" sz="1800" dirty="0" err="1" smtClean="0"/>
              <a:t>Несіння</a:t>
            </a:r>
            <a:r>
              <a:rPr lang="ru-RU" sz="1800" dirty="0" smtClean="0"/>
              <a:t> Христа ” </a:t>
            </a:r>
            <a:r>
              <a:rPr lang="ru-RU" sz="1800" dirty="0" err="1" smtClean="0"/>
              <a:t>показує</a:t>
            </a:r>
            <a:r>
              <a:rPr lang="ru-RU" sz="1800" dirty="0" smtClean="0"/>
              <a:t> </a:t>
            </a:r>
            <a:r>
              <a:rPr lang="ru-RU" sz="1800" dirty="0" err="1" smtClean="0"/>
              <a:t>останній</a:t>
            </a:r>
            <a:r>
              <a:rPr lang="ru-RU" sz="1800" dirty="0" smtClean="0"/>
              <a:t> шлях </a:t>
            </a:r>
            <a:r>
              <a:rPr lang="ru-RU" sz="1800" dirty="0" err="1" smtClean="0"/>
              <a:t>Ісуса</a:t>
            </a:r>
            <a:r>
              <a:rPr lang="ru-RU" sz="1800" dirty="0" smtClean="0"/>
              <a:t> Христа на Голгофу. </a:t>
            </a:r>
            <a:r>
              <a:rPr lang="ru-RU" sz="1800" dirty="0" err="1" smtClean="0"/>
              <a:t>Лагідні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прекрасні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обличчя</a:t>
            </a:r>
            <a:r>
              <a:rPr lang="ru-RU" sz="1800" dirty="0" smtClean="0"/>
              <a:t> </a:t>
            </a:r>
            <a:r>
              <a:rPr lang="ru-RU" sz="1800" dirty="0" err="1" smtClean="0"/>
              <a:t>Ісуса</a:t>
            </a:r>
            <a:r>
              <a:rPr lang="ru-RU" sz="1800" dirty="0" smtClean="0"/>
              <a:t> </a:t>
            </a:r>
            <a:r>
              <a:rPr lang="ru-RU" sz="1800" dirty="0" err="1" smtClean="0"/>
              <a:t>та</a:t>
            </a:r>
            <a:r>
              <a:rPr lang="ru-RU" sz="1800" dirty="0" smtClean="0"/>
              <a:t> </a:t>
            </a:r>
            <a:r>
              <a:rPr lang="ru-RU" sz="1800" dirty="0" err="1" smtClean="0"/>
              <a:t>святої</a:t>
            </a:r>
            <a:r>
              <a:rPr lang="ru-RU" sz="1800" dirty="0" smtClean="0"/>
              <a:t> Вероніки2 </a:t>
            </a:r>
            <a:r>
              <a:rPr lang="ru-RU" sz="1800" dirty="0" err="1" smtClean="0"/>
              <a:t>різко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контрастують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злими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потворними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обличчями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персонажів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картини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відображеннями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людських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гріхів</a:t>
            </a:r>
            <a:r>
              <a:rPr lang="ru-RU" sz="1800" dirty="0" smtClean="0"/>
              <a:t>, </a:t>
            </a:r>
            <a:r>
              <a:rPr lang="ru-RU" sz="1800" dirty="0" err="1" smtClean="0"/>
              <a:t>байдужості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жорстокості</a:t>
            </a:r>
            <a:r>
              <a:rPr lang="ru-RU" sz="1800" dirty="0" smtClean="0"/>
              <a:t>, злорадства.</a:t>
            </a:r>
            <a:endParaRPr lang="ru-RU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MO1oErO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630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7239000" cy="63391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назвою</a:t>
            </a:r>
            <a:r>
              <a:rPr lang="ru-RU" sz="1600" dirty="0" smtClean="0"/>
              <a:t> “Фокусник”, показано,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злодії</a:t>
            </a:r>
            <a:r>
              <a:rPr lang="ru-RU" sz="1600" dirty="0" smtClean="0"/>
              <a:t> та обманщики одна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найдавніших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вони у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 descr="Shiog-Pb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6408712" cy="51779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І </a:t>
            </a:r>
            <a:r>
              <a:rPr lang="ru-RU" sz="1800" dirty="0" err="1" smtClean="0"/>
              <a:t>нарешті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найвідоміша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найзагадковіша</a:t>
            </a:r>
            <a:r>
              <a:rPr lang="ru-RU" sz="1800" dirty="0" smtClean="0"/>
              <a:t> картина художника – триптих “Сад </a:t>
            </a:r>
            <a:r>
              <a:rPr lang="ru-RU" sz="1800" dirty="0" err="1" smtClean="0"/>
              <a:t>Божественних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насолод</a:t>
            </a:r>
            <a:r>
              <a:rPr lang="ru-RU" sz="1800" dirty="0" smtClean="0"/>
              <a:t>”.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зроблена</a:t>
            </a:r>
            <a:r>
              <a:rPr lang="ru-RU" sz="1800" dirty="0" smtClean="0"/>
              <a:t> Босхом по </a:t>
            </a:r>
            <a:r>
              <a:rPr lang="ru-RU" sz="1800" dirty="0" err="1" smtClean="0"/>
              <a:t>замовленню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Іспанського</a:t>
            </a:r>
            <a:r>
              <a:rPr lang="ru-RU" sz="1800" dirty="0" smtClean="0"/>
              <a:t> короля. На </a:t>
            </a:r>
            <a:r>
              <a:rPr lang="ru-RU" sz="1800" dirty="0" err="1" smtClean="0"/>
              <a:t>картині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зображена</a:t>
            </a:r>
            <a:r>
              <a:rPr lang="ru-RU" sz="1800" dirty="0" smtClean="0"/>
              <a:t> велика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символів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алегорій</a:t>
            </a:r>
            <a:r>
              <a:rPr lang="ru-RU" sz="1800" dirty="0" smtClean="0"/>
              <a:t>. Про </a:t>
            </a:r>
            <a:r>
              <a:rPr lang="ru-RU" sz="1800" dirty="0" err="1" smtClean="0"/>
              <a:t>значення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символів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алегорій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мистецтвознавці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досі</a:t>
            </a:r>
            <a:r>
              <a:rPr lang="ru-RU" sz="1800" dirty="0" smtClean="0"/>
              <a:t> </a:t>
            </a:r>
            <a:r>
              <a:rPr lang="ru-RU" sz="1800" dirty="0" err="1" smtClean="0"/>
              <a:t>дискутують</a:t>
            </a:r>
            <a:r>
              <a:rPr lang="ru-RU" sz="1800" dirty="0" smtClean="0"/>
              <a:t>. Я ж </a:t>
            </a:r>
            <a:r>
              <a:rPr lang="ru-RU" sz="1800" dirty="0" err="1" smtClean="0"/>
              <a:t>пропоную</a:t>
            </a:r>
            <a:r>
              <a:rPr lang="ru-RU" sz="1800" dirty="0" smtClean="0"/>
              <a:t> вам просто </a:t>
            </a:r>
            <a:r>
              <a:rPr lang="ru-RU" sz="1800" dirty="0" err="1" smtClean="0"/>
              <a:t>полюбуватись</a:t>
            </a:r>
            <a:r>
              <a:rPr lang="ru-RU" sz="1800" dirty="0" smtClean="0"/>
              <a:t> </a:t>
            </a:r>
            <a:r>
              <a:rPr lang="ru-RU" sz="1800" dirty="0" err="1" smtClean="0"/>
              <a:t>цим</a:t>
            </a:r>
            <a:r>
              <a:rPr lang="ru-RU" sz="1800" dirty="0" smtClean="0"/>
              <a:t> </a:t>
            </a:r>
            <a:r>
              <a:rPr lang="ru-RU" sz="1800" dirty="0" err="1" smtClean="0"/>
              <a:t>чудовим</a:t>
            </a:r>
            <a:r>
              <a:rPr lang="ru-RU" sz="1800" dirty="0" smtClean="0"/>
              <a:t> полотном. На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все.</a:t>
            </a:r>
            <a:endParaRPr lang="ru-RU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x-G2aZEEf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Дякуємо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</a:t>
            </a:r>
            <a:r>
              <a:rPr lang="ru-RU" sz="2400" dirty="0" smtClean="0">
                <a:sym typeface="Wingdings" pitchFamily="2" charset="2"/>
              </a:rPr>
              <a:t>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80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Близько</a:t>
            </a:r>
            <a:r>
              <a:rPr lang="ru-RU" sz="2400" dirty="0">
                <a:solidFill>
                  <a:schemeClr val="bg1"/>
                </a:solidFill>
              </a:rPr>
              <a:t> 1480 року художник </a:t>
            </a:r>
            <a:r>
              <a:rPr lang="ru-RU" sz="2400" dirty="0" err="1">
                <a:solidFill>
                  <a:schemeClr val="bg1"/>
                </a:solidFill>
              </a:rPr>
              <a:t>одружується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Алейт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Гойартс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Меервене</a:t>
            </a:r>
            <a:r>
              <a:rPr lang="ru-RU" sz="2400" dirty="0">
                <a:solidFill>
                  <a:schemeClr val="bg1"/>
                </a:solidFill>
              </a:rPr>
              <a:t>, яку </a:t>
            </a:r>
            <a:r>
              <a:rPr lang="ru-RU" sz="2400" dirty="0" err="1">
                <a:solidFill>
                  <a:schemeClr val="bg1"/>
                </a:solidFill>
              </a:rPr>
              <a:t>мабуть</a:t>
            </a:r>
            <a:r>
              <a:rPr lang="ru-RU" sz="2400" dirty="0">
                <a:solidFill>
                  <a:schemeClr val="bg1"/>
                </a:solidFill>
              </a:rPr>
              <a:t> знав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дитинства</a:t>
            </a:r>
            <a:r>
              <a:rPr lang="ru-RU" sz="2400" dirty="0">
                <a:solidFill>
                  <a:schemeClr val="bg1"/>
                </a:solidFill>
              </a:rPr>
              <a:t>. Вона походила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багатої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купецької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Хертогенсбосской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сім'ї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Завдяки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цьому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шлюбу</a:t>
            </a:r>
            <a:r>
              <a:rPr lang="ru-RU" sz="2400" dirty="0">
                <a:solidFill>
                  <a:schemeClr val="bg1"/>
                </a:solidFill>
              </a:rPr>
              <a:t> Босх </a:t>
            </a:r>
            <a:r>
              <a:rPr lang="ru-RU" sz="2400" dirty="0" err="1">
                <a:solidFill>
                  <a:schemeClr val="bg1"/>
                </a:solidFill>
              </a:rPr>
              <a:t>стає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впливовим</a:t>
            </a:r>
            <a:r>
              <a:rPr lang="ru-RU" sz="2400" dirty="0">
                <a:solidFill>
                  <a:schemeClr val="bg1"/>
                </a:solidFill>
              </a:rPr>
              <a:t> бюргером </a:t>
            </a:r>
            <a:r>
              <a:rPr lang="ru-RU" sz="2400" dirty="0" err="1">
                <a:solidFill>
                  <a:schemeClr val="bg1"/>
                </a:solidFill>
              </a:rPr>
              <a:t>свого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рідного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Дітей</a:t>
            </a:r>
            <a:r>
              <a:rPr lang="ru-RU" sz="2400" dirty="0">
                <a:solidFill>
                  <a:schemeClr val="bg1"/>
                </a:solidFill>
              </a:rPr>
              <a:t> у них не </a:t>
            </a:r>
            <a:r>
              <a:rPr lang="ru-RU" sz="2400" dirty="0" err="1">
                <a:solidFill>
                  <a:schemeClr val="bg1"/>
                </a:solidFill>
              </a:rPr>
              <a:t>було</a:t>
            </a:r>
            <a:r>
              <a:rPr lang="ru-RU" sz="2400" dirty="0">
                <a:solidFill>
                  <a:schemeClr val="bg1"/>
                </a:solidFill>
              </a:rPr>
              <a:t>. Через </a:t>
            </a:r>
            <a:r>
              <a:rPr lang="ru-RU" sz="2400" dirty="0" err="1">
                <a:solidFill>
                  <a:schemeClr val="bg1"/>
                </a:solidFill>
              </a:rPr>
              <a:t>півроку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смерті</a:t>
            </a:r>
            <a:r>
              <a:rPr lang="ru-RU" sz="2400" dirty="0">
                <a:solidFill>
                  <a:schemeClr val="bg1"/>
                </a:solidFill>
              </a:rPr>
              <a:t> Босха в 1516 </a:t>
            </a:r>
            <a:r>
              <a:rPr lang="ru-RU" sz="2400" dirty="0" err="1">
                <a:solidFill>
                  <a:schemeClr val="bg1"/>
                </a:solidFill>
              </a:rPr>
              <a:t>році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дружина </a:t>
            </a:r>
            <a:r>
              <a:rPr lang="ru-RU" sz="2400" dirty="0" err="1">
                <a:solidFill>
                  <a:schemeClr val="bg1"/>
                </a:solidFill>
              </a:rPr>
              <a:t>роздала</a:t>
            </a:r>
            <a:r>
              <a:rPr lang="ru-RU" sz="2400" dirty="0">
                <a:solidFill>
                  <a:schemeClr val="bg1"/>
                </a:solidFill>
              </a:rPr>
              <a:t> те </a:t>
            </a:r>
            <a:r>
              <a:rPr lang="ru-RU" sz="2400" dirty="0" err="1">
                <a:solidFill>
                  <a:schemeClr val="bg1"/>
                </a:solidFill>
              </a:rPr>
              <a:t>небагато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Босха </a:t>
            </a:r>
            <a:r>
              <a:rPr lang="ru-RU" sz="2400" dirty="0" err="1">
                <a:solidFill>
                  <a:schemeClr val="bg1"/>
                </a:solidFill>
              </a:rPr>
              <a:t>залишилося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спадкоємцям</a:t>
            </a:r>
            <a:r>
              <a:rPr lang="ru-RU" sz="2400" dirty="0">
                <a:solidFill>
                  <a:schemeClr val="bg1"/>
                </a:solidFill>
              </a:rPr>
              <a:t>. Є </a:t>
            </a:r>
            <a:r>
              <a:rPr lang="ru-RU" sz="2400" dirty="0" err="1">
                <a:solidFill>
                  <a:schemeClr val="bg1"/>
                </a:solidFill>
              </a:rPr>
              <a:t>всі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підстави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вважати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Ієронім</a:t>
            </a:r>
            <a:r>
              <a:rPr lang="ru-RU" sz="2400" dirty="0">
                <a:solidFill>
                  <a:schemeClr val="bg1"/>
                </a:solidFill>
              </a:rPr>
              <a:t> Босх </a:t>
            </a:r>
            <a:r>
              <a:rPr lang="ru-RU" sz="2400" dirty="0" err="1">
                <a:solidFill>
                  <a:schemeClr val="bg1"/>
                </a:solidFill>
              </a:rPr>
              <a:t>ніколи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був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власником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небудь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нерухомості</a:t>
            </a:r>
            <a:r>
              <a:rPr lang="ru-RU" sz="2400" dirty="0">
                <a:solidFill>
                  <a:schemeClr val="bg1"/>
                </a:solidFill>
              </a:rPr>
              <a:t>. Дружина Босха пережила </a:t>
            </a:r>
            <a:r>
              <a:rPr lang="ru-RU" sz="2400" dirty="0" err="1">
                <a:solidFill>
                  <a:schemeClr val="bg1"/>
                </a:solidFill>
              </a:rPr>
              <a:t>чоловіка</a:t>
            </a:r>
            <a:r>
              <a:rPr lang="ru-RU" sz="2400" dirty="0">
                <a:solidFill>
                  <a:schemeClr val="bg1"/>
                </a:solidFill>
              </a:rPr>
              <a:t> на три роки.</a:t>
            </a:r>
          </a:p>
        </p:txBody>
      </p:sp>
      <p:pic>
        <p:nvPicPr>
          <p:cNvPr id="2050" name="Picture 2" descr="http://www.stihi.ru/photos/ol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1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Фрагмент</a:t>
            </a:r>
            <a:r>
              <a:rPr lang="uk-UA" sz="6000" dirty="0">
                <a:solidFill>
                  <a:schemeClr val="bg1"/>
                </a:solidFill>
              </a:rPr>
              <a:t>и</a:t>
            </a:r>
            <a:r>
              <a:rPr lang="ru-RU" sz="6000" dirty="0" smtClean="0">
                <a:solidFill>
                  <a:schemeClr val="bg1"/>
                </a:solidFill>
              </a:rPr>
              <a:t> триптиха "Сад </a:t>
            </a:r>
            <a:r>
              <a:rPr lang="ru-RU" sz="6000" dirty="0" err="1" smtClean="0">
                <a:solidFill>
                  <a:schemeClr val="bg1"/>
                </a:solidFill>
              </a:rPr>
              <a:t>земних</a:t>
            </a: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</a:rPr>
              <a:t>насолод</a:t>
            </a:r>
            <a:r>
              <a:rPr lang="ru-RU" sz="6000" dirty="0" smtClean="0">
                <a:solidFill>
                  <a:schemeClr val="bg1"/>
                </a:solidFill>
              </a:rPr>
              <a:t>"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xpark.com/static/u/article_image/12/07/14/tmpOr17O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neartblog.ru/wp-content/uploads/2013/03/%D0%A4%D1%80%D0%B0%D0%B3%D0%BC%D0%B5%D0%BD%D1%82-%D1%86%D0%B5%D0%BD%D1%82%D1%80%D0%B0%D0%BB%D1%8C%D0%BD%D0%BE%D0%B9-%D1%87%D0%B0%D1%81%D1%82%D0%B8-%D1%82%D1%80%D0%B8%D0%BF%D1%82%D0%B8%D1%85%D0%B0-%D0%A1%D0%B0%D0%B4-%D0%B7%D0%B5%D0%BC%D0%BD%D1%8B%D1%85-%D0%BD%D0%B0%D1%81%D0%BB%D0%B0%D0%B6%D0%B4%D0%B5%D0%BD%D0%B8%D0%B9-%D0%98%D0%B5%D1%80%D0%BE%D0%BD%D0%B8%D0%BC-%D0%91%D0%BE%D1%81%D1%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1123" cy="6858000"/>
          </a:xfrm>
          <a:prstGeom prst="rect">
            <a:avLst/>
          </a:prstGeom>
          <a:noFill/>
        </p:spPr>
      </p:pic>
      <p:pic>
        <p:nvPicPr>
          <p:cNvPr id="18436" name="Picture 4" descr="http://img-fotki.yandex.ru/get/6620/157976941.77/0_94db3_f58b3cd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kathspace.com/community/file/pic/gallery/3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615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908720"/>
            <a:ext cx="4176464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solidFill>
                  <a:schemeClr val="bg1"/>
                </a:solidFill>
              </a:rPr>
              <a:t>Сходження</a:t>
            </a:r>
            <a:r>
              <a:rPr lang="ru-RU" sz="4800" dirty="0">
                <a:solidFill>
                  <a:schemeClr val="bg1"/>
                </a:solidFill>
              </a:rPr>
              <a:t> в </a:t>
            </a:r>
            <a:r>
              <a:rPr lang="ru-RU" sz="4800" dirty="0" err="1">
                <a:solidFill>
                  <a:schemeClr val="bg1"/>
                </a:solidFill>
              </a:rPr>
              <a:t>Емпірей</a:t>
            </a:r>
            <a:r>
              <a:rPr lang="ru-RU" sz="4800" dirty="0">
                <a:solidFill>
                  <a:schemeClr val="bg1"/>
                </a:solidFill>
              </a:rPr>
              <a:t>. Цикл "</a:t>
            </a:r>
            <a:r>
              <a:rPr lang="ru-RU" sz="4800" dirty="0" err="1">
                <a:solidFill>
                  <a:schemeClr val="bg1"/>
                </a:solidFill>
              </a:rPr>
              <a:t>Блаженні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й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прокляті</a:t>
            </a:r>
            <a:r>
              <a:rPr lang="ru-RU" sz="4800" dirty="0">
                <a:solidFill>
                  <a:schemeClr val="bg1"/>
                </a:solidFill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Центральна </a:t>
            </a:r>
            <a:r>
              <a:rPr lang="ru-RU" sz="4800" dirty="0" err="1" smtClean="0">
                <a:solidFill>
                  <a:schemeClr val="bg1"/>
                </a:solidFill>
              </a:rPr>
              <a:t>частина</a:t>
            </a:r>
            <a:r>
              <a:rPr lang="ru-RU" sz="4800" dirty="0" smtClean="0">
                <a:solidFill>
                  <a:schemeClr val="bg1"/>
                </a:solidFill>
              </a:rPr>
              <a:t> триптиха </a:t>
            </a:r>
            <a:r>
              <a:rPr lang="ru-RU" sz="4800" dirty="0" smtClean="0">
                <a:solidFill>
                  <a:schemeClr val="bg1"/>
                </a:solidFill>
                <a:hlinkClick r:id="rId2" tooltip="Спокуса святого Антонія (триптих Босха)"/>
              </a:rPr>
              <a:t>"</a:t>
            </a:r>
            <a:r>
              <a:rPr lang="ru-RU" sz="4800" dirty="0" err="1" smtClean="0">
                <a:solidFill>
                  <a:schemeClr val="bg1"/>
                </a:solidFill>
                <a:hlinkClick r:id="rId2" tooltip="Спокуса святого Антонія (триптих Босха)"/>
              </a:rPr>
              <a:t>Спокуса</a:t>
            </a:r>
            <a:r>
              <a:rPr lang="ru-RU" sz="4800" dirty="0" smtClean="0">
                <a:solidFill>
                  <a:schemeClr val="bg1"/>
                </a:solidFill>
                <a:hlinkClick r:id="rId2" tooltip="Спокуса святого Антонія (триптих Босха)"/>
              </a:rPr>
              <a:t> святого </a:t>
            </a:r>
            <a:r>
              <a:rPr lang="ru-RU" sz="4800" dirty="0" err="1" smtClean="0">
                <a:solidFill>
                  <a:schemeClr val="bg1"/>
                </a:solidFill>
                <a:hlinkClick r:id="rId2" tooltip="Спокуса святого Антонія (триптих Босха)"/>
              </a:rPr>
              <a:t>Антонія</a:t>
            </a:r>
            <a:r>
              <a:rPr lang="ru-RU" sz="4800" dirty="0" smtClean="0">
                <a:solidFill>
                  <a:schemeClr val="bg1"/>
                </a:solidFill>
                <a:hlinkClick r:id="rId2" tooltip="Спокуса святого Антонія (триптих Босха)"/>
              </a:rPr>
              <a:t>"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rgbClr val="DBF5F9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342</Words>
  <Application>Microsoft Office PowerPoint</Application>
  <PresentationFormat>Экран (4:3)</PresentationFormat>
  <Paragraphs>18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 Ієронім Босх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Дякуємо за увагу 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17</cp:revision>
  <dcterms:created xsi:type="dcterms:W3CDTF">2014-02-26T21:26:53Z</dcterms:created>
  <dcterms:modified xsi:type="dcterms:W3CDTF">2014-03-05T19:55:26Z</dcterms:modified>
</cp:coreProperties>
</file>