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63DB0E4-CB41-475E-9BFE-48F442500705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0E5CBF1-55D2-4C42-80C2-66D8E477AE2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3DB0E4-CB41-475E-9BFE-48F442500705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5CBF1-55D2-4C42-80C2-66D8E477AE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63DB0E4-CB41-475E-9BFE-48F442500705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0E5CBF1-55D2-4C42-80C2-66D8E477AE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3DB0E4-CB41-475E-9BFE-48F442500705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5CBF1-55D2-4C42-80C2-66D8E477AE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63DB0E4-CB41-475E-9BFE-48F442500705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0E5CBF1-55D2-4C42-80C2-66D8E477AE2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3DB0E4-CB41-475E-9BFE-48F442500705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5CBF1-55D2-4C42-80C2-66D8E477AE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3DB0E4-CB41-475E-9BFE-48F442500705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5CBF1-55D2-4C42-80C2-66D8E477AE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3DB0E4-CB41-475E-9BFE-48F442500705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5CBF1-55D2-4C42-80C2-66D8E477AE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63DB0E4-CB41-475E-9BFE-48F442500705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5CBF1-55D2-4C42-80C2-66D8E477AE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3DB0E4-CB41-475E-9BFE-48F442500705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5CBF1-55D2-4C42-80C2-66D8E477AE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3DB0E4-CB41-475E-9BFE-48F442500705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5CBF1-55D2-4C42-80C2-66D8E477AE2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63DB0E4-CB41-475E-9BFE-48F442500705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0E5CBF1-55D2-4C42-80C2-66D8E477AE2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628800"/>
            <a:ext cx="8568952" cy="1470025"/>
          </a:xfrm>
        </p:spPr>
        <p:txBody>
          <a:bodyPr/>
          <a:lstStyle/>
          <a:p>
            <a:r>
              <a:rPr lang="ru-RU" dirty="0"/>
              <a:t>Музей </a:t>
            </a:r>
            <a:r>
              <a:rPr lang="ru-RU" dirty="0" err="1"/>
              <a:t>мистецтва</a:t>
            </a:r>
            <a:r>
              <a:rPr lang="ru-RU" dirty="0"/>
              <a:t> </a:t>
            </a:r>
            <a:r>
              <a:rPr lang="ru-RU" dirty="0" err="1"/>
              <a:t>Метрополітен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99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239000" cy="770344"/>
          </a:xfrm>
        </p:spPr>
        <p:txBody>
          <a:bodyPr/>
          <a:lstStyle/>
          <a:p>
            <a:r>
              <a:rPr lang="ru-RU" dirty="0" err="1"/>
              <a:t>Килими</a:t>
            </a:r>
            <a:r>
              <a:rPr lang="ru-RU" dirty="0"/>
              <a:t> і </a:t>
            </a:r>
            <a:r>
              <a:rPr lang="ru-RU" dirty="0" err="1"/>
              <a:t>гобелени</a:t>
            </a:r>
            <a:r>
              <a:rPr lang="ru-RU" dirty="0"/>
              <a:t> музею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80728"/>
            <a:ext cx="2905009" cy="38392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77" y="3645023"/>
            <a:ext cx="2808312" cy="29717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09801"/>
            <a:ext cx="3374504" cy="23494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967755"/>
            <a:ext cx="2808312" cy="186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9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239000" cy="698336"/>
          </a:xfrm>
        </p:spPr>
        <p:txBody>
          <a:bodyPr/>
          <a:lstStyle/>
          <a:p>
            <a:r>
              <a:rPr lang="ru-RU" dirty="0" err="1"/>
              <a:t>Живопис</a:t>
            </a:r>
            <a:r>
              <a:rPr lang="ru-RU" dirty="0"/>
              <a:t> </a:t>
            </a:r>
            <a:r>
              <a:rPr lang="ru-RU" dirty="0" err="1"/>
              <a:t>Італії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01518"/>
            <a:ext cx="3072620" cy="25393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24744"/>
            <a:ext cx="3469367" cy="2808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26" y="2852936"/>
            <a:ext cx="2212978" cy="371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1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842352"/>
          </a:xfrm>
        </p:spPr>
        <p:txBody>
          <a:bodyPr>
            <a:normAutofit/>
          </a:bodyPr>
          <a:lstStyle/>
          <a:p>
            <a:r>
              <a:rPr lang="ru-RU" dirty="0" err="1"/>
              <a:t>Живопис</a:t>
            </a:r>
            <a:r>
              <a:rPr lang="ru-RU" dirty="0"/>
              <a:t> </a:t>
            </a:r>
            <a:r>
              <a:rPr lang="ru-RU" dirty="0" err="1"/>
              <a:t>імпрессіоністів</a:t>
            </a:r>
            <a:r>
              <a:rPr lang="ru-RU" dirty="0"/>
              <a:t> </a:t>
            </a:r>
            <a:r>
              <a:rPr lang="ru-RU" dirty="0" err="1"/>
              <a:t>Франції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24723"/>
            <a:ext cx="3514950" cy="47286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3261320" cy="24551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69" y="3789040"/>
            <a:ext cx="3305944" cy="247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2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00" y="27856"/>
            <a:ext cx="8503840" cy="1143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Витвори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</a:t>
            </a:r>
            <a:r>
              <a:rPr lang="ru-RU" dirty="0" err="1"/>
              <a:t>доколумбової</a:t>
            </a:r>
            <a:r>
              <a:rPr lang="ru-RU" dirty="0"/>
              <a:t> Америки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2664296" cy="243650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005064"/>
            <a:ext cx="3197291" cy="2397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08720"/>
            <a:ext cx="402411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8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239000" cy="698336"/>
          </a:xfrm>
        </p:spPr>
        <p:txBody>
          <a:bodyPr/>
          <a:lstStyle/>
          <a:p>
            <a:r>
              <a:rPr lang="ru-RU" dirty="0" err="1"/>
              <a:t>Мистецтво</a:t>
            </a:r>
            <a:r>
              <a:rPr lang="ru-RU" dirty="0"/>
              <a:t> Китаю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76672"/>
            <a:ext cx="2646294" cy="35283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429000"/>
            <a:ext cx="4196088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3059832" cy="229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6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47" y="116632"/>
            <a:ext cx="7239000" cy="698336"/>
          </a:xfrm>
        </p:spPr>
        <p:txBody>
          <a:bodyPr/>
          <a:lstStyle/>
          <a:p>
            <a:r>
              <a:rPr lang="ru-RU" dirty="0" err="1"/>
              <a:t>Відділ</a:t>
            </a:r>
            <a:r>
              <a:rPr lang="ru-RU" dirty="0"/>
              <a:t> </a:t>
            </a:r>
            <a:r>
              <a:rPr lang="ru-RU" dirty="0" err="1"/>
              <a:t>малюнків</a:t>
            </a:r>
            <a:r>
              <a:rPr lang="ru-RU" dirty="0"/>
              <a:t> і гравюр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764704"/>
            <a:ext cx="2423508" cy="32403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04730"/>
            <a:ext cx="3698007" cy="33635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886614"/>
            <a:ext cx="3142753" cy="271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6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239000" cy="698336"/>
          </a:xfrm>
        </p:spPr>
        <p:txBody>
          <a:bodyPr/>
          <a:lstStyle/>
          <a:p>
            <a:r>
              <a:rPr lang="ru-RU" dirty="0" err="1"/>
              <a:t>Картини</a:t>
            </a:r>
            <a:r>
              <a:rPr lang="ru-RU" dirty="0"/>
              <a:t> </a:t>
            </a:r>
            <a:r>
              <a:rPr lang="en-US" dirty="0"/>
              <a:t>XX </a:t>
            </a:r>
            <a:r>
              <a:rPr lang="ru-RU" dirty="0" err="1"/>
              <a:t>ст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2734384" cy="399180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24744"/>
            <a:ext cx="2944368" cy="3657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276" y="3573016"/>
            <a:ext cx="3486871" cy="284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5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1"/>
            <a:ext cx="8640960" cy="2664295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Музей </a:t>
            </a:r>
            <a:r>
              <a:rPr lang="ru-RU" b="1" dirty="0" err="1"/>
              <a:t>мистецтва</a:t>
            </a:r>
            <a:r>
              <a:rPr lang="ru-RU" b="1" dirty="0"/>
              <a:t> </a:t>
            </a:r>
            <a:r>
              <a:rPr lang="ru-RU" b="1" dirty="0" err="1"/>
              <a:t>Метрополітен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en-US" dirty="0"/>
              <a:t>Metropolitan Museum of Art) — </a:t>
            </a:r>
            <a:r>
              <a:rPr lang="ru-RU" dirty="0" err="1"/>
              <a:t>відомий</a:t>
            </a:r>
            <a:r>
              <a:rPr lang="ru-RU" dirty="0"/>
              <a:t> </a:t>
            </a:r>
            <a:r>
              <a:rPr lang="ru-RU" dirty="0" err="1"/>
              <a:t>художній</a:t>
            </a:r>
            <a:r>
              <a:rPr lang="ru-RU" dirty="0"/>
              <a:t> музей США, </a:t>
            </a:r>
            <a:r>
              <a:rPr lang="ru-RU" dirty="0" err="1"/>
              <a:t>заснований</a:t>
            </a:r>
            <a:r>
              <a:rPr lang="ru-RU" dirty="0"/>
              <a:t> в Нью-Йорку в 1872 (</a:t>
            </a:r>
            <a:r>
              <a:rPr lang="ru-RU" dirty="0" err="1"/>
              <a:t>міститься</a:t>
            </a:r>
            <a:r>
              <a:rPr lang="ru-RU" dirty="0"/>
              <a:t> в центральному парку, </a:t>
            </a:r>
            <a:r>
              <a:rPr lang="ru-RU" dirty="0" err="1"/>
              <a:t>філія</a:t>
            </a:r>
            <a:r>
              <a:rPr lang="ru-RU" dirty="0"/>
              <a:t> — у парку Форт-</a:t>
            </a:r>
            <a:r>
              <a:rPr lang="ru-RU" dirty="0" err="1"/>
              <a:t>Трайон</a:t>
            </a:r>
            <a:r>
              <a:rPr lang="ru-RU" dirty="0"/>
              <a:t>). У </a:t>
            </a:r>
            <a:r>
              <a:rPr lang="ru-RU" dirty="0" err="1"/>
              <a:t>музеї</a:t>
            </a:r>
            <a:r>
              <a:rPr lang="ru-RU" dirty="0"/>
              <a:t> </a:t>
            </a:r>
            <a:r>
              <a:rPr lang="ru-RU" dirty="0" err="1"/>
              <a:t>представлені</a:t>
            </a:r>
            <a:r>
              <a:rPr lang="ru-RU" dirty="0"/>
              <a:t> </a:t>
            </a:r>
            <a:r>
              <a:rPr lang="ru-RU" dirty="0" err="1"/>
              <a:t>пам'ятки</a:t>
            </a:r>
            <a:r>
              <a:rPr lang="ru-RU" dirty="0"/>
              <a:t> </a:t>
            </a:r>
            <a:r>
              <a:rPr lang="ru-RU" dirty="0" err="1"/>
              <a:t>образотворчого</a:t>
            </a:r>
            <a:r>
              <a:rPr lang="ru-RU" dirty="0"/>
              <a:t> та декоративно-</a:t>
            </a:r>
            <a:r>
              <a:rPr lang="ru-RU" dirty="0" err="1"/>
              <a:t>ужиткового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</a:t>
            </a:r>
            <a:r>
              <a:rPr lang="ru-RU" dirty="0" err="1"/>
              <a:t>Стародавніх</a:t>
            </a:r>
            <a:r>
              <a:rPr lang="ru-RU" dirty="0"/>
              <a:t> </a:t>
            </a:r>
            <a:r>
              <a:rPr lang="ru-RU" dirty="0" err="1"/>
              <a:t>Єгипту</a:t>
            </a:r>
            <a:r>
              <a:rPr lang="ru-RU" dirty="0"/>
              <a:t>, </a:t>
            </a:r>
            <a:r>
              <a:rPr lang="ru-RU" dirty="0" err="1"/>
              <a:t>Греції</a:t>
            </a:r>
            <a:r>
              <a:rPr lang="ru-RU" dirty="0"/>
              <a:t> та Риму,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Західної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 (</a:t>
            </a:r>
            <a:r>
              <a:rPr lang="ru-RU" dirty="0" err="1"/>
              <a:t>Італії</a:t>
            </a:r>
            <a:r>
              <a:rPr lang="ru-RU" dirty="0"/>
              <a:t>, </a:t>
            </a:r>
            <a:r>
              <a:rPr lang="ru-RU" dirty="0" err="1"/>
              <a:t>Франції</a:t>
            </a:r>
            <a:r>
              <a:rPr lang="ru-RU" dirty="0"/>
              <a:t>, </a:t>
            </a:r>
            <a:r>
              <a:rPr lang="ru-RU" dirty="0" err="1"/>
              <a:t>Фландрії</a:t>
            </a:r>
            <a:r>
              <a:rPr lang="ru-RU" dirty="0"/>
              <a:t>, </a:t>
            </a:r>
            <a:r>
              <a:rPr lang="ru-RU" dirty="0" err="1"/>
              <a:t>Голландії</a:t>
            </a:r>
            <a:r>
              <a:rPr lang="ru-RU" dirty="0"/>
              <a:t>, </a:t>
            </a:r>
            <a:r>
              <a:rPr lang="ru-RU" dirty="0" err="1"/>
              <a:t>Англії</a:t>
            </a:r>
            <a:r>
              <a:rPr lang="ru-RU" dirty="0"/>
              <a:t>, </a:t>
            </a:r>
            <a:r>
              <a:rPr lang="ru-RU" dirty="0" err="1"/>
              <a:t>Німеччини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.), </a:t>
            </a:r>
            <a:r>
              <a:rPr lang="ru-RU" dirty="0" err="1"/>
              <a:t>Близького</a:t>
            </a:r>
            <a:r>
              <a:rPr lang="ru-RU" dirty="0"/>
              <a:t> і Далекого Сходу. У 1924 </a:t>
            </a:r>
            <a:r>
              <a:rPr lang="ru-RU" dirty="0" err="1"/>
              <a:t>відкрито</a:t>
            </a:r>
            <a:r>
              <a:rPr lang="ru-RU" dirty="0"/>
              <a:t> </a:t>
            </a:r>
            <a:r>
              <a:rPr lang="ru-RU" dirty="0" err="1"/>
              <a:t>відділ</a:t>
            </a:r>
            <a:r>
              <a:rPr lang="ru-RU" dirty="0"/>
              <a:t> </a:t>
            </a:r>
            <a:r>
              <a:rPr lang="ru-RU" dirty="0" err="1"/>
              <a:t>американського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80928"/>
            <a:ext cx="518457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7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00811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Відділи</a:t>
            </a:r>
            <a:r>
              <a:rPr lang="ru-RU" dirty="0"/>
              <a:t> музею (</a:t>
            </a:r>
            <a:r>
              <a:rPr lang="en-US" dirty="0"/>
              <a:t>Curatorial departments)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064896" cy="484632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Картинна галерея</a:t>
            </a:r>
          </a:p>
          <a:p>
            <a:r>
              <a:rPr lang="ru-RU" dirty="0" err="1"/>
              <a:t>Західноєвропейська</a:t>
            </a:r>
            <a:r>
              <a:rPr lang="ru-RU" dirty="0"/>
              <a:t> скульптура</a:t>
            </a:r>
          </a:p>
          <a:p>
            <a:r>
              <a:rPr lang="ru-RU" dirty="0" err="1"/>
              <a:t>Відділ</a:t>
            </a:r>
            <a:r>
              <a:rPr lang="ru-RU" dirty="0"/>
              <a:t> </a:t>
            </a:r>
            <a:r>
              <a:rPr lang="ru-RU" dirty="0" err="1"/>
              <a:t>Стародавнього</a:t>
            </a:r>
            <a:r>
              <a:rPr lang="ru-RU" dirty="0"/>
              <a:t> </a:t>
            </a:r>
            <a:r>
              <a:rPr lang="ru-RU" dirty="0" err="1"/>
              <a:t>Єгипту</a:t>
            </a:r>
            <a:endParaRPr lang="ru-RU" dirty="0"/>
          </a:p>
          <a:p>
            <a:r>
              <a:rPr lang="ru-RU" dirty="0" err="1"/>
              <a:t>Бібліотека</a:t>
            </a:r>
            <a:endParaRPr lang="ru-RU" dirty="0"/>
          </a:p>
          <a:p>
            <a:r>
              <a:rPr lang="ru-RU" dirty="0" err="1"/>
              <a:t>Відділ</a:t>
            </a:r>
            <a:r>
              <a:rPr lang="ru-RU" dirty="0"/>
              <a:t> </a:t>
            </a:r>
            <a:r>
              <a:rPr lang="ru-RU" dirty="0" err="1"/>
              <a:t>ужиткового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(</a:t>
            </a:r>
            <a:r>
              <a:rPr lang="ru-RU" dirty="0" err="1"/>
              <a:t>меблі</a:t>
            </a:r>
            <a:r>
              <a:rPr lang="ru-RU" dirty="0"/>
              <a:t>, </a:t>
            </a:r>
            <a:r>
              <a:rPr lang="ru-RU" dirty="0" err="1"/>
              <a:t>гобелени</a:t>
            </a:r>
            <a:r>
              <a:rPr lang="ru-RU" dirty="0"/>
              <a:t>, </a:t>
            </a:r>
            <a:r>
              <a:rPr lang="ru-RU" dirty="0" err="1"/>
              <a:t>порцеляна</a:t>
            </a:r>
            <a:r>
              <a:rPr lang="ru-RU" dirty="0"/>
              <a:t>, </a:t>
            </a:r>
            <a:r>
              <a:rPr lang="ru-RU" dirty="0" err="1"/>
              <a:t>дитячі</a:t>
            </a:r>
            <a:r>
              <a:rPr lang="ru-RU" dirty="0"/>
              <a:t> </a:t>
            </a:r>
            <a:r>
              <a:rPr lang="ru-RU" dirty="0" err="1"/>
              <a:t>іграшки</a:t>
            </a:r>
            <a:r>
              <a:rPr lang="ru-RU" dirty="0"/>
              <a:t>)</a:t>
            </a:r>
          </a:p>
          <a:p>
            <a:r>
              <a:rPr lang="ru-RU" dirty="0" err="1"/>
              <a:t>Відділ</a:t>
            </a:r>
            <a:r>
              <a:rPr lang="ru-RU" dirty="0"/>
              <a:t> </a:t>
            </a:r>
            <a:r>
              <a:rPr lang="ru-RU" dirty="0" err="1"/>
              <a:t>історичної</a:t>
            </a:r>
            <a:r>
              <a:rPr lang="ru-RU" dirty="0"/>
              <a:t> </a:t>
            </a:r>
            <a:r>
              <a:rPr lang="ru-RU" dirty="0" err="1"/>
              <a:t>зброї</a:t>
            </a:r>
            <a:endParaRPr lang="ru-RU" dirty="0"/>
          </a:p>
          <a:p>
            <a:r>
              <a:rPr lang="ru-RU" dirty="0" err="1"/>
              <a:t>Історичні</a:t>
            </a:r>
            <a:r>
              <a:rPr lang="ru-RU" dirty="0"/>
              <a:t> </a:t>
            </a:r>
            <a:r>
              <a:rPr lang="ru-RU" dirty="0" err="1"/>
              <a:t>музичні</a:t>
            </a:r>
            <a:r>
              <a:rPr lang="ru-RU" dirty="0"/>
              <a:t> </a:t>
            </a:r>
            <a:r>
              <a:rPr lang="ru-RU" dirty="0" err="1"/>
              <a:t>інструменти</a:t>
            </a:r>
            <a:endParaRPr lang="ru-RU" dirty="0"/>
          </a:p>
          <a:p>
            <a:r>
              <a:rPr lang="ru-RU" dirty="0" err="1"/>
              <a:t>Американське</a:t>
            </a:r>
            <a:r>
              <a:rPr lang="ru-RU" dirty="0"/>
              <a:t> </a:t>
            </a:r>
            <a:r>
              <a:rPr lang="ru-RU" dirty="0" err="1"/>
              <a:t>ужиткове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endParaRPr lang="ru-RU" dirty="0"/>
          </a:p>
          <a:p>
            <a:r>
              <a:rPr lang="ru-RU" dirty="0" err="1"/>
              <a:t>Фондосховище</a:t>
            </a:r>
            <a:endParaRPr lang="ru-RU" dirty="0"/>
          </a:p>
          <a:p>
            <a:r>
              <a:rPr lang="ru-RU" dirty="0" err="1"/>
              <a:t>Середньовічне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 (</a:t>
            </a:r>
            <a:r>
              <a:rPr lang="ru-RU" dirty="0" err="1"/>
              <a:t>філія</a:t>
            </a:r>
            <a:r>
              <a:rPr lang="ru-RU" dirty="0"/>
              <a:t> </a:t>
            </a:r>
            <a:r>
              <a:rPr lang="en-US" dirty="0"/>
              <a:t>The Cloisters)</a:t>
            </a:r>
          </a:p>
          <a:p>
            <a:r>
              <a:rPr lang="ru-RU" dirty="0" err="1"/>
              <a:t>Відділ</a:t>
            </a:r>
            <a:r>
              <a:rPr lang="ru-RU" dirty="0"/>
              <a:t> </a:t>
            </a:r>
            <a:r>
              <a:rPr lang="ru-RU" dirty="0" err="1"/>
              <a:t>малюнків</a:t>
            </a:r>
            <a:r>
              <a:rPr lang="ru-RU" dirty="0"/>
              <a:t> і гравюр</a:t>
            </a:r>
          </a:p>
          <a:p>
            <a:r>
              <a:rPr lang="ru-RU" dirty="0" err="1"/>
              <a:t>Мистецтво</a:t>
            </a:r>
            <a:r>
              <a:rPr lang="ru-RU" dirty="0"/>
              <a:t> </a:t>
            </a:r>
            <a:r>
              <a:rPr lang="ru-RU" dirty="0" err="1"/>
              <a:t>ісламських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endParaRPr lang="ru-RU" dirty="0"/>
          </a:p>
          <a:p>
            <a:r>
              <a:rPr lang="ru-RU" dirty="0" err="1"/>
              <a:t>Мистецтво</a:t>
            </a:r>
            <a:r>
              <a:rPr lang="ru-RU" dirty="0"/>
              <a:t> </a:t>
            </a:r>
            <a:r>
              <a:rPr lang="ru-RU" dirty="0" err="1"/>
              <a:t>Давнього</a:t>
            </a:r>
            <a:r>
              <a:rPr lang="ru-RU" dirty="0"/>
              <a:t> </a:t>
            </a:r>
            <a:r>
              <a:rPr lang="ru-RU" dirty="0" err="1"/>
              <a:t>Єгипту</a:t>
            </a:r>
            <a:endParaRPr lang="ru-RU" dirty="0"/>
          </a:p>
          <a:p>
            <a:r>
              <a:rPr lang="ru-RU" dirty="0" err="1"/>
              <a:t>Мистецтво</a:t>
            </a:r>
            <a:r>
              <a:rPr lang="ru-RU" dirty="0"/>
              <a:t> Африки, </a:t>
            </a:r>
            <a:r>
              <a:rPr lang="ru-RU" dirty="0" err="1"/>
              <a:t>Океанії</a:t>
            </a:r>
            <a:r>
              <a:rPr lang="ru-RU" dirty="0"/>
              <a:t> і </a:t>
            </a:r>
            <a:r>
              <a:rPr lang="ru-RU" dirty="0" err="1"/>
              <a:t>доколумбової</a:t>
            </a:r>
            <a:r>
              <a:rPr lang="ru-RU" dirty="0"/>
              <a:t> Америки.</a:t>
            </a:r>
          </a:p>
        </p:txBody>
      </p:sp>
    </p:spTree>
    <p:extLst>
      <p:ext uri="{BB962C8B-B14F-4D97-AF65-F5344CB8AC3E}">
        <p14:creationId xmlns:p14="http://schemas.microsoft.com/office/powerpoint/2010/main" val="385126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239000" cy="698336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Відділ</a:t>
            </a:r>
            <a:r>
              <a:rPr lang="ru-RU" dirty="0"/>
              <a:t> </a:t>
            </a:r>
            <a:r>
              <a:rPr lang="ru-RU" dirty="0" err="1"/>
              <a:t>Стародавнього</a:t>
            </a:r>
            <a:r>
              <a:rPr lang="ru-RU" dirty="0"/>
              <a:t> </a:t>
            </a:r>
            <a:r>
              <a:rPr lang="ru-RU" dirty="0" err="1"/>
              <a:t>Єгипту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64" y="4077072"/>
            <a:ext cx="2438400" cy="18288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25" y="2996952"/>
            <a:ext cx="1547693" cy="2304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6536"/>
            <a:ext cx="2952328" cy="22142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587" y="3956383"/>
            <a:ext cx="3312368" cy="24842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59" y="1149096"/>
            <a:ext cx="2987824" cy="224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9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239000" cy="720080"/>
          </a:xfrm>
        </p:spPr>
        <p:txBody>
          <a:bodyPr/>
          <a:lstStyle/>
          <a:p>
            <a:r>
              <a:rPr lang="ru-RU" dirty="0" err="1"/>
              <a:t>Інтер'єри</a:t>
            </a:r>
            <a:r>
              <a:rPr lang="ru-RU" dirty="0"/>
              <a:t> музею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1890210" cy="25202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792" y="3770783"/>
            <a:ext cx="1974439" cy="29616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052736"/>
            <a:ext cx="3890864" cy="2592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" y="4221088"/>
            <a:ext cx="3465047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67328" cy="87671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Колекції</a:t>
            </a:r>
            <a:r>
              <a:rPr lang="ru-RU" dirty="0"/>
              <a:t> </a:t>
            </a:r>
            <a:r>
              <a:rPr lang="ru-RU" dirty="0" err="1"/>
              <a:t>давньогрецької</a:t>
            </a:r>
            <a:r>
              <a:rPr lang="ru-RU" dirty="0"/>
              <a:t> </a:t>
            </a:r>
            <a:r>
              <a:rPr lang="ru-RU" dirty="0" err="1"/>
              <a:t>кераміки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864" y="1039044"/>
            <a:ext cx="2376264" cy="31683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2132856" cy="21328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12776"/>
            <a:ext cx="2465310" cy="20544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12029"/>
            <a:ext cx="3240360" cy="25109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437112"/>
            <a:ext cx="3851920" cy="216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9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424936" cy="732696"/>
          </a:xfrm>
        </p:spPr>
        <p:txBody>
          <a:bodyPr>
            <a:normAutofit fontScale="90000"/>
          </a:bodyPr>
          <a:lstStyle/>
          <a:p>
            <a:r>
              <a:rPr lang="ru-RU" dirty="0"/>
              <a:t>Скульптура </a:t>
            </a:r>
            <a:r>
              <a:rPr lang="ru-RU" dirty="0" err="1"/>
              <a:t>Стародавньої</a:t>
            </a:r>
            <a:r>
              <a:rPr lang="ru-RU" dirty="0"/>
              <a:t> </a:t>
            </a:r>
            <a:r>
              <a:rPr lang="ru-RU" dirty="0" err="1"/>
              <a:t>Греції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3198221" cy="42642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9" r="16382"/>
          <a:stretch/>
        </p:blipFill>
        <p:spPr>
          <a:xfrm>
            <a:off x="3858163" y="980728"/>
            <a:ext cx="1826276" cy="36958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700808"/>
            <a:ext cx="2808312" cy="483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0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239000" cy="698336"/>
          </a:xfrm>
        </p:spPr>
        <p:txBody>
          <a:bodyPr/>
          <a:lstStyle/>
          <a:p>
            <a:r>
              <a:rPr lang="ru-RU" dirty="0" err="1"/>
              <a:t>Картини</a:t>
            </a:r>
            <a:r>
              <a:rPr lang="ru-RU" dirty="0"/>
              <a:t> Рембрандта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err="1"/>
              <a:t>Значні</a:t>
            </a:r>
            <a:r>
              <a:rPr lang="ru-RU" sz="1600" dirty="0"/>
              <a:t> </a:t>
            </a:r>
            <a:r>
              <a:rPr lang="ru-RU" sz="1600" dirty="0" err="1"/>
              <a:t>фінансові</a:t>
            </a:r>
            <a:r>
              <a:rPr lang="ru-RU" sz="1600" dirty="0"/>
              <a:t> </a:t>
            </a:r>
            <a:r>
              <a:rPr lang="ru-RU" sz="1600" dirty="0" err="1"/>
              <a:t>суми</a:t>
            </a:r>
            <a:r>
              <a:rPr lang="ru-RU" sz="1600" dirty="0"/>
              <a:t> дозволили </a:t>
            </a:r>
            <a:r>
              <a:rPr lang="ru-RU" sz="1600" dirty="0" err="1"/>
              <a:t>купувати</a:t>
            </a:r>
            <a:r>
              <a:rPr lang="ru-RU" sz="1600" dirty="0"/>
              <a:t> для музею </a:t>
            </a:r>
            <a:r>
              <a:rPr lang="ru-RU" sz="1600" dirty="0" err="1"/>
              <a:t>найдорожчі</a:t>
            </a:r>
            <a:r>
              <a:rPr lang="ru-RU" sz="1600" dirty="0"/>
              <a:t> з картин на </a:t>
            </a:r>
            <a:r>
              <a:rPr lang="ru-RU" sz="1600" dirty="0" err="1"/>
              <a:t>аукціонах</a:t>
            </a:r>
            <a:r>
              <a:rPr lang="ru-RU" sz="1600" dirty="0"/>
              <a:t>, перш за все - </a:t>
            </a:r>
            <a:r>
              <a:rPr lang="ru-RU" sz="1600" dirty="0" err="1"/>
              <a:t>картини</a:t>
            </a:r>
            <a:r>
              <a:rPr lang="ru-RU" sz="1600" dirty="0"/>
              <a:t> Рембрандта. Вони не так часто </a:t>
            </a:r>
            <a:r>
              <a:rPr lang="ru-RU" sz="1600" dirty="0" err="1"/>
              <a:t>з'являлись</a:t>
            </a:r>
            <a:r>
              <a:rPr lang="ru-RU" sz="1600" dirty="0"/>
              <a:t> на </a:t>
            </a:r>
            <a:r>
              <a:rPr lang="ru-RU" sz="1600" dirty="0" err="1"/>
              <a:t>аукціонах</a:t>
            </a:r>
            <a:r>
              <a:rPr lang="ru-RU" sz="1600" dirty="0"/>
              <a:t>, а </a:t>
            </a:r>
            <a:r>
              <a:rPr lang="ru-RU" sz="1600" dirty="0" err="1"/>
              <a:t>коштували</a:t>
            </a:r>
            <a:r>
              <a:rPr lang="ru-RU" sz="1600" dirty="0"/>
              <a:t> </a:t>
            </a:r>
            <a:r>
              <a:rPr lang="ru-RU" sz="1600" dirty="0" err="1"/>
              <a:t>надзвичайно</a:t>
            </a:r>
            <a:r>
              <a:rPr lang="ru-RU" sz="1600" dirty="0"/>
              <a:t> недешево. </a:t>
            </a:r>
            <a:r>
              <a:rPr lang="ru-RU" sz="1600" dirty="0" err="1"/>
              <a:t>Винятком</a:t>
            </a:r>
            <a:r>
              <a:rPr lang="ru-RU" sz="1600" dirty="0"/>
              <a:t> </a:t>
            </a:r>
            <a:r>
              <a:rPr lang="ru-RU" sz="1600" dirty="0" err="1"/>
              <a:t>були</a:t>
            </a:r>
            <a:r>
              <a:rPr lang="ru-RU" sz="1600" dirty="0"/>
              <a:t> </a:t>
            </a:r>
            <a:r>
              <a:rPr lang="ru-RU" sz="1600" dirty="0" err="1"/>
              <a:t>продажі</a:t>
            </a:r>
            <a:r>
              <a:rPr lang="ru-RU" sz="1600" dirty="0"/>
              <a:t> </a:t>
            </a:r>
            <a:r>
              <a:rPr lang="ru-RU" sz="1600" dirty="0" err="1"/>
              <a:t>шедеврів</a:t>
            </a:r>
            <a:r>
              <a:rPr lang="ru-RU" sz="1600" dirty="0"/>
              <a:t> з музею </a:t>
            </a:r>
            <a:r>
              <a:rPr lang="ru-RU" sz="1600" dirty="0" err="1"/>
              <a:t>Ермітаж</a:t>
            </a:r>
            <a:r>
              <a:rPr lang="ru-RU" sz="1600" dirty="0"/>
              <a:t> в </a:t>
            </a:r>
            <a:r>
              <a:rPr lang="ru-RU" sz="1600" dirty="0" err="1"/>
              <a:t>часи</a:t>
            </a:r>
            <a:r>
              <a:rPr lang="ru-RU" sz="1600" dirty="0"/>
              <a:t> </a:t>
            </a:r>
            <a:r>
              <a:rPr lang="ru-RU" sz="1600" dirty="0" err="1"/>
              <a:t>фінансової</a:t>
            </a:r>
            <a:r>
              <a:rPr lang="ru-RU" sz="1600" dirty="0"/>
              <a:t> </a:t>
            </a:r>
            <a:r>
              <a:rPr lang="ru-RU" sz="1600" dirty="0" err="1"/>
              <a:t>депресії</a:t>
            </a:r>
            <a:r>
              <a:rPr lang="ru-RU" sz="1600" dirty="0"/>
              <a:t>, коли за </a:t>
            </a:r>
            <a:r>
              <a:rPr lang="ru-RU" sz="1600" dirty="0" err="1"/>
              <a:t>оригінал</a:t>
            </a:r>
            <a:r>
              <a:rPr lang="ru-RU" sz="1600" dirty="0"/>
              <a:t> Рембрандта - «Христос і самаритянка» СРСР </a:t>
            </a:r>
            <a:r>
              <a:rPr lang="ru-RU" sz="1600" dirty="0" err="1"/>
              <a:t>отримав</a:t>
            </a:r>
            <a:r>
              <a:rPr lang="ru-RU" sz="1600" dirty="0"/>
              <a:t> </a:t>
            </a:r>
            <a:r>
              <a:rPr lang="ru-RU" sz="1600" dirty="0" err="1"/>
              <a:t>тільки</a:t>
            </a:r>
            <a:r>
              <a:rPr lang="ru-RU" sz="1600" dirty="0"/>
              <a:t> 49.980 </a:t>
            </a:r>
            <a:r>
              <a:rPr lang="ru-RU" sz="1600" dirty="0" err="1"/>
              <a:t>доларів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 smtClean="0"/>
              <a:t>Полотно </a:t>
            </a:r>
            <a:r>
              <a:rPr lang="ru-RU" sz="1600" dirty="0"/>
              <a:t>Рембрандта «Аристотель </a:t>
            </a:r>
            <a:r>
              <a:rPr lang="ru-RU" sz="1600" dirty="0" err="1"/>
              <a:t>біля</a:t>
            </a:r>
            <a:r>
              <a:rPr lang="ru-RU" sz="1600" dirty="0"/>
              <a:t> </a:t>
            </a:r>
            <a:r>
              <a:rPr lang="ru-RU" sz="1600" dirty="0" err="1"/>
              <a:t>погруддя</a:t>
            </a:r>
            <a:r>
              <a:rPr lang="ru-RU" sz="1600" dirty="0"/>
              <a:t> Гомера», </a:t>
            </a:r>
            <a:r>
              <a:rPr lang="ru-RU" sz="1600" dirty="0" err="1"/>
              <a:t>придбане</a:t>
            </a:r>
            <a:r>
              <a:rPr lang="ru-RU" sz="1600" dirty="0"/>
              <a:t> для </a:t>
            </a:r>
            <a:r>
              <a:rPr lang="ru-RU" sz="1600" dirty="0" err="1"/>
              <a:t>Метрополітен</a:t>
            </a:r>
            <a:r>
              <a:rPr lang="ru-RU" sz="1600" dirty="0"/>
              <a:t>-музею у 1961 р., </a:t>
            </a:r>
            <a:r>
              <a:rPr lang="ru-RU" sz="1600" dirty="0" err="1"/>
              <a:t>вже</a:t>
            </a:r>
            <a:r>
              <a:rPr lang="ru-RU" sz="1600" dirty="0"/>
              <a:t> </a:t>
            </a:r>
            <a:r>
              <a:rPr lang="ru-RU" sz="1600" dirty="0" err="1"/>
              <a:t>коштувало</a:t>
            </a:r>
            <a:r>
              <a:rPr lang="ru-RU" sz="1600" dirty="0"/>
              <a:t> музею 2.300.000 </a:t>
            </a:r>
            <a:r>
              <a:rPr lang="ru-RU" sz="1600" dirty="0" err="1"/>
              <a:t>доларів</a:t>
            </a:r>
            <a:r>
              <a:rPr lang="ru-RU" sz="1600" dirty="0"/>
              <a:t>. </a:t>
            </a:r>
            <a:r>
              <a:rPr lang="ru-RU" sz="1600" dirty="0" err="1"/>
              <a:t>Очільників</a:t>
            </a:r>
            <a:r>
              <a:rPr lang="ru-RU" sz="1600" dirty="0"/>
              <a:t> музею </a:t>
            </a:r>
            <a:r>
              <a:rPr lang="ru-RU" sz="1600" dirty="0" err="1"/>
              <a:t>астрономічна</a:t>
            </a:r>
            <a:r>
              <a:rPr lang="ru-RU" sz="1600" dirty="0"/>
              <a:t> </a:t>
            </a:r>
            <a:r>
              <a:rPr lang="ru-RU" sz="1600" dirty="0" err="1"/>
              <a:t>ціна</a:t>
            </a:r>
            <a:r>
              <a:rPr lang="ru-RU" sz="1600" dirty="0"/>
              <a:t> не </a:t>
            </a:r>
            <a:r>
              <a:rPr lang="ru-RU" sz="1600" dirty="0" err="1"/>
              <a:t>зупинила</a:t>
            </a:r>
            <a:r>
              <a:rPr lang="ru-RU" sz="1600" dirty="0"/>
              <a:t>, </a:t>
            </a:r>
            <a:r>
              <a:rPr lang="ru-RU" sz="1600" dirty="0" err="1"/>
              <a:t>збірка</a:t>
            </a:r>
            <a:r>
              <a:rPr lang="ru-RU" sz="1600" dirty="0"/>
              <a:t> музею </a:t>
            </a:r>
            <a:r>
              <a:rPr lang="ru-RU" sz="1600" dirty="0" err="1"/>
              <a:t>поповнилася</a:t>
            </a:r>
            <a:r>
              <a:rPr lang="ru-RU" sz="1600" dirty="0"/>
              <a:t> </a:t>
            </a:r>
            <a:r>
              <a:rPr lang="ru-RU" sz="1600" dirty="0" err="1"/>
              <a:t>ще</a:t>
            </a:r>
            <a:r>
              <a:rPr lang="ru-RU" sz="1600" dirty="0"/>
              <a:t> одним </a:t>
            </a:r>
            <a:r>
              <a:rPr lang="ru-RU" sz="1600" dirty="0" err="1"/>
              <a:t>шедерворм</a:t>
            </a:r>
            <a:r>
              <a:rPr lang="ru-RU" sz="1600" dirty="0"/>
              <a:t>. </a:t>
            </a:r>
            <a:r>
              <a:rPr lang="ru-RU" sz="1600" dirty="0" err="1"/>
              <a:t>Колекція</a:t>
            </a:r>
            <a:r>
              <a:rPr lang="ru-RU" sz="1600" dirty="0"/>
              <a:t> картин Рембрандта в </a:t>
            </a:r>
            <a:r>
              <a:rPr lang="ru-RU" sz="1600" dirty="0" err="1"/>
              <a:t>Метрополітен-музеї</a:t>
            </a:r>
            <a:r>
              <a:rPr lang="ru-RU" sz="1600" dirty="0"/>
              <a:t> </a:t>
            </a:r>
            <a:r>
              <a:rPr lang="ru-RU" sz="1600" dirty="0" err="1"/>
              <a:t>значна</a:t>
            </a:r>
            <a:r>
              <a:rPr lang="ru-RU" sz="1600" dirty="0"/>
              <a:t> і </a:t>
            </a:r>
            <a:r>
              <a:rPr lang="ru-RU" sz="1600" dirty="0" err="1"/>
              <a:t>має</a:t>
            </a:r>
            <a:r>
              <a:rPr lang="ru-RU" sz="1600" dirty="0"/>
              <a:t> твори </a:t>
            </a:r>
            <a:r>
              <a:rPr lang="ru-RU" sz="1600" dirty="0" err="1"/>
              <a:t>майже</a:t>
            </a:r>
            <a:r>
              <a:rPr lang="ru-RU" sz="1600" dirty="0"/>
              <a:t> </a:t>
            </a:r>
            <a:r>
              <a:rPr lang="ru-RU" sz="1600" dirty="0" err="1"/>
              <a:t>всіх</a:t>
            </a:r>
            <a:r>
              <a:rPr lang="ru-RU" sz="1600" dirty="0"/>
              <a:t> </a:t>
            </a:r>
            <a:r>
              <a:rPr lang="ru-RU" sz="1600" dirty="0" err="1"/>
              <a:t>періодів</a:t>
            </a:r>
            <a:r>
              <a:rPr lang="ru-RU" sz="1600" dirty="0"/>
              <a:t> </a:t>
            </a:r>
            <a:r>
              <a:rPr lang="ru-RU" sz="1600" dirty="0" err="1"/>
              <a:t>творчості</a:t>
            </a:r>
            <a:r>
              <a:rPr lang="ru-RU" sz="1600" dirty="0"/>
              <a:t> </a:t>
            </a:r>
            <a:r>
              <a:rPr lang="ru-RU" sz="1600" dirty="0" err="1"/>
              <a:t>митця</a:t>
            </a:r>
            <a:r>
              <a:rPr lang="ru-RU" sz="1600" dirty="0"/>
              <a:t>, </a:t>
            </a:r>
            <a:r>
              <a:rPr lang="ru-RU" sz="1600" dirty="0" err="1"/>
              <a:t>серед</a:t>
            </a:r>
            <a:r>
              <a:rPr lang="ru-RU" sz="1600" dirty="0"/>
              <a:t> </a:t>
            </a:r>
            <a:r>
              <a:rPr lang="ru-RU" sz="1600" dirty="0" err="1"/>
              <a:t>яких</a:t>
            </a:r>
            <a:r>
              <a:rPr lang="ru-RU" sz="1600" dirty="0"/>
              <a:t> - </a:t>
            </a:r>
            <a:r>
              <a:rPr lang="ru-RU" sz="1600" dirty="0" err="1"/>
              <a:t>парадні</a:t>
            </a:r>
            <a:r>
              <a:rPr lang="ru-RU" sz="1600" dirty="0"/>
              <a:t> і </a:t>
            </a:r>
            <a:r>
              <a:rPr lang="ru-RU" sz="1600" dirty="0" err="1"/>
              <a:t>пізні</a:t>
            </a:r>
            <a:r>
              <a:rPr lang="ru-RU" sz="1600" dirty="0"/>
              <a:t> </a:t>
            </a:r>
            <a:r>
              <a:rPr lang="ru-RU" sz="1600" dirty="0" err="1"/>
              <a:t>портрети</a:t>
            </a:r>
            <a:r>
              <a:rPr lang="ru-RU" sz="1600" dirty="0"/>
              <a:t>, </a:t>
            </a:r>
            <a:r>
              <a:rPr lang="ru-RU" sz="1600" dirty="0" err="1"/>
              <a:t>релігійні</a:t>
            </a:r>
            <a:r>
              <a:rPr lang="ru-RU" sz="1600" dirty="0"/>
              <a:t> і </a:t>
            </a:r>
            <a:r>
              <a:rPr lang="ru-RU" sz="1600" dirty="0" err="1"/>
              <a:t>міфололічні</a:t>
            </a:r>
            <a:r>
              <a:rPr lang="ru-RU" sz="1600" dirty="0"/>
              <a:t> </a:t>
            </a:r>
            <a:r>
              <a:rPr lang="ru-RU" sz="1600" dirty="0" err="1"/>
              <a:t>композиції</a:t>
            </a:r>
            <a:r>
              <a:rPr lang="ru-RU" sz="1600" dirty="0"/>
              <a:t>, автопортрет самого художника.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57" y="4054461"/>
            <a:ext cx="2016224" cy="26254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505480"/>
            <a:ext cx="1541159" cy="20102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770571"/>
            <a:ext cx="2420547" cy="3033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820" y="3477759"/>
            <a:ext cx="2303442" cy="268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8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239000" cy="698336"/>
          </a:xfrm>
        </p:spPr>
        <p:txBody>
          <a:bodyPr/>
          <a:lstStyle/>
          <a:p>
            <a:r>
              <a:rPr lang="ru-RU" dirty="0" err="1"/>
              <a:t>Філія</a:t>
            </a:r>
            <a:r>
              <a:rPr lang="ru-RU" dirty="0"/>
              <a:t> </a:t>
            </a:r>
            <a:r>
              <a:rPr lang="en-US" dirty="0"/>
              <a:t>The Cloisters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8964488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err="1"/>
              <a:t>Приміщення</a:t>
            </a:r>
            <a:r>
              <a:rPr lang="ru-RU" sz="1600" dirty="0"/>
              <a:t> для музею </a:t>
            </a:r>
            <a:r>
              <a:rPr lang="ru-RU" sz="1600" dirty="0" err="1"/>
              <a:t>побудували</a:t>
            </a:r>
            <a:r>
              <a:rPr lang="ru-RU" sz="1600" dirty="0"/>
              <a:t> на </a:t>
            </a:r>
            <a:r>
              <a:rPr lang="ru-RU" sz="1600" dirty="0" err="1"/>
              <a:t>гроші</a:t>
            </a:r>
            <a:r>
              <a:rPr lang="ru-RU" sz="1600" dirty="0"/>
              <a:t> Дж. Рокфеллера-</a:t>
            </a:r>
            <a:r>
              <a:rPr lang="ru-RU" sz="1600" dirty="0" err="1"/>
              <a:t>молодшого</a:t>
            </a:r>
            <a:r>
              <a:rPr lang="ru-RU" sz="1600" dirty="0"/>
              <a:t>, і </a:t>
            </a:r>
            <a:r>
              <a:rPr lang="ru-RU" sz="1600" dirty="0" err="1"/>
              <a:t>нагадує</a:t>
            </a:r>
            <a:r>
              <a:rPr lang="ru-RU" sz="1600" dirty="0"/>
              <a:t> </a:t>
            </a:r>
            <a:r>
              <a:rPr lang="ru-RU" sz="1600" dirty="0" err="1"/>
              <a:t>середньовічний</a:t>
            </a:r>
            <a:r>
              <a:rPr lang="ru-RU" sz="1600" dirty="0"/>
              <a:t> </a:t>
            </a:r>
            <a:r>
              <a:rPr lang="ru-RU" sz="1600" dirty="0" err="1"/>
              <a:t>монастир</a:t>
            </a:r>
            <a:r>
              <a:rPr lang="ru-RU" sz="1600" dirty="0"/>
              <a:t> з двориком. </a:t>
            </a:r>
            <a:r>
              <a:rPr lang="ru-RU" sz="1600" dirty="0" err="1"/>
              <a:t>Будівля</a:t>
            </a:r>
            <a:r>
              <a:rPr lang="ru-RU" sz="1600" dirty="0"/>
              <a:t> </a:t>
            </a:r>
            <a:r>
              <a:rPr lang="ru-RU" sz="1600" dirty="0" err="1"/>
              <a:t>розташована</a:t>
            </a:r>
            <a:r>
              <a:rPr lang="ru-RU" sz="1600" dirty="0"/>
              <a:t> в парку на </a:t>
            </a:r>
            <a:r>
              <a:rPr lang="ru-RU" sz="1600" dirty="0" err="1"/>
              <a:t>березі</a:t>
            </a:r>
            <a:r>
              <a:rPr lang="ru-RU" sz="1600" dirty="0"/>
              <a:t> </a:t>
            </a:r>
            <a:r>
              <a:rPr lang="ru-RU" sz="1600" dirty="0" err="1"/>
              <a:t>річки</a:t>
            </a:r>
            <a:r>
              <a:rPr lang="ru-RU" sz="1600" dirty="0"/>
              <a:t> Гудзон на </a:t>
            </a:r>
            <a:r>
              <a:rPr lang="ru-RU" sz="1600" dirty="0" err="1"/>
              <a:t>півночі</a:t>
            </a:r>
            <a:r>
              <a:rPr lang="ru-RU" sz="1600" dirty="0"/>
              <a:t> острова Манхеттен.</a:t>
            </a:r>
          </a:p>
          <a:p>
            <a:pPr marL="0" indent="0">
              <a:buNone/>
            </a:pPr>
            <a:r>
              <a:rPr lang="ru-RU" sz="1600" dirty="0" smtClean="0"/>
              <a:t>Тут </a:t>
            </a:r>
            <a:r>
              <a:rPr lang="ru-RU" sz="1600" dirty="0" err="1"/>
              <a:t>зберігають</a:t>
            </a:r>
            <a:r>
              <a:rPr lang="ru-RU" sz="1600" dirty="0"/>
              <a:t> твори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ранішнього</a:t>
            </a:r>
            <a:r>
              <a:rPr lang="ru-RU" sz="1600" dirty="0"/>
              <a:t> до </a:t>
            </a:r>
            <a:r>
              <a:rPr lang="ru-RU" sz="1600" dirty="0" err="1"/>
              <a:t>пізнього</a:t>
            </a:r>
            <a:r>
              <a:rPr lang="ru-RU" sz="1600" dirty="0"/>
              <a:t> </a:t>
            </a:r>
            <a:r>
              <a:rPr lang="ru-RU" sz="1600" dirty="0" err="1"/>
              <a:t>середньовіччя</a:t>
            </a:r>
            <a:r>
              <a:rPr lang="ru-RU" sz="1600" dirty="0"/>
              <a:t> </a:t>
            </a:r>
            <a:r>
              <a:rPr lang="ru-RU" sz="1600" dirty="0" err="1"/>
              <a:t>країн</a:t>
            </a:r>
            <a:r>
              <a:rPr lang="ru-RU" sz="1600" dirty="0"/>
              <a:t> </a:t>
            </a:r>
            <a:r>
              <a:rPr lang="ru-RU" sz="1600" dirty="0" err="1"/>
              <a:t>Західної</a:t>
            </a:r>
            <a:r>
              <a:rPr lang="ru-RU" sz="1600" dirty="0"/>
              <a:t> </a:t>
            </a:r>
            <a:r>
              <a:rPr lang="ru-RU" sz="1600" dirty="0" err="1"/>
              <a:t>Європи</a:t>
            </a:r>
            <a:r>
              <a:rPr lang="ru-RU" sz="1600" dirty="0"/>
              <a:t> - </a:t>
            </a:r>
            <a:r>
              <a:rPr lang="ru-RU" sz="1600" dirty="0" err="1"/>
              <a:t>Італії</a:t>
            </a:r>
            <a:r>
              <a:rPr lang="ru-RU" sz="1600" dirty="0"/>
              <a:t>, </a:t>
            </a:r>
            <a:r>
              <a:rPr lang="ru-RU" sz="1600" dirty="0" err="1"/>
              <a:t>Франції</a:t>
            </a:r>
            <a:r>
              <a:rPr lang="ru-RU" sz="1600" dirty="0"/>
              <a:t>, </a:t>
            </a:r>
            <a:r>
              <a:rPr lang="ru-RU" sz="1600" dirty="0" err="1"/>
              <a:t>Німеччини</a:t>
            </a:r>
            <a:r>
              <a:rPr lang="ru-RU" sz="1600" dirty="0"/>
              <a:t>, </a:t>
            </a:r>
            <a:r>
              <a:rPr lang="ru-RU" sz="1600" dirty="0" err="1"/>
              <a:t>Нідерландів</a:t>
            </a:r>
            <a:r>
              <a:rPr lang="ru-RU" sz="1600" dirty="0"/>
              <a:t> (до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розділення</a:t>
            </a:r>
            <a:r>
              <a:rPr lang="ru-RU" sz="1600" dirty="0"/>
              <a:t> на </a:t>
            </a:r>
            <a:r>
              <a:rPr lang="ru-RU" sz="1600" dirty="0" err="1"/>
              <a:t>Голландію</a:t>
            </a:r>
            <a:r>
              <a:rPr lang="ru-RU" sz="1600" dirty="0"/>
              <a:t> і </a:t>
            </a:r>
            <a:r>
              <a:rPr lang="ru-RU" sz="1600" dirty="0" err="1"/>
              <a:t>сучасну</a:t>
            </a:r>
            <a:r>
              <a:rPr lang="ru-RU" sz="1600" dirty="0"/>
              <a:t> </a:t>
            </a:r>
            <a:r>
              <a:rPr lang="ru-RU" sz="1600" dirty="0" err="1"/>
              <a:t>Бельгію</a:t>
            </a:r>
            <a:r>
              <a:rPr lang="ru-RU" sz="1600" dirty="0"/>
              <a:t>), </a:t>
            </a:r>
            <a:r>
              <a:rPr lang="ru-RU" sz="1600" dirty="0" err="1"/>
              <a:t>Іспанії</a:t>
            </a:r>
            <a:r>
              <a:rPr lang="ru-RU" sz="1600" dirty="0"/>
              <a:t> </a:t>
            </a:r>
            <a:r>
              <a:rPr lang="ru-RU" sz="1600" dirty="0" err="1"/>
              <a:t>тощо</a:t>
            </a:r>
            <a:r>
              <a:rPr lang="ru-RU" sz="1600" dirty="0"/>
              <a:t>. В </a:t>
            </a:r>
            <a:r>
              <a:rPr lang="ru-RU" sz="1600" dirty="0" err="1"/>
              <a:t>колекції</a:t>
            </a:r>
            <a:r>
              <a:rPr lang="ru-RU" sz="1600" dirty="0"/>
              <a:t> - </a:t>
            </a:r>
            <a:r>
              <a:rPr lang="ru-RU" sz="1600" dirty="0" err="1"/>
              <a:t>дерев'яна</a:t>
            </a:r>
            <a:r>
              <a:rPr lang="ru-RU" sz="1600" dirty="0"/>
              <a:t> скульптура </a:t>
            </a:r>
            <a:r>
              <a:rPr lang="ru-RU" sz="1600" dirty="0" err="1"/>
              <a:t>німецьких</a:t>
            </a:r>
            <a:r>
              <a:rPr lang="ru-RU" sz="1600" dirty="0"/>
              <a:t> </a:t>
            </a:r>
            <a:r>
              <a:rPr lang="ru-RU" sz="1600" dirty="0" err="1"/>
              <a:t>майстрів</a:t>
            </a:r>
            <a:r>
              <a:rPr lang="ru-RU" sz="1600" dirty="0"/>
              <a:t>, </a:t>
            </a:r>
            <a:r>
              <a:rPr lang="ru-RU" sz="1600" dirty="0" err="1"/>
              <a:t>романська</a:t>
            </a:r>
            <a:r>
              <a:rPr lang="ru-RU" sz="1600" dirty="0"/>
              <a:t> і </a:t>
            </a:r>
            <a:r>
              <a:rPr lang="ru-RU" sz="1600" dirty="0" err="1"/>
              <a:t>ґотична</a:t>
            </a:r>
            <a:r>
              <a:rPr lang="ru-RU" sz="1600" dirty="0"/>
              <a:t> скульптура </a:t>
            </a:r>
            <a:r>
              <a:rPr lang="ru-RU" sz="1600" dirty="0" err="1"/>
              <a:t>Франції</a:t>
            </a:r>
            <a:r>
              <a:rPr lang="ru-RU" sz="1600" dirty="0"/>
              <a:t>, </a:t>
            </a:r>
            <a:r>
              <a:rPr lang="ru-RU" sz="1600" dirty="0" err="1"/>
              <a:t>вітражі</a:t>
            </a:r>
            <a:r>
              <a:rPr lang="ru-RU" sz="1600" dirty="0"/>
              <a:t>, </a:t>
            </a:r>
            <a:r>
              <a:rPr lang="ru-RU" sz="1600" dirty="0" err="1"/>
              <a:t>церковні</a:t>
            </a:r>
            <a:r>
              <a:rPr lang="ru-RU" sz="1600" dirty="0"/>
              <a:t> </a:t>
            </a:r>
            <a:r>
              <a:rPr lang="ru-RU" sz="1600" dirty="0" err="1"/>
              <a:t>речі</a:t>
            </a:r>
            <a:r>
              <a:rPr lang="ru-RU" sz="1600" dirty="0"/>
              <a:t>, </a:t>
            </a:r>
            <a:r>
              <a:rPr lang="ru-RU" sz="1600" dirty="0" err="1"/>
              <a:t>арраси</a:t>
            </a:r>
            <a:r>
              <a:rPr lang="ru-RU" sz="1600" dirty="0"/>
              <a:t> і </a:t>
            </a:r>
            <a:r>
              <a:rPr lang="ru-RU" sz="1600" dirty="0" err="1"/>
              <a:t>килими</a:t>
            </a:r>
            <a:r>
              <a:rPr lang="ru-RU" sz="1600" dirty="0"/>
              <a:t>, </a:t>
            </a:r>
            <a:r>
              <a:rPr lang="ru-RU" sz="1600" dirty="0" err="1"/>
              <a:t>вироби</a:t>
            </a:r>
            <a:r>
              <a:rPr lang="ru-RU" sz="1600" dirty="0"/>
              <a:t> з </a:t>
            </a:r>
            <a:r>
              <a:rPr lang="ru-RU" sz="1600" dirty="0" err="1"/>
              <a:t>кістки</a:t>
            </a:r>
            <a:r>
              <a:rPr lang="ru-RU" sz="1600" dirty="0"/>
              <a:t>, </a:t>
            </a:r>
            <a:r>
              <a:rPr lang="ru-RU" sz="1600" dirty="0" err="1"/>
              <a:t>кераміки</a:t>
            </a:r>
            <a:r>
              <a:rPr lang="ru-RU" sz="1600" dirty="0"/>
              <a:t>, </a:t>
            </a:r>
            <a:r>
              <a:rPr lang="ru-RU" sz="1600" dirty="0" err="1"/>
              <a:t>металів</a:t>
            </a:r>
            <a:r>
              <a:rPr lang="ru-RU" sz="1600" dirty="0"/>
              <a:t> (</a:t>
            </a:r>
            <a:r>
              <a:rPr lang="ru-RU" sz="1600" dirty="0" err="1"/>
              <a:t>срібла</a:t>
            </a:r>
            <a:r>
              <a:rPr lang="ru-RU" sz="1600" dirty="0"/>
              <a:t>, </a:t>
            </a:r>
            <a:r>
              <a:rPr lang="ru-RU" sz="1600" dirty="0" err="1"/>
              <a:t>міді</a:t>
            </a:r>
            <a:r>
              <a:rPr lang="ru-RU" sz="1600" dirty="0"/>
              <a:t>, олова). </a:t>
            </a:r>
            <a:r>
              <a:rPr lang="ru-RU" sz="1600" dirty="0" err="1"/>
              <a:t>Фундатор</a:t>
            </a:r>
            <a:r>
              <a:rPr lang="ru-RU" sz="1600" dirty="0"/>
              <a:t> </a:t>
            </a:r>
            <a:r>
              <a:rPr lang="ru-RU" sz="1600" dirty="0" err="1"/>
              <a:t>збірки</a:t>
            </a:r>
            <a:r>
              <a:rPr lang="ru-RU" sz="1600" dirty="0"/>
              <a:t> - </a:t>
            </a:r>
            <a:r>
              <a:rPr lang="ru-RU" sz="1600" dirty="0" err="1"/>
              <a:t>залізничний</a:t>
            </a:r>
            <a:r>
              <a:rPr lang="ru-RU" sz="1600" dirty="0"/>
              <a:t> магнат початку </a:t>
            </a:r>
            <a:r>
              <a:rPr lang="en-US" sz="1600" dirty="0"/>
              <a:t>XX </a:t>
            </a:r>
            <a:r>
              <a:rPr lang="ru-RU" sz="1600" dirty="0"/>
              <a:t>ст. Дж. </a:t>
            </a:r>
            <a:r>
              <a:rPr lang="ru-RU" sz="1600" dirty="0" err="1"/>
              <a:t>Пірмонт</a:t>
            </a:r>
            <a:r>
              <a:rPr lang="ru-RU" sz="1600" dirty="0"/>
              <a:t> Морган.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212976"/>
            <a:ext cx="2304256" cy="3350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8877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6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110</TotalTime>
  <Words>421</Words>
  <Application>Microsoft Office PowerPoint</Application>
  <PresentationFormat>Экран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Музей мистецтва Метрополітен</vt:lpstr>
      <vt:lpstr>Презентация PowerPoint</vt:lpstr>
      <vt:lpstr>Відділи музею (Curatorial departments)</vt:lpstr>
      <vt:lpstr>Відділ Стародавнього Єгипту</vt:lpstr>
      <vt:lpstr>Інтер'єри музею</vt:lpstr>
      <vt:lpstr>Колекції давньогрецької кераміки</vt:lpstr>
      <vt:lpstr>Скульптура Стародавньої Греції</vt:lpstr>
      <vt:lpstr>Картини Рембрандта</vt:lpstr>
      <vt:lpstr>Філія The Cloisters</vt:lpstr>
      <vt:lpstr>Килими і гобелени музею</vt:lpstr>
      <vt:lpstr>Живопис Італії</vt:lpstr>
      <vt:lpstr>Живопис імпрессіоністів Франції</vt:lpstr>
      <vt:lpstr>Витвори мистецтва доколумбової Америки</vt:lpstr>
      <vt:lpstr>Мистецтво Китаю</vt:lpstr>
      <vt:lpstr>Відділ малюнків і гравюр</vt:lpstr>
      <vt:lpstr>Картини XX ст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 мистецтва Метрополітен</dc:title>
  <dc:creator>111</dc:creator>
  <cp:lastModifiedBy>111</cp:lastModifiedBy>
  <cp:revision>12</cp:revision>
  <dcterms:created xsi:type="dcterms:W3CDTF">2014-04-07T13:37:33Z</dcterms:created>
  <dcterms:modified xsi:type="dcterms:W3CDTF">2014-04-07T15:28:09Z</dcterms:modified>
</cp:coreProperties>
</file>